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57" r:id="rId6"/>
    <p:sldId id="268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9" r:id="rId15"/>
  </p:sldIdLst>
  <p:sldSz cx="18288000" cy="10287000"/>
  <p:notesSz cx="6858000" cy="9144000"/>
  <p:embeddedFontLst>
    <p:embeddedFont>
      <p:font typeface="Proxima Nova Bold" panose="02000506030000020004" pitchFamily="2" charset="0"/>
      <p:regular r:id="rId16"/>
      <p:bold r:id="rId17"/>
      <p:italic r:id="rId18"/>
      <p:boldItalic r:id="rId19"/>
    </p:embeddedFont>
    <p:embeddedFont>
      <p:font typeface="Proxima Nova Heavy" panose="02000506030000020004" pitchFamily="2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6" autoAdjust="0"/>
  </p:normalViewPr>
  <p:slideViewPr>
    <p:cSldViewPr>
      <p:cViewPr varScale="1">
        <p:scale>
          <a:sx n="71" d="100"/>
          <a:sy n="71" d="100"/>
        </p:scale>
        <p:origin x="76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6.svg"/><Relationship Id="rId7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6.svg"/><Relationship Id="rId7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.svg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6.svg"/><Relationship Id="rId7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sv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6.sv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svg"/><Relationship Id="rId7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svg"/><Relationship Id="rId7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3159" y="2015660"/>
            <a:ext cx="4620565" cy="6065181"/>
          </a:xfrm>
          <a:custGeom>
            <a:avLst/>
            <a:gdLst/>
            <a:ahLst/>
            <a:cxnLst/>
            <a:rect l="l" t="t" r="r" b="b"/>
            <a:pathLst>
              <a:path w="4620565" h="6065181">
                <a:moveTo>
                  <a:pt x="0" y="0"/>
                </a:moveTo>
                <a:lnTo>
                  <a:pt x="4620565" y="0"/>
                </a:lnTo>
                <a:lnTo>
                  <a:pt x="4620565" y="6065180"/>
                </a:lnTo>
                <a:lnTo>
                  <a:pt x="0" y="606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92896" y="2015660"/>
            <a:ext cx="5171945" cy="6065181"/>
          </a:xfrm>
          <a:custGeom>
            <a:avLst/>
            <a:gdLst/>
            <a:ahLst/>
            <a:cxnLst/>
            <a:rect l="l" t="t" r="r" b="b"/>
            <a:pathLst>
              <a:path w="5171945" h="6065181">
                <a:moveTo>
                  <a:pt x="0" y="0"/>
                </a:moveTo>
                <a:lnTo>
                  <a:pt x="5171945" y="0"/>
                </a:lnTo>
                <a:lnTo>
                  <a:pt x="5171945" y="6065180"/>
                </a:lnTo>
                <a:lnTo>
                  <a:pt x="0" y="6065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805662" y="4068416"/>
            <a:ext cx="8218957" cy="98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8"/>
              </a:lnSpc>
            </a:pPr>
            <a:r>
              <a:rPr lang="en-US" sz="7388" b="1" spc="73" dirty="0">
                <a:solidFill>
                  <a:srgbClr val="4B6E2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ВОЛОНТЕРСТВО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05662" y="5853302"/>
            <a:ext cx="8676675" cy="570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 dirty="0">
                <a:solidFill>
                  <a:srgbClr val="4B6E2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ГБОУ </a:t>
            </a:r>
            <a:r>
              <a:rPr lang="en-US" sz="3400" b="1" dirty="0" err="1">
                <a:solidFill>
                  <a:srgbClr val="4B6E2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Школа</a:t>
            </a:r>
            <a:r>
              <a:rPr lang="en-US" sz="3400" b="1" dirty="0">
                <a:solidFill>
                  <a:srgbClr val="4B6E2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 № 1392 </a:t>
            </a:r>
            <a:r>
              <a:rPr lang="en-US" sz="3400" b="1" dirty="0" err="1">
                <a:solidFill>
                  <a:srgbClr val="4B6E2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им</a:t>
            </a:r>
            <a:r>
              <a:rPr lang="en-US" sz="3400" b="1" dirty="0">
                <a:solidFill>
                  <a:srgbClr val="4B6E2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. Д.В. </a:t>
            </a:r>
            <a:r>
              <a:rPr lang="en-US" sz="3400" b="1" dirty="0" err="1">
                <a:solidFill>
                  <a:srgbClr val="4B6E2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Рябинкина</a:t>
            </a:r>
            <a:endParaRPr lang="en-US" sz="3400" b="1" dirty="0">
              <a:solidFill>
                <a:srgbClr val="4B6E29"/>
              </a:solidFill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6" name="Freeform 6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23809">
            <a:off x="13062473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3809">
            <a:off x="-763824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2" y="0"/>
                </a:lnTo>
                <a:lnTo>
                  <a:pt x="3887672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900661" y="2735625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2735625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l="-6827" r="-2650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463791" y="2735625"/>
            <a:ext cx="5246370" cy="524637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8"/>
              <a:stretch>
                <a:fillRect l="-16666" r="-1666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957106" y="676275"/>
            <a:ext cx="825974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 b="1" spc="6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СПОРТ И СОБЫТИЯ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3809">
            <a:off x="-763824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2" y="0"/>
                </a:lnTo>
                <a:lnTo>
                  <a:pt x="3887672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520815" y="2735625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b="-3333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2735625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2462510" y="2735625"/>
            <a:ext cx="5246370" cy="524637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8"/>
              <a:stretch>
                <a:fillRect l="-64616" r="-51965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907013" y="1167128"/>
            <a:ext cx="825974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 b="1" spc="6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ЛЮДИ С ОВЗ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3809">
            <a:off x="-763824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2" y="0"/>
                </a:lnTo>
                <a:lnTo>
                  <a:pt x="3887672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900661" y="2735625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2735625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l="-44395" r="-4439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463791" y="2735625"/>
            <a:ext cx="5246370" cy="524637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8"/>
              <a:stretch>
                <a:fillRect l="-36273" r="-13784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014130" y="724677"/>
            <a:ext cx="8259740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 b="1" spc="6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КУЛЬТУРА И ИСКУССТВО🎭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3809">
            <a:off x="-834442" y="-1897669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8"/>
                </a:lnTo>
                <a:lnTo>
                  <a:pt x="0" y="3795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900661" y="2735625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l="-25704" r="-2570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2735625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l="-4016" r="-2931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463791" y="2735625"/>
            <a:ext cx="5246370" cy="524637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8"/>
              <a:stretch>
                <a:fillRect l="-16666" r="-1666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014130" y="724677"/>
            <a:ext cx="825974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 b="1" spc="6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ОБРАЗОВАНИЕ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478318-90F5-6D5D-F99A-CEF5188194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66EAC4B-1E41-A1BF-351B-0C3C08401526}"/>
              </a:ext>
            </a:extLst>
          </p:cNvPr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984A208-7015-C80C-FF25-DD75F1F9DF52}"/>
              </a:ext>
            </a:extLst>
          </p:cNvPr>
          <p:cNvSpPr/>
          <p:nvPr/>
        </p:nvSpPr>
        <p:spPr>
          <a:xfrm rot="523809">
            <a:off x="-834442" y="-1897669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8"/>
                </a:lnTo>
                <a:lnTo>
                  <a:pt x="0" y="37953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EDDABBE-71CB-530D-905B-4DADF2381CC5}"/>
              </a:ext>
            </a:extLst>
          </p:cNvPr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5B2F5542-55CF-C47A-04DE-569F460C92E5}"/>
              </a:ext>
            </a:extLst>
          </p:cNvPr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6814D9F-E8E9-16E3-A644-66AE877C2CF2}"/>
              </a:ext>
            </a:extLst>
          </p:cNvPr>
          <p:cNvSpPr txBox="1"/>
          <p:nvPr/>
        </p:nvSpPr>
        <p:spPr>
          <a:xfrm>
            <a:off x="884260" y="4025261"/>
            <a:ext cx="8259740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00"/>
              </a:lnSpc>
              <a:spcBef>
                <a:spcPct val="0"/>
              </a:spcBef>
            </a:pPr>
            <a:r>
              <a:rPr lang="ru-RU" sz="6000" b="1" spc="60" dirty="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Обратная связь:</a:t>
            </a:r>
            <a:br>
              <a:rPr lang="ru-RU" sz="6000" b="1" spc="60" dirty="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</a:br>
            <a:r>
              <a:rPr lang="en-US" sz="4800" b="1" spc="60" dirty="0" err="1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i@rassksovde.ru</a:t>
            </a:r>
            <a:endParaRPr lang="en-US" sz="4800" b="1" spc="60" dirty="0">
              <a:solidFill>
                <a:srgbClr val="4B6E29"/>
              </a:solidFill>
              <a:latin typeface="Proxima Nova Heavy"/>
              <a:ea typeface="Proxima Nova Heavy"/>
              <a:cs typeface="Proxima Nova Heavy"/>
              <a:sym typeface="Proxima Nova Heavy"/>
            </a:endParaRPr>
          </a:p>
          <a:p>
            <a:pPr>
              <a:lnSpc>
                <a:spcPts val="6000"/>
              </a:lnSpc>
              <a:spcBef>
                <a:spcPct val="0"/>
              </a:spcBef>
            </a:pPr>
            <a:r>
              <a:rPr lang="en-US" sz="4800" b="1" spc="60" dirty="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+7 985 073 98 45</a:t>
            </a:r>
          </a:p>
        </p:txBody>
      </p:sp>
    </p:spTree>
    <p:extLst>
      <p:ext uri="{BB962C8B-B14F-4D97-AF65-F5344CB8AC3E}">
        <p14:creationId xmlns:p14="http://schemas.microsoft.com/office/powerpoint/2010/main" val="2325594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16F5B6-8349-DCA9-BA2C-1B89EC7EE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6700D7-D7CE-9FBB-F125-62D827E5818F}"/>
              </a:ext>
            </a:extLst>
          </p:cNvPr>
          <p:cNvSpPr/>
          <p:nvPr/>
        </p:nvSpPr>
        <p:spPr>
          <a:xfrm>
            <a:off x="13651177" y="5216560"/>
            <a:ext cx="4222957" cy="5044688"/>
          </a:xfrm>
          <a:custGeom>
            <a:avLst/>
            <a:gdLst/>
            <a:ahLst/>
            <a:cxnLst/>
            <a:rect l="l" t="t" r="r" b="b"/>
            <a:pathLst>
              <a:path w="4620565" h="6065181">
                <a:moveTo>
                  <a:pt x="0" y="0"/>
                </a:moveTo>
                <a:lnTo>
                  <a:pt x="4620565" y="0"/>
                </a:lnTo>
                <a:lnTo>
                  <a:pt x="4620565" y="6065180"/>
                </a:lnTo>
                <a:lnTo>
                  <a:pt x="0" y="606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D9A188A2-F956-8792-9345-93D821CCD6E5}"/>
              </a:ext>
            </a:extLst>
          </p:cNvPr>
          <p:cNvSpPr txBox="1"/>
          <p:nvPr/>
        </p:nvSpPr>
        <p:spPr>
          <a:xfrm>
            <a:off x="-2209800" y="537130"/>
            <a:ext cx="8218957" cy="98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388" b="1" i="0" u="none" strike="noStrike" kern="1200" cap="none" spc="73" normalizeH="0" baseline="0" noProof="0" dirty="0">
                <a:ln>
                  <a:noFill/>
                </a:ln>
                <a:solidFill>
                  <a:srgbClr val="4B6E29"/>
                </a:solidFill>
                <a:effectLst/>
                <a:uLnTx/>
                <a:uFillTx/>
                <a:latin typeface="Proxima Nova Bold"/>
                <a:ea typeface="Proxima Nova Bold"/>
                <a:cs typeface="Proxima Nova Bold"/>
                <a:sym typeface="Proxima Nova Bold"/>
              </a:rPr>
              <a:t>Цель</a:t>
            </a:r>
            <a:endParaRPr kumimoji="0" lang="en-US" sz="7388" b="1" i="0" u="none" strike="noStrike" kern="1200" cap="none" spc="73" normalizeH="0" baseline="0" noProof="0" dirty="0">
              <a:ln>
                <a:noFill/>
              </a:ln>
              <a:solidFill>
                <a:srgbClr val="4B6E29"/>
              </a:solidFill>
              <a:effectLst/>
              <a:uLnTx/>
              <a:uFillTx/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565665FF-29EA-C1E2-D766-E50E761B5C91}"/>
              </a:ext>
            </a:extLst>
          </p:cNvPr>
          <p:cNvSpPr txBox="1"/>
          <p:nvPr/>
        </p:nvSpPr>
        <p:spPr>
          <a:xfrm>
            <a:off x="467325" y="2114725"/>
            <a:ext cx="13858275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000" b="1" i="0" dirty="0">
                <a:solidFill>
                  <a:srgbClr val="000000"/>
                </a:solidFill>
                <a:effectLst/>
                <a:latin typeface="Yandex Sans Text"/>
              </a:rPr>
              <a:t>Создание условий для развития и реализации потенциала школьников в различных сферах волонтёрской деятельности, таких как экология, наука, патриотическое, спортивное и культурное </a:t>
            </a:r>
            <a:r>
              <a:rPr lang="ru-RU" sz="4000" b="1" i="0" dirty="0" err="1">
                <a:solidFill>
                  <a:srgbClr val="000000"/>
                </a:solidFill>
                <a:effectLst/>
                <a:latin typeface="Yandex Sans Text"/>
              </a:rPr>
              <a:t>волонтёрство</a:t>
            </a:r>
            <a:r>
              <a:rPr lang="ru-RU" sz="4000" b="1" i="0" dirty="0">
                <a:solidFill>
                  <a:srgbClr val="000000"/>
                </a:solidFill>
                <a:effectLst/>
                <a:latin typeface="Yandex Sans Text"/>
              </a:rPr>
              <a:t>, с целью формирования активной гражданской позиции, повышения экологической культуры и осознанности, а также развития навыков и компетенций, необходимых для успешной волонтёрской деятельности.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5ABCAAB-597E-2B91-C119-D637969B36A9}"/>
              </a:ext>
            </a:extLst>
          </p:cNvPr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02BAF84-B0F2-24FA-C4CC-CA500D37A0AD}"/>
              </a:ext>
            </a:extLst>
          </p:cNvPr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0F386A2-B654-FB53-4168-7CEEB8AFD4EF}"/>
              </a:ext>
            </a:extLst>
          </p:cNvPr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23091C69-3369-223F-E858-A472F34D846D}"/>
              </a:ext>
            </a:extLst>
          </p:cNvPr>
          <p:cNvSpPr/>
          <p:nvPr/>
        </p:nvSpPr>
        <p:spPr>
          <a:xfrm rot="523809">
            <a:off x="13062473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0123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21A654-1FDA-1DEB-1875-DAA10179F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7FEEFF90-594E-698F-D82B-3242995D400A}"/>
              </a:ext>
            </a:extLst>
          </p:cNvPr>
          <p:cNvSpPr txBox="1"/>
          <p:nvPr/>
        </p:nvSpPr>
        <p:spPr>
          <a:xfrm>
            <a:off x="-1981200" y="350361"/>
            <a:ext cx="8218957" cy="98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388" b="1" i="0" u="none" strike="noStrike" kern="1200" cap="none" spc="73" normalizeH="0" baseline="0" noProof="0" dirty="0">
                <a:ln>
                  <a:noFill/>
                </a:ln>
                <a:solidFill>
                  <a:srgbClr val="4B6E29"/>
                </a:solidFill>
                <a:effectLst/>
                <a:uLnTx/>
                <a:uFillTx/>
                <a:latin typeface="Proxima Nova Bold"/>
                <a:ea typeface="Proxima Nova Bold"/>
                <a:cs typeface="Proxima Nova Bold"/>
                <a:sym typeface="Proxima Nova Bold"/>
              </a:rPr>
              <a:t>Задачи</a:t>
            </a:r>
            <a:endParaRPr kumimoji="0" lang="en-US" sz="7388" b="1" i="0" u="none" strike="noStrike" kern="1200" cap="none" spc="73" normalizeH="0" baseline="0" noProof="0" dirty="0">
              <a:ln>
                <a:noFill/>
              </a:ln>
              <a:solidFill>
                <a:srgbClr val="4B6E29"/>
              </a:solidFill>
              <a:effectLst/>
              <a:uLnTx/>
              <a:uFillTx/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C371370-0431-ED66-D4B9-2AC9D1773671}"/>
              </a:ext>
            </a:extLst>
          </p:cNvPr>
          <p:cNvSpPr txBox="1"/>
          <p:nvPr/>
        </p:nvSpPr>
        <p:spPr>
          <a:xfrm>
            <a:off x="381426" y="1333500"/>
            <a:ext cx="16807334" cy="10556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Привлечение внимания школьников к проблемам экологии и необходимости заботы об окружающей среде.</a:t>
            </a:r>
            <a:b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0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Организация и проведение экологических акций, мероприятий и проектов, направленных на улучшение 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экологической ситуации в регионе.</a:t>
            </a:r>
            <a:b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0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Развитие навыков экологического 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Yandex Sans Text"/>
              </a:rPr>
              <a:t>волонтёрства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 среди школьников, формирование у них ответственного отношения к природе и понимания важности сохранения её ресурсов.</a:t>
            </a:r>
            <a:b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0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Повышение осведомлённости школьников о проблемах экологии и методах их решения, а также о важности участия каждого человека в сохранении окружающей среды.</a:t>
            </a:r>
            <a:b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0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Укрепление партнёрских связей с органами власти, общественными организациями и 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бизнес-структурами для совместной реализации экологических проектов.</a:t>
            </a:r>
            <a:endParaRPr lang="ru-RU" sz="2000" b="1" dirty="0">
              <a:solidFill>
                <a:srgbClr val="000000"/>
              </a:solidFill>
              <a:latin typeface="Yandex Sans Text"/>
            </a:endParaRPr>
          </a:p>
          <a:p>
            <a:pPr algn="l"/>
            <a:endParaRPr lang="ru-RU" sz="20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Обмен опытом и лучшими практиками между волонтёрскими группами и организациями,</a:t>
            </a: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 занимающимися вопросами экологии.</a:t>
            </a:r>
            <a:b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</a:br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Увеличение количества проводимых экологических акций и мероприятий, направленных на улучшение экологической ситуации в регионе.</a:t>
            </a:r>
            <a:b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0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Формирование позитивного отношения к </a:t>
            </a:r>
            <a:r>
              <a:rPr lang="ru-RU" sz="2000" b="1" i="0" dirty="0" err="1">
                <a:solidFill>
                  <a:srgbClr val="000000"/>
                </a:solidFill>
                <a:effectLst/>
                <a:latin typeface="Yandex Sans Text"/>
              </a:rPr>
              <a:t>волонтёрству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 и экологической деятельности среди молодёжи через обмен опытом и знаниями между участниками движения.</a:t>
            </a:r>
            <a:b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0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Развитие партнёрских отношений и сотрудничества с различными организациями и структурами в области экологии, науки, спорта, культуры и патриотизма.</a:t>
            </a:r>
            <a:b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0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Вовлечение школьников в активную волонтёрскую деятельность, направленную на решение конкретных экологических, научных, патриотических, спортивных и культурных задач.</a:t>
            </a:r>
            <a:b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0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/>
            <a:r>
              <a:rPr lang="ru-RU" sz="2000" b="1" i="0" dirty="0">
                <a:solidFill>
                  <a:srgbClr val="000000"/>
                </a:solidFill>
                <a:effectLst/>
                <a:latin typeface="Yandex Sans Text"/>
              </a:rPr>
              <a:t>Развитие навыков и компетенций школьников, необходимых для успешной волонтёрской деятельности, таких как коммуникативные навыки, умение работать в команде, организаторские способности и другие.</a:t>
            </a:r>
          </a:p>
          <a:p>
            <a:pPr algn="l"/>
            <a:endParaRPr lang="ru-RU" sz="36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br>
              <a:rPr lang="ru-RU" sz="3600" b="1" dirty="0"/>
            </a:b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4B6E29"/>
              </a:solidFill>
              <a:effectLst/>
              <a:uLnTx/>
              <a:uFillTx/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1B451B68-BC3C-4962-A45F-C368FD2A5D2F}"/>
              </a:ext>
            </a:extLst>
          </p:cNvPr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724EEB6-F031-1282-8529-83BD046BDFE1}"/>
              </a:ext>
            </a:extLst>
          </p:cNvPr>
          <p:cNvSpPr/>
          <p:nvPr/>
        </p:nvSpPr>
        <p:spPr>
          <a:xfrm rot="523809">
            <a:off x="13062473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6383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19A8AE-7DB7-F7DF-79C5-2E3128250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E9C540-8B20-74E5-3971-E52D7A8E1024}"/>
              </a:ext>
            </a:extLst>
          </p:cNvPr>
          <p:cNvSpPr/>
          <p:nvPr/>
        </p:nvSpPr>
        <p:spPr>
          <a:xfrm>
            <a:off x="13651177" y="5216560"/>
            <a:ext cx="4222957" cy="5044688"/>
          </a:xfrm>
          <a:custGeom>
            <a:avLst/>
            <a:gdLst/>
            <a:ahLst/>
            <a:cxnLst/>
            <a:rect l="l" t="t" r="r" b="b"/>
            <a:pathLst>
              <a:path w="4620565" h="6065181">
                <a:moveTo>
                  <a:pt x="0" y="0"/>
                </a:moveTo>
                <a:lnTo>
                  <a:pt x="4620565" y="0"/>
                </a:lnTo>
                <a:lnTo>
                  <a:pt x="4620565" y="6065180"/>
                </a:lnTo>
                <a:lnTo>
                  <a:pt x="0" y="6065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6A71E74-A639-4879-86B7-FC9F475FBFAB}"/>
              </a:ext>
            </a:extLst>
          </p:cNvPr>
          <p:cNvSpPr txBox="1"/>
          <p:nvPr/>
        </p:nvSpPr>
        <p:spPr>
          <a:xfrm>
            <a:off x="-838200" y="691641"/>
            <a:ext cx="8218957" cy="98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38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388" b="1" spc="73" dirty="0">
                <a:solidFill>
                  <a:srgbClr val="4B6E29"/>
                </a:solidFill>
                <a:latin typeface="Proxima Nova Bold"/>
                <a:ea typeface="Proxima Nova Bold"/>
                <a:cs typeface="Proxima Nova Bold"/>
                <a:sym typeface="Proxima Nova Bold"/>
              </a:rPr>
              <a:t>Результаты</a:t>
            </a:r>
            <a:endParaRPr kumimoji="0" lang="en-US" sz="7388" b="1" i="0" u="none" strike="noStrike" kern="1200" cap="none" spc="73" normalizeH="0" baseline="0" noProof="0" dirty="0">
              <a:ln>
                <a:noFill/>
              </a:ln>
              <a:solidFill>
                <a:srgbClr val="4B6E29"/>
              </a:solidFill>
              <a:effectLst/>
              <a:uLnTx/>
              <a:uFillTx/>
              <a:latin typeface="Proxima Nova Bold"/>
              <a:ea typeface="Proxima Nova Bold"/>
              <a:cs typeface="Proxima Nova Bold"/>
              <a:sym typeface="Proxima Nova Bold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365CB52B-5FF0-3F00-EFB5-07BAA6A6C007}"/>
              </a:ext>
            </a:extLst>
          </p:cNvPr>
          <p:cNvSpPr txBox="1"/>
          <p:nvPr/>
        </p:nvSpPr>
        <p:spPr>
          <a:xfrm>
            <a:off x="467325" y="2114725"/>
            <a:ext cx="12715275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buFont typeface="+mj-lt"/>
              <a:buAutoNum type="arabicPeriod"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  <a:t>Повышение уровня волонтерско</a:t>
            </a:r>
            <a:r>
              <a:rPr lang="ru-RU" sz="2400" b="1" dirty="0">
                <a:solidFill>
                  <a:srgbClr val="000000"/>
                </a:solidFill>
                <a:latin typeface="Yandex Sans Text"/>
              </a:rPr>
              <a:t>й культуры среди школьников и участников образовательного процесса</a:t>
            </a:r>
            <a:b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4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>
              <a:buFont typeface="+mj-lt"/>
              <a:buAutoNum type="arabicPeriod"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  <a:t>Увеличение количества проводимых волонтерских акций и мероприятий.</a:t>
            </a:r>
            <a:b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4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>
              <a:buFont typeface="+mj-lt"/>
              <a:buAutoNum type="arabicPeriod"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  <a:t>Улучшение экологической ситуации в регионе благодаря усилиям волонтёров.</a:t>
            </a:r>
            <a:b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4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>
              <a:buFont typeface="+mj-lt"/>
              <a:buAutoNum type="arabicPeriod"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  <a:t>Формирование позитивного отношения к </a:t>
            </a:r>
            <a:r>
              <a:rPr lang="ru-RU" sz="2400" b="1" i="0" dirty="0" err="1">
                <a:solidFill>
                  <a:srgbClr val="000000"/>
                </a:solidFill>
                <a:effectLst/>
                <a:latin typeface="Yandex Sans Text"/>
              </a:rPr>
              <a:t>волонтёрству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  <a:t> и волонтерской деятельности среди молодёжи.</a:t>
            </a:r>
            <a:b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4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>
              <a:buFont typeface="+mj-lt"/>
              <a:buAutoNum type="arabicPeriod"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  <a:t>Развитие партнёрских отношений и сотрудничества с различными организациями и структурами</a:t>
            </a:r>
            <a:b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</a:br>
            <a:endParaRPr lang="ru-RU" sz="2400" b="1" i="0" dirty="0">
              <a:solidFill>
                <a:srgbClr val="000000"/>
              </a:solidFill>
              <a:effectLst/>
              <a:latin typeface="Yandex Sans Text"/>
            </a:endParaRPr>
          </a:p>
          <a:p>
            <a:pPr algn="l">
              <a:buFont typeface="+mj-lt"/>
              <a:buAutoNum type="arabicPeriod"/>
            </a:pPr>
            <a:r>
              <a:rPr lang="ru-RU" sz="2400" b="1" i="0" dirty="0">
                <a:solidFill>
                  <a:srgbClr val="000000"/>
                </a:solidFill>
                <a:effectLst/>
                <a:latin typeface="Yandex Sans Text"/>
              </a:rPr>
              <a:t>Обмен опытом и знаниями между участниками движения, что способствует повышению эффективности и результативности их деятельности и популяризации волонтерского движения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8A36CCF-BA21-A243-8596-25452469838E}"/>
              </a:ext>
            </a:extLst>
          </p:cNvPr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D416DEC-001E-BE13-6ACA-F13675421D0B}"/>
              </a:ext>
            </a:extLst>
          </p:cNvPr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C3CC080-C0CE-8308-CC00-9608EF897107}"/>
              </a:ext>
            </a:extLst>
          </p:cNvPr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18D2A3-C441-27DA-2881-88B5813EAFD7}"/>
              </a:ext>
            </a:extLst>
          </p:cNvPr>
          <p:cNvSpPr/>
          <p:nvPr/>
        </p:nvSpPr>
        <p:spPr>
          <a:xfrm rot="523809">
            <a:off x="13062473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20774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3809">
            <a:off x="-763824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2" y="0"/>
                </a:lnTo>
                <a:lnTo>
                  <a:pt x="3887672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648200" y="3543300"/>
            <a:ext cx="8259740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ru-RU" sz="6000" b="1" spc="60" dirty="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Мы принимаем участие в направлениях</a:t>
            </a:r>
            <a:endParaRPr lang="en-US" sz="6000" b="1" spc="60" dirty="0">
              <a:solidFill>
                <a:srgbClr val="4B6E29"/>
              </a:solidFill>
              <a:latin typeface="Proxima Nova Heavy"/>
              <a:ea typeface="Proxima Nova Heavy"/>
              <a:cs typeface="Proxima Nova Heavy"/>
              <a:sym typeface="Proxima Nova Heav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ADECC2-B46B-41F4-C211-CE1D4FB98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3E993EE-E406-12E5-2681-757E67C1A2A1}"/>
              </a:ext>
            </a:extLst>
          </p:cNvPr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2EDD18C-CF9B-9403-EECE-8ADEC93D4B3B}"/>
              </a:ext>
            </a:extLst>
          </p:cNvPr>
          <p:cNvSpPr/>
          <p:nvPr/>
        </p:nvSpPr>
        <p:spPr>
          <a:xfrm rot="523809">
            <a:off x="-763824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2" y="0"/>
                </a:lnTo>
                <a:lnTo>
                  <a:pt x="3887672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03D2897-77B8-B4E8-3767-853AF9224595}"/>
              </a:ext>
            </a:extLst>
          </p:cNvPr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EA5D6694-A668-2908-6214-3A0BE0A4BCD9}"/>
              </a:ext>
            </a:extLst>
          </p:cNvPr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DCFADCFF-6621-7A40-6205-6011845F6658}"/>
              </a:ext>
            </a:extLst>
          </p:cNvPr>
          <p:cNvGrpSpPr/>
          <p:nvPr/>
        </p:nvGrpSpPr>
        <p:grpSpPr>
          <a:xfrm>
            <a:off x="11900661" y="2735625"/>
            <a:ext cx="5246370" cy="5246370"/>
            <a:chOff x="0" y="0"/>
            <a:chExt cx="812800" cy="812800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23FEEA2-DFB1-CC55-0547-43DA8CD2DE1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662BC97-9219-A5D0-B6E5-413284882FAE}"/>
              </a:ext>
            </a:extLst>
          </p:cNvPr>
          <p:cNvGrpSpPr/>
          <p:nvPr/>
        </p:nvGrpSpPr>
        <p:grpSpPr>
          <a:xfrm>
            <a:off x="6463791" y="2735625"/>
            <a:ext cx="5246370" cy="5246370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8FDCF61-203E-C456-7851-175575FBDE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</p:spPr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2DC208A1-4F55-4E74-FEB7-BF7BAAE561B2}"/>
              </a:ext>
            </a:extLst>
          </p:cNvPr>
          <p:cNvGrpSpPr/>
          <p:nvPr/>
        </p:nvGrpSpPr>
        <p:grpSpPr>
          <a:xfrm>
            <a:off x="1026921" y="2656669"/>
            <a:ext cx="5246370" cy="5246370"/>
            <a:chOff x="0" y="0"/>
            <a:chExt cx="812800" cy="8128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E728A8-0F8F-AFDC-EF9D-C18B4F28615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8"/>
              <a:stretch>
                <a:fillRect t="-33333"/>
              </a:stretch>
            </a:blipFill>
          </p:spPr>
        </p:sp>
      </p:grpSp>
      <p:sp>
        <p:nvSpPr>
          <p:cNvPr id="12" name="TextBox 12">
            <a:extLst>
              <a:ext uri="{FF2B5EF4-FFF2-40B4-BE49-F238E27FC236}">
                <a16:creationId xmlns:a16="http://schemas.microsoft.com/office/drawing/2014/main" id="{2BA5F0F8-F12B-518B-3862-F1CC5FBF56EB}"/>
              </a:ext>
            </a:extLst>
          </p:cNvPr>
          <p:cNvSpPr txBox="1"/>
          <p:nvPr/>
        </p:nvSpPr>
        <p:spPr>
          <a:xfrm>
            <a:off x="4957106" y="676275"/>
            <a:ext cx="8259740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60" normalizeH="0" baseline="0" noProof="0">
                <a:ln>
                  <a:noFill/>
                </a:ln>
                <a:solidFill>
                  <a:srgbClr val="4B6E29"/>
                </a:solidFill>
                <a:effectLst/>
                <a:uLnTx/>
                <a:uFillTx/>
                <a:latin typeface="Proxima Nova Heavy"/>
                <a:ea typeface="Proxima Nova Heavy"/>
                <a:cs typeface="Proxima Nova Heavy"/>
                <a:sym typeface="Proxima Nova Heavy"/>
              </a:rPr>
              <a:t>ВОЛОНТЕРЫ ПЕРВЫХ</a:t>
            </a:r>
          </a:p>
        </p:txBody>
      </p:sp>
    </p:spTree>
    <p:extLst>
      <p:ext uri="{BB962C8B-B14F-4D97-AF65-F5344CB8AC3E}">
        <p14:creationId xmlns:p14="http://schemas.microsoft.com/office/powerpoint/2010/main" val="239646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3809">
            <a:off x="-763824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2" y="0"/>
                </a:lnTo>
                <a:lnTo>
                  <a:pt x="3887672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462510" y="2656669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l="-30808" r="-3080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180012" y="2326761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l="-16666" r="-1666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821261" y="2520315"/>
            <a:ext cx="5246370" cy="524637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034522" y="993615"/>
            <a:ext cx="8218957" cy="98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8"/>
              </a:lnSpc>
            </a:pPr>
            <a:r>
              <a:rPr lang="en-US" sz="7388" b="1" spc="73" dirty="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ЭКОЛОГИ</a:t>
            </a:r>
            <a:r>
              <a:rPr lang="ru-RU" sz="7388" b="1" spc="73" dirty="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Я</a:t>
            </a:r>
            <a:endParaRPr lang="en-US" sz="7388" b="1" spc="73" dirty="0">
              <a:solidFill>
                <a:srgbClr val="4B6E29"/>
              </a:solidFill>
              <a:latin typeface="Proxima Nova Heavy"/>
              <a:ea typeface="Proxima Nova Heavy"/>
              <a:cs typeface="Proxima Nova Heavy"/>
              <a:sym typeface="Proxima Nova Heav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3809">
            <a:off x="-763824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2" y="0"/>
                </a:lnTo>
                <a:lnTo>
                  <a:pt x="3887672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900661" y="2735625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2735625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l="-38888" r="-38888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463791" y="2735625"/>
            <a:ext cx="5246370" cy="524637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8"/>
              <a:stretch>
                <a:fillRect l="-16666" r="-1666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5376988" y="401999"/>
            <a:ext cx="7419975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 b="1" spc="6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ВЕТЕРАНЫ И ИСТОРИЧЕСКАЯ ПАМЯТЬ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D5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840000" flipH="1">
            <a:off x="15659745" y="-1028700"/>
            <a:ext cx="3111818" cy="4114800"/>
          </a:xfrm>
          <a:custGeom>
            <a:avLst/>
            <a:gdLst/>
            <a:ahLst/>
            <a:cxnLst/>
            <a:rect l="l" t="t" r="r" b="b"/>
            <a:pathLst>
              <a:path w="3111818" h="4114800">
                <a:moveTo>
                  <a:pt x="3111817" y="0"/>
                </a:moveTo>
                <a:lnTo>
                  <a:pt x="0" y="0"/>
                </a:lnTo>
                <a:lnTo>
                  <a:pt x="0" y="4114800"/>
                </a:lnTo>
                <a:lnTo>
                  <a:pt x="3111817" y="4114800"/>
                </a:lnTo>
                <a:lnTo>
                  <a:pt x="311181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23809">
            <a:off x="-763824" y="-2091637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2" y="0"/>
                </a:lnTo>
                <a:lnTo>
                  <a:pt x="3887672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500960">
            <a:off x="-375897" y="7488093"/>
            <a:ext cx="3111817" cy="4114800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8" y="0"/>
                </a:lnTo>
                <a:lnTo>
                  <a:pt x="31118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23809">
            <a:off x="1676502" y="8176090"/>
            <a:ext cx="3887671" cy="3795339"/>
          </a:xfrm>
          <a:custGeom>
            <a:avLst/>
            <a:gdLst/>
            <a:ahLst/>
            <a:cxnLst/>
            <a:rect l="l" t="t" r="r" b="b"/>
            <a:pathLst>
              <a:path w="3887671" h="3795339">
                <a:moveTo>
                  <a:pt x="0" y="0"/>
                </a:moveTo>
                <a:lnTo>
                  <a:pt x="3887671" y="0"/>
                </a:lnTo>
                <a:lnTo>
                  <a:pt x="3887671" y="3795339"/>
                </a:lnTo>
                <a:lnTo>
                  <a:pt x="0" y="3795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900661" y="2735625"/>
            <a:ext cx="5246370" cy="5246370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6"/>
              <a:stretch>
                <a:fillRect l="-6827" r="-2650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57275" y="2735625"/>
            <a:ext cx="5246370" cy="524637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7"/>
              <a:stretch>
                <a:fillRect t="-28407" b="-2981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6463791" y="2735625"/>
            <a:ext cx="5246370" cy="524637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8"/>
              <a:stretch>
                <a:fillRect l="-16666" r="-16666"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4957106" y="676275"/>
            <a:ext cx="825974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 b="1" spc="60">
                <a:solidFill>
                  <a:srgbClr val="4B6E29"/>
                </a:solidFill>
                <a:latin typeface="Proxima Nova Heavy"/>
                <a:ea typeface="Proxima Nova Heavy"/>
                <a:cs typeface="Proxima Nova Heavy"/>
                <a:sym typeface="Proxima Nova Heavy"/>
              </a:rPr>
              <a:t>ДЕТИ И МОЛОДЕЖЬ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407</Words>
  <Application>Microsoft Macintosh PowerPoint</Application>
  <PresentationFormat>Произвольный</PresentationFormat>
  <Paragraphs>39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Proxima Nova Heavy</vt:lpstr>
      <vt:lpstr>Proxima Nova Bold</vt:lpstr>
      <vt:lpstr>Arial</vt:lpstr>
      <vt:lpstr>Yandex Sans Text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Purple Creative Social Responsibility Presentation</dc:title>
  <cp:lastModifiedBy>Дмитрий Рассказов</cp:lastModifiedBy>
  <cp:revision>3</cp:revision>
  <dcterms:created xsi:type="dcterms:W3CDTF">2006-08-16T00:00:00Z</dcterms:created>
  <dcterms:modified xsi:type="dcterms:W3CDTF">2024-11-18T09:58:23Z</dcterms:modified>
  <dc:identifier>DAGHzj0tzjo</dc:identifier>
</cp:coreProperties>
</file>