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8" r:id="rId15"/>
    <p:sldId id="269" r:id="rId16"/>
    <p:sldId id="276" r:id="rId17"/>
    <p:sldId id="270" r:id="rId18"/>
    <p:sldId id="277" r:id="rId19"/>
    <p:sldId id="271" r:id="rId20"/>
    <p:sldId id="272" r:id="rId21"/>
    <p:sldId id="273" r:id="rId22"/>
    <p:sldId id="274" r:id="rId23"/>
    <p:sldId id="275" r:id="rId24"/>
  </p:sldIdLst>
  <p:sldSz cx="9144000" cy="5143500" type="screen16x9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4" clrIdx="0"/>
  <p:cmAuthor id="1" name="nastya" initials="n" lastIdx="2" clrIdx="1">
    <p:extLst>
      <p:ext uri="{19B8F6BF-5375-455C-9EA6-DF929625EA0E}">
        <p15:presenceInfo xmlns:p15="http://schemas.microsoft.com/office/powerpoint/2012/main" xmlns="" userId="nast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E3458F2-8F71-47B3-993E-91CC8BB64638}">
  <a:tblStyle styleId="{FE3458F2-8F71-47B3-993E-91CC8BB646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5" autoAdjust="0"/>
  </p:normalViewPr>
  <p:slideViewPr>
    <p:cSldViewPr snapToGrid="0">
      <p:cViewPr>
        <p:scale>
          <a:sx n="157" d="100"/>
          <a:sy n="157" d="100"/>
        </p:scale>
        <p:origin x="-321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1-31T13:04:34.980" idx="1">
    <p:pos x="6000" y="0"/>
    <p:text>Приводятся результаты предварительной проработки проекта, рассмотренные альтернативы и причины отказа от рассмотренных альтернатив. Предлагается оптимальный вариант:
-D!akov RePack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1-31T13:04:34.982" idx="2">
    <p:pos x="6000" y="0"/>
    <p:text>* Под ресурсами проекта понимаются трудовые, материальные, информационные, финансовые ресурсы, востребованные в ходе реализации проекта
-D!akov RePack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1-31T13:04:34.968" idx="3">
    <p:pos x="6000" y="0"/>
    <p:text>Следует указать конкретные, измеримые в числовых значениях, результаты, которые планируется достичь за период реализации проекта.
Используемые показатели должны соответствовать следующим требованиям:
● адекватность (показатель характеризует реальную ситуацию в результате достижения цели или решения задачи);
● достижимость (значения этого показателя реалистично получить в рамках реализации проекта);
● достоверность (способ сбора и обработки исходной информации можно будет подтвердить документально);
● измеримость (у показателя должны быть числовые значения);
● объективность (не допускается использование показателей, которые могут улучшаться при ухудшении реального положения дел);
● однозначность (смысл показателя не должен вызывать разночтений, поэтому следует избегать сложных формулировок).
-user</p:text>
  </p:cm>
  <p:cm authorId="0" dt="2022-01-31T13:04:34.977" idx="4">
    <p:pos x="6000" y="100"/>
    <p:text>Следует указать результаты, не измеримые в числовых значениях, которые планируется достичь за период реализации проекта (положительные изменения в социуме, решение конкретных социальных проблем, повышение качества жизни целевой группы и т. п.).
-D!akov RePack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/>
          <p:nvPr/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/>
          <p:nvPr/>
        </p:nvSpPr>
        <p:spPr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n"/>
          <p:cNvSpPr txBox="1"/>
          <p:nvPr/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0577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1339850"/>
            <a:ext cx="6430962" cy="3617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5095353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509535322_0_0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00" cy="44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3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560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164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37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98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342b522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342b52233_0_0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00" cy="444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83568" y="205978"/>
            <a:ext cx="8003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539552" y="1182122"/>
            <a:ext cx="8003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816225" y="4678363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takiedela.ru/news/2021/07/26/kakaya-raznica-ploshhadka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8581" y="0"/>
            <a:ext cx="91376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7793038" y="3560763"/>
            <a:ext cx="1027112" cy="23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докладчик: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011863" y="3725863"/>
            <a:ext cx="2808287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Костенькова Маргарита Николаевна</a:t>
            </a:r>
            <a:endParaRPr/>
          </a:p>
          <a:p>
            <a:pPr marL="0" marR="0" lvl="0" indent="0" algn="r" rtl="0">
              <a:spcBef>
                <a:spcPts val="1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E-mail: margarita.marm@yandex.ru</a:t>
            </a:r>
            <a:endParaRPr sz="1000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13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тел.: 8 (952) 5987253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7145338" y="4552950"/>
            <a:ext cx="1674812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| месяц,2022год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3200" y="2838450"/>
            <a:ext cx="3111500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3646488" y="1949450"/>
            <a:ext cx="384333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Презентация проекта на участие </a:t>
            </a:r>
            <a:endParaRPr dirty="0"/>
          </a:p>
          <a:p>
            <a:pPr marL="0" marR="0" lvl="0" indent="0" algn="ctr" rtl="0">
              <a:spcBef>
                <a:spcPts val="1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1100" b="1" i="0" u="none" strike="noStrike" cap="none" dirty="0" err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грантовой</a:t>
            </a:r>
            <a:r>
              <a:rPr lang="ru-RU" sz="1100" b="1" i="0" u="none" strike="noStrike" cap="none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 программе </a:t>
            </a:r>
            <a:r>
              <a:rPr lang="ru-RU" sz="1100" b="1" i="0" u="none" strike="noStrike" cap="none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100" b="1" dirty="0">
                <a:solidFill>
                  <a:srgbClr val="3C3C3C"/>
                </a:solidFill>
              </a:rPr>
              <a:t>М</a:t>
            </a:r>
            <a:r>
              <a:rPr lang="ru-RU" sz="1100" b="1" dirty="0" smtClean="0">
                <a:solidFill>
                  <a:srgbClr val="3C3C3C"/>
                </a:solidFill>
              </a:rPr>
              <a:t>ы вместе</a:t>
            </a:r>
            <a:r>
              <a:rPr lang="ru-RU" sz="1100" b="1" i="0" u="none" strike="noStrike" cap="none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ru-RU" sz="1100" b="1" i="0" u="none" strike="noStrike" cap="none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dirty="0"/>
          </a:p>
        </p:txBody>
      </p:sp>
      <p:sp>
        <p:nvSpPr>
          <p:cNvPr id="63" name="Google Shape;63;p13"/>
          <p:cNvSpPr txBox="1"/>
          <p:nvPr/>
        </p:nvSpPr>
        <p:spPr>
          <a:xfrm>
            <a:off x="2900363" y="2382838"/>
            <a:ext cx="533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2400" b="1">
                <a:solidFill>
                  <a:srgbClr val="3C3C3C"/>
                </a:solidFill>
              </a:rPr>
              <a:t>Мы все</a:t>
            </a:r>
            <a:r>
              <a:rPr lang="ru-RU" sz="24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  равные»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3646488" y="2909888"/>
            <a:ext cx="38433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Костенькова Маргарита Николаевна, Полухина Жанна Владимировна.</a:t>
            </a:r>
            <a:endParaRPr/>
          </a:p>
        </p:txBody>
      </p:sp>
      <p:pic>
        <p:nvPicPr>
          <p:cNvPr id="65" name="Google Shape;65;p13" descr="C:\Users\user\Downloads\scale_1200 (1)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27640" y="44219"/>
            <a:ext cx="2831299" cy="170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46313"/>
            <a:ext cx="9144000" cy="289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4045" y="99705"/>
            <a:ext cx="9143997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866780" y="534362"/>
            <a:ext cx="3132000" cy="44400"/>
          </a:xfrm>
          <a:prstGeom prst="rect">
            <a:avLst/>
          </a:prstGeom>
          <a:gradFill>
            <a:gsLst>
              <a:gs pos="0">
                <a:srgbClr val="D5D5D5"/>
              </a:gs>
              <a:gs pos="100000">
                <a:srgbClr val="075AB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739730" y="99705"/>
            <a:ext cx="3386100" cy="34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Используемые ресурсы</a:t>
            </a:r>
          </a:p>
        </p:txBody>
      </p:sp>
      <p:graphicFrame>
        <p:nvGraphicFramePr>
          <p:cNvPr id="189" name="Google Shape;189;p22"/>
          <p:cNvGraphicFramePr/>
          <p:nvPr>
            <p:extLst>
              <p:ext uri="{D42A27DB-BD31-4B8C-83A1-F6EECF244321}">
                <p14:modId xmlns:p14="http://schemas.microsoft.com/office/powerpoint/2010/main" val="109032100"/>
              </p:ext>
            </p:extLst>
          </p:nvPr>
        </p:nvGraphicFramePr>
        <p:xfrm>
          <a:off x="33416" y="1014769"/>
          <a:ext cx="9026537" cy="3230910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340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1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2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11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П/П</a:t>
                      </a:r>
                      <a:endParaRPr sz="8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статьи</a:t>
                      </a:r>
                      <a:endParaRPr sz="9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Количественная оценка ресурсов</a:t>
                      </a:r>
                      <a:endParaRPr sz="8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Вклад партнёров проекта, с указанием партнёров</a:t>
                      </a:r>
                      <a:endParaRPr sz="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 если имеются)</a:t>
                      </a:r>
                      <a:endParaRPr sz="8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1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18181"/>
                        </a:gs>
                        <a:gs pos="100000">
                          <a:srgbClr val="BABABA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Дизайн Бренда проекта</a:t>
                      </a:r>
                      <a:endParaRPr sz="9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dirty="0">
                          <a:solidFill>
                            <a:srgbClr val="3C3C3C"/>
                          </a:solidFill>
                        </a:rPr>
                        <a:t>визуализация концепции фотозон, изготовление макетов для печати задника для фотозоны.</a:t>
                      </a:r>
                      <a:endParaRPr sz="9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dirty="0">
                          <a:solidFill>
                            <a:srgbClr val="3C3C3C"/>
                          </a:solidFill>
                        </a:rPr>
                        <a:t>Изготовление задника для фотозоны.</a:t>
                      </a:r>
                      <a:endParaRPr sz="9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dirty="0">
                          <a:solidFill>
                            <a:srgbClr val="3C3C3C"/>
                          </a:solidFill>
                        </a:rPr>
                        <a:t>Изготовление и монтаж тематического декора на три фотозоны:</a:t>
                      </a:r>
                      <a:endParaRPr sz="13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Атрибуты к Дню защиты детей</a:t>
                      </a:r>
                      <a:endParaRPr sz="13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Атрибуты к Дню семьи</a:t>
                      </a:r>
                      <a:endParaRPr sz="13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Атрибуты к Дню знаний</a:t>
                      </a:r>
                      <a:endParaRPr sz="13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20000 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рублей</a:t>
                      </a: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20000 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рублей</a:t>
                      </a: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20000 рублей</a:t>
                      </a: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60000 рублей</a:t>
                      </a: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  </a:t>
                      </a:r>
                      <a:endParaRPr sz="1000" dirty="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ru-RU" sz="800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 smtClean="0"/>
                        <a:t>создание логотипа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фирменного стиля «</a:t>
                      </a:r>
                      <a:r>
                        <a:rPr lang="en-US" sz="800" dirty="0" smtClean="0"/>
                        <a:t>L</a:t>
                      </a:r>
                      <a:r>
                        <a:rPr lang="en-US" sz="800" baseline="0" dirty="0" smtClean="0"/>
                        <a:t>- digital</a:t>
                      </a:r>
                      <a:r>
                        <a:rPr lang="ru-RU" sz="800" baseline="0" dirty="0" smtClean="0"/>
                        <a:t>»</a:t>
                      </a:r>
                      <a:endParaRPr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 smtClean="0"/>
                        <a:t>разработка </a:t>
                      </a:r>
                      <a:r>
                        <a:rPr lang="ru-RU" sz="800" dirty="0"/>
                        <a:t>макета фотозоны, дополнительных компонентов для мобильного изменения тематики ( 3 вида)</a:t>
                      </a:r>
                      <a:endParaRPr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/>
                        <a:t>-изготовление фотозоны ( материала, монтаж/ демонтаж)</a:t>
                      </a:r>
                      <a:endParaRPr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/>
                        <a:t>ИП </a:t>
                      </a:r>
                      <a:r>
                        <a:rPr lang="ru-RU" sz="800" dirty="0" err="1"/>
                        <a:t>Веселик</a:t>
                      </a:r>
                      <a:r>
                        <a:rPr lang="ru-RU" sz="800" dirty="0"/>
                        <a:t> Ирина Вячеславовна -декоратор</a:t>
                      </a:r>
                      <a:endParaRPr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/>
                        <a:t>Визуализация - ИП Белокопытова Елена</a:t>
                      </a:r>
                      <a:endParaRPr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/>
                        <a:t>Печать баннера и монтаж - рекламное агентство “Кактус”</a:t>
                      </a:r>
                      <a:endParaRPr sz="800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1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Профессиональные фотографы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- 3 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фотосессии: 1фотосессия- 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длительность 3 часа 30 минут - 5000 </a:t>
                      </a:r>
                      <a:r>
                        <a:rPr lang="ru-RU" sz="1000" dirty="0" err="1">
                          <a:solidFill>
                            <a:srgbClr val="3C3C3C"/>
                          </a:solidFill>
                        </a:rPr>
                        <a:t>руб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 (5000 * 3) = 15000руб.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1000" b="0" i="0" u="none" strike="noStrike" cap="none" dirty="0" err="1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Перфилин</a:t>
                      </a: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Илья Витальевич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3"/>
          <p:cNvGraphicFramePr/>
          <p:nvPr>
            <p:extLst>
              <p:ext uri="{D42A27DB-BD31-4B8C-83A1-F6EECF244321}">
                <p14:modId xmlns:p14="http://schemas.microsoft.com/office/powerpoint/2010/main" val="1548760319"/>
              </p:ext>
            </p:extLst>
          </p:nvPr>
        </p:nvGraphicFramePr>
        <p:xfrm>
          <a:off x="53614" y="762506"/>
          <a:ext cx="9033800" cy="2995090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38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67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453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0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П/П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статьи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Количественная оценка ресурсов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Вклад партнёров проекта, с указанием партнёров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 если имеются)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18181"/>
                        </a:gs>
                        <a:gs pos="100000">
                          <a:srgbClr val="BABABA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>
                          <a:solidFill>
                            <a:srgbClr val="3C3C3C"/>
                          </a:solidFill>
                        </a:rPr>
                        <a:t>Журналист, разработка 92 макетов, медиа - продвижение проекта в </a:t>
                      </a:r>
                      <a:r>
                        <a:rPr lang="ru-RU" sz="800" dirty="0" err="1">
                          <a:solidFill>
                            <a:srgbClr val="3C3C3C"/>
                          </a:solidFill>
                        </a:rPr>
                        <a:t>соцсетях</a:t>
                      </a:r>
                      <a:r>
                        <a:rPr lang="ru-RU" sz="800" dirty="0">
                          <a:solidFill>
                            <a:srgbClr val="3C3C3C"/>
                          </a:solidFill>
                        </a:rPr>
                        <a:t> и СМИ, пиар освещение.</a:t>
                      </a:r>
                      <a:endParaRPr sz="8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dirty="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30000руб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ИП Одинец К.Ю.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/>
                        <a:t>Печать А3 - 90 </a:t>
                      </a:r>
                      <a:r>
                        <a:rPr lang="ru-RU" sz="800" dirty="0" err="1"/>
                        <a:t>шт</a:t>
                      </a:r>
                      <a:r>
                        <a:rPr lang="ru-RU" sz="800" dirty="0"/>
                        <a:t> макетов</a:t>
                      </a:r>
                      <a:endParaRPr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/>
                        <a:t>Печать А2- 6 </a:t>
                      </a:r>
                      <a:r>
                        <a:rPr lang="ru-RU" sz="800" dirty="0" err="1"/>
                        <a:t>шт</a:t>
                      </a:r>
                      <a:r>
                        <a:rPr lang="ru-RU" sz="800" dirty="0"/>
                        <a:t> макетов</a:t>
                      </a:r>
                      <a:endParaRPr sz="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/>
                        <a:t>Печать благодарностей </a:t>
                      </a:r>
                      <a:r>
                        <a:rPr lang="ru-RU" sz="800" dirty="0" smtClean="0"/>
                        <a:t>А4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 smtClean="0"/>
                        <a:t>Печать</a:t>
                      </a:r>
                      <a:r>
                        <a:rPr lang="ru-RU" sz="800" baseline="0" dirty="0" smtClean="0"/>
                        <a:t> листовки с лого - инструкция</a:t>
                      </a:r>
                      <a:r>
                        <a:rPr lang="ru-RU" sz="800" dirty="0" smtClean="0"/>
                        <a:t> 10*10см </a:t>
                      </a:r>
                      <a:endParaRPr sz="800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-90шт*68</a:t>
                      </a:r>
                      <a:r>
                        <a:rPr lang="ru-RU" sz="900" b="0" i="0" u="none" strike="noStrike" cap="none" baseline="0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baseline="0" dirty="0" err="1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руб</a:t>
                      </a:r>
                      <a:r>
                        <a:rPr lang="ru-RU" sz="900" b="0" i="0" u="none" strike="noStrike" cap="none" baseline="0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r>
                        <a:rPr lang="ru-RU" sz="900" dirty="0" smtClean="0">
                          <a:solidFill>
                            <a:srgbClr val="3C3C3C"/>
                          </a:solidFill>
                        </a:rPr>
                        <a:t>6120руб</a:t>
                      </a:r>
                      <a:endParaRPr sz="9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dirty="0">
                          <a:solidFill>
                            <a:srgbClr val="3C3C3C"/>
                          </a:solidFill>
                        </a:rPr>
                        <a:t>6 </a:t>
                      </a:r>
                      <a:r>
                        <a:rPr lang="ru-RU" sz="900" dirty="0" err="1" smtClean="0">
                          <a:solidFill>
                            <a:srgbClr val="3C3C3C"/>
                          </a:solidFill>
                        </a:rPr>
                        <a:t>шт</a:t>
                      </a:r>
                      <a:r>
                        <a:rPr lang="ru-RU" sz="900" dirty="0" smtClean="0">
                          <a:solidFill>
                            <a:srgbClr val="3C3C3C"/>
                          </a:solidFill>
                        </a:rPr>
                        <a:t>*268 </a:t>
                      </a:r>
                      <a:r>
                        <a:rPr lang="ru-RU" sz="900" dirty="0" err="1" smtClean="0">
                          <a:solidFill>
                            <a:srgbClr val="3C3C3C"/>
                          </a:solidFill>
                        </a:rPr>
                        <a:t>руб</a:t>
                      </a:r>
                      <a:r>
                        <a:rPr lang="ru-RU" sz="900" dirty="0" smtClean="0">
                          <a:solidFill>
                            <a:srgbClr val="3C3C3C"/>
                          </a:solidFill>
                        </a:rPr>
                        <a:t>=1608руб</a:t>
                      </a:r>
                      <a:endParaRPr sz="9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dirty="0">
                          <a:solidFill>
                            <a:srgbClr val="3C3C3C"/>
                          </a:solidFill>
                        </a:rPr>
                        <a:t>15 </a:t>
                      </a:r>
                      <a:r>
                        <a:rPr lang="ru-RU" sz="900" dirty="0" err="1" smtClean="0">
                          <a:solidFill>
                            <a:srgbClr val="3C3C3C"/>
                          </a:solidFill>
                        </a:rPr>
                        <a:t>шт</a:t>
                      </a:r>
                      <a:r>
                        <a:rPr lang="ru-RU" sz="900" dirty="0" smtClean="0">
                          <a:solidFill>
                            <a:srgbClr val="3C3C3C"/>
                          </a:solidFill>
                        </a:rPr>
                        <a:t>*37 </a:t>
                      </a:r>
                      <a:r>
                        <a:rPr lang="ru-RU" sz="900" dirty="0" err="1" smtClean="0">
                          <a:solidFill>
                            <a:srgbClr val="3C3C3C"/>
                          </a:solidFill>
                        </a:rPr>
                        <a:t>руб</a:t>
                      </a:r>
                      <a:r>
                        <a:rPr lang="ru-RU" sz="900" dirty="0" smtClean="0">
                          <a:solidFill>
                            <a:srgbClr val="3C3C3C"/>
                          </a:solidFill>
                        </a:rPr>
                        <a:t>=555руб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dirty="0" smtClean="0">
                          <a:solidFill>
                            <a:srgbClr val="3C3C3C"/>
                          </a:solidFill>
                        </a:rPr>
                        <a:t>200шт*55 </a:t>
                      </a:r>
                      <a:r>
                        <a:rPr lang="ru-RU" sz="900" dirty="0" err="1" smtClean="0">
                          <a:solidFill>
                            <a:srgbClr val="3C3C3C"/>
                          </a:solidFill>
                        </a:rPr>
                        <a:t>руб</a:t>
                      </a:r>
                      <a:r>
                        <a:rPr lang="ru-RU" sz="900" dirty="0" smtClean="0">
                          <a:solidFill>
                            <a:srgbClr val="3C3C3C"/>
                          </a:solidFill>
                        </a:rPr>
                        <a:t>=11000руб</a:t>
                      </a:r>
                      <a:endParaRPr sz="900" dirty="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/>
                        <a:t>       </a:t>
                      </a:r>
                      <a:r>
                        <a:rPr lang="ru-RU" sz="800" dirty="0" smtClean="0"/>
                        <a:t>«</a:t>
                      </a:r>
                      <a:r>
                        <a:rPr lang="ru-RU" sz="1000" dirty="0" smtClean="0"/>
                        <a:t>Деловая</a:t>
                      </a:r>
                      <a:r>
                        <a:rPr lang="ru-RU" sz="1000" baseline="0" dirty="0" smtClean="0"/>
                        <a:t> клякса»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Подарки участником фотосессии- </a:t>
                      </a:r>
                      <a:r>
                        <a:rPr lang="ru-RU" sz="1000" b="0" i="0" u="none" strike="noStrike" cap="none" dirty="0" err="1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брендированные</a:t>
                      </a:r>
                      <a:r>
                        <a:rPr lang="ru-RU" sz="1000" b="0" i="0" u="none" strike="noStrike" cap="none" baseline="0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епки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ru-RU" sz="1000" dirty="0" smtClean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err="1" smtClean="0">
                          <a:solidFill>
                            <a:srgbClr val="3C3C3C"/>
                          </a:solidFill>
                        </a:rPr>
                        <a:t>Брендированные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 косынки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ru-RU" sz="1000" dirty="0" smtClean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aseline="0" dirty="0" smtClean="0">
                          <a:solidFill>
                            <a:srgbClr val="3C3C3C"/>
                          </a:solidFill>
                        </a:rPr>
                        <a:t>Деревянные </a:t>
                      </a:r>
                      <a:r>
                        <a:rPr lang="ru-RU" sz="1000" baseline="0" dirty="0" err="1" smtClean="0">
                          <a:solidFill>
                            <a:srgbClr val="3C3C3C"/>
                          </a:solidFill>
                        </a:rPr>
                        <a:t>хештеги</a:t>
                      </a:r>
                      <a:r>
                        <a:rPr lang="ru-RU" sz="1000" baseline="0" dirty="0" smtClean="0">
                          <a:solidFill>
                            <a:srgbClr val="3C3C3C"/>
                          </a:solidFill>
                        </a:rPr>
                        <a:t> проекта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5</a:t>
                      </a: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0" i="0" u="none" strike="noStrike" cap="none" dirty="0" err="1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шт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 * 600руб=21000 </a:t>
                      </a:r>
                      <a:r>
                        <a:rPr lang="ru-RU" sz="1000" dirty="0" err="1" smtClean="0">
                          <a:solidFill>
                            <a:srgbClr val="3C3C3C"/>
                          </a:solidFill>
                        </a:rPr>
                        <a:t>руб</a:t>
                      </a:r>
                      <a:endParaRPr lang="ru-RU" sz="1000" dirty="0" smtClean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ru-RU" sz="1000" dirty="0" smtClean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100 </a:t>
                      </a:r>
                      <a:r>
                        <a:rPr lang="ru-RU" sz="1000" dirty="0" err="1" smtClean="0">
                          <a:solidFill>
                            <a:srgbClr val="3C3C3C"/>
                          </a:solidFill>
                        </a:rPr>
                        <a:t>шт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* 270</a:t>
                      </a:r>
                      <a:r>
                        <a:rPr lang="ru-RU" sz="1000" baseline="0" dirty="0" smtClean="0">
                          <a:solidFill>
                            <a:srgbClr val="3C3C3C"/>
                          </a:solidFill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rgbClr val="3C3C3C"/>
                          </a:solidFill>
                        </a:rPr>
                        <a:t>руб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=27000руб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ru-RU" sz="1000" dirty="0" smtClean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100*60 </a:t>
                      </a:r>
                      <a:r>
                        <a:rPr lang="ru-RU" sz="1000" dirty="0" err="1" smtClean="0">
                          <a:solidFill>
                            <a:srgbClr val="3C3C3C"/>
                          </a:solidFill>
                        </a:rPr>
                        <a:t>руб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=6000 </a:t>
                      </a:r>
                      <a:r>
                        <a:rPr lang="ru-RU" sz="1000" dirty="0" err="1" smtClean="0">
                          <a:solidFill>
                            <a:srgbClr val="3C3C3C"/>
                          </a:solidFill>
                        </a:rPr>
                        <a:t>руб</a:t>
                      </a:r>
                      <a:endParaRPr lang="ru-RU" sz="1000" dirty="0" smtClean="0">
                        <a:solidFill>
                          <a:srgbClr val="3C3C3C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«</a:t>
                      </a:r>
                      <a:r>
                        <a:rPr lang="ru-RU" sz="1000" dirty="0" err="1" smtClean="0">
                          <a:solidFill>
                            <a:srgbClr val="3C3C3C"/>
                          </a:solidFill>
                        </a:rPr>
                        <a:t>Кватра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»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ru-RU" sz="1000" dirty="0" smtClean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ru-RU" sz="1000" dirty="0" smtClean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«</a:t>
                      </a:r>
                      <a:r>
                        <a:rPr lang="ru-RU" sz="1000" dirty="0" err="1" smtClean="0">
                          <a:solidFill>
                            <a:srgbClr val="3C3C3C"/>
                          </a:solidFill>
                        </a:rPr>
                        <a:t>Кватра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»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ru-RU" sz="1000" dirty="0" smtClean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ru-RU" sz="1000" dirty="0" smtClean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«Лазерная мастерская №1»</a:t>
                      </a:r>
                    </a:p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Char char="-"/>
                      </a:pP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95" name="Google Shape;195;p23"/>
          <p:cNvSpPr/>
          <p:nvPr/>
        </p:nvSpPr>
        <p:spPr>
          <a:xfrm>
            <a:off x="579112" y="142619"/>
            <a:ext cx="2726131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25000"/>
              </a:lnSpc>
              <a:buSzPts val="1600"/>
            </a:pPr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Используемые ресурсы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25"/>
          <p:cNvGraphicFramePr/>
          <p:nvPr>
            <p:extLst>
              <p:ext uri="{D42A27DB-BD31-4B8C-83A1-F6EECF244321}">
                <p14:modId xmlns:p14="http://schemas.microsoft.com/office/powerpoint/2010/main" val="2485229874"/>
              </p:ext>
            </p:extLst>
          </p:nvPr>
        </p:nvGraphicFramePr>
        <p:xfrm>
          <a:off x="110189" y="694040"/>
          <a:ext cx="9033800" cy="4346475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38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8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1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10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3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П/П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статьи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Количественная оценка ресурсов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Вклад партнёров проекта, с указанием партнёров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 если имеются)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18181"/>
                        </a:gs>
                        <a:gs pos="100000">
                          <a:srgbClr val="BABABA"/>
                        </a:gs>
                      </a:gsLst>
                      <a:lin ang="16200038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Закупка рамок 30*40(</a:t>
                      </a:r>
                      <a:r>
                        <a:rPr lang="ru-RU" sz="1000" b="0" i="0" u="none" strike="noStrike" cap="none" dirty="0" err="1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Офи</a:t>
                      </a:r>
                      <a:r>
                        <a:rPr lang="ru-RU" sz="1000" dirty="0" err="1">
                          <a:solidFill>
                            <a:srgbClr val="3C3C3C"/>
                          </a:solidFill>
                        </a:rPr>
                        <a:t>смаг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, </a:t>
                      </a:r>
                      <a:r>
                        <a:rPr lang="ru-RU" sz="1000" dirty="0" err="1">
                          <a:solidFill>
                            <a:srgbClr val="3C3C3C"/>
                          </a:solidFill>
                        </a:rPr>
                        <a:t>Леруа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3C3C3C"/>
                          </a:solidFill>
                        </a:rPr>
                        <a:t>Мерлен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)</a:t>
                      </a:r>
                      <a:endParaRPr sz="10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Закупка рамок 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А2 </a:t>
                      </a: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Закупка рамок для благодарностей А4</a:t>
                      </a:r>
                      <a:endParaRPr sz="1000" dirty="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 smtClean="0">
                          <a:solidFill>
                            <a:srgbClr val="3C3C3C"/>
                          </a:solidFill>
                        </a:rPr>
                        <a:t>90шт*400руб=36000 </a:t>
                      </a:r>
                      <a:r>
                        <a:rPr lang="ru-RU" sz="800" dirty="0" err="1" smtClean="0">
                          <a:solidFill>
                            <a:srgbClr val="3C3C3C"/>
                          </a:solidFill>
                        </a:rPr>
                        <a:t>руб</a:t>
                      </a:r>
                      <a:endParaRPr sz="8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>
                          <a:solidFill>
                            <a:srgbClr val="3C3C3C"/>
                          </a:solidFill>
                        </a:rPr>
                        <a:t>6 </a:t>
                      </a:r>
                      <a:r>
                        <a:rPr lang="ru-RU" sz="800" dirty="0" err="1" smtClean="0">
                          <a:solidFill>
                            <a:srgbClr val="3C3C3C"/>
                          </a:solidFill>
                        </a:rPr>
                        <a:t>шт</a:t>
                      </a:r>
                      <a:r>
                        <a:rPr lang="ru-RU" sz="800" dirty="0" smtClean="0">
                          <a:solidFill>
                            <a:srgbClr val="3C3C3C"/>
                          </a:solidFill>
                        </a:rPr>
                        <a:t>*2500 </a:t>
                      </a:r>
                      <a:r>
                        <a:rPr lang="ru-RU" sz="800" dirty="0" err="1">
                          <a:solidFill>
                            <a:srgbClr val="3C3C3C"/>
                          </a:solidFill>
                        </a:rPr>
                        <a:t>руб</a:t>
                      </a:r>
                      <a:r>
                        <a:rPr lang="ru-RU" sz="800" dirty="0">
                          <a:solidFill>
                            <a:srgbClr val="3C3C3C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3C3C3C"/>
                          </a:solidFill>
                        </a:rPr>
                        <a:t>=15000руб</a:t>
                      </a:r>
                      <a:endParaRPr sz="8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800" dirty="0">
                          <a:solidFill>
                            <a:srgbClr val="3C3C3C"/>
                          </a:solidFill>
                        </a:rPr>
                        <a:t>15 </a:t>
                      </a:r>
                      <a:r>
                        <a:rPr lang="ru-RU" sz="800" dirty="0" err="1">
                          <a:solidFill>
                            <a:srgbClr val="3C3C3C"/>
                          </a:solidFill>
                        </a:rPr>
                        <a:t>шт</a:t>
                      </a:r>
                      <a:r>
                        <a:rPr lang="ru-RU" sz="800" dirty="0">
                          <a:solidFill>
                            <a:srgbClr val="3C3C3C"/>
                          </a:solidFill>
                        </a:rPr>
                        <a:t>*200 </a:t>
                      </a:r>
                      <a:r>
                        <a:rPr lang="ru-RU" sz="800" dirty="0" err="1">
                          <a:solidFill>
                            <a:srgbClr val="3C3C3C"/>
                          </a:solidFill>
                        </a:rPr>
                        <a:t>руб</a:t>
                      </a:r>
                      <a:r>
                        <a:rPr lang="ru-RU" sz="800" dirty="0">
                          <a:solidFill>
                            <a:srgbClr val="3C3C3C"/>
                          </a:solidFill>
                        </a:rPr>
                        <a:t> = </a:t>
                      </a:r>
                      <a:r>
                        <a:rPr lang="ru-RU" sz="800" dirty="0" smtClean="0">
                          <a:solidFill>
                            <a:srgbClr val="3C3C3C"/>
                          </a:solidFill>
                        </a:rPr>
                        <a:t>3000руб</a:t>
                      </a:r>
                      <a:endParaRPr sz="8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1000" b="0" i="0" u="none" strike="noStrike" cap="none" dirty="0" err="1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ОфисМаг</a:t>
                      </a: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1000" b="0" i="0" u="none" strike="noStrike" cap="none" dirty="0" err="1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Леруа</a:t>
                      </a: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0" i="0" u="none" strike="noStrike" cap="none" dirty="0" err="1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Мерлен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установка фотозоны в поликлинике НМЦ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Библиотеке, ТРЦ «Европа»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30000 </a:t>
                      </a:r>
                      <a:r>
                        <a:rPr lang="ru-RU" sz="1000" dirty="0" err="1" smtClean="0"/>
                        <a:t>руб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Крепежные материалы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/>
                        <a:t>Аниматоры и аппаратура</a:t>
                      </a:r>
                      <a:endParaRPr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12000руб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/>
                        <a:t>Детские праздники в Липецке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Итог: 334283рублей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320" y="206700"/>
            <a:ext cx="2350323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SzPts val="1600"/>
            </a:pP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Используемые ресурсы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/>
        </p:nvSpPr>
        <p:spPr>
          <a:xfrm>
            <a:off x="200848" y="22278"/>
            <a:ext cx="338613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ru-RU" sz="1800" b="1" dirty="0">
                <a:solidFill>
                  <a:schemeClr val="tx2">
                    <a:lumMod val="25000"/>
                  </a:schemeClr>
                </a:solidFill>
              </a:rPr>
              <a:t>Используемые ресурсы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dirty="0"/>
          </a:p>
        </p:txBody>
      </p:sp>
      <p:graphicFrame>
        <p:nvGraphicFramePr>
          <p:cNvPr id="201" name="Google Shape;201;p24"/>
          <p:cNvGraphicFramePr/>
          <p:nvPr>
            <p:extLst>
              <p:ext uri="{D42A27DB-BD31-4B8C-83A1-F6EECF244321}">
                <p14:modId xmlns:p14="http://schemas.microsoft.com/office/powerpoint/2010/main" val="2029295947"/>
              </p:ext>
            </p:extLst>
          </p:nvPr>
        </p:nvGraphicFramePr>
        <p:xfrm>
          <a:off x="55115" y="941239"/>
          <a:ext cx="9033775" cy="3940315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452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8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3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69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П/П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статьи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Количественная оценка ресурсов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Вклад партнёров проекта, с указанием партнёров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 если имеются)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18181"/>
                        </a:gs>
                        <a:gs pos="100000">
                          <a:srgbClr val="BABABA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волонтеры ПАО НЛМК </a:t>
                      </a: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0 руб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-помощь в организации проекта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-видеомонтажер Эшимов Тимур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0 руб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«</a:t>
                      </a:r>
                      <a:r>
                        <a:rPr lang="en-US" sz="1000" dirty="0" smtClean="0">
                          <a:solidFill>
                            <a:srgbClr val="3C3C3C"/>
                          </a:solidFill>
                        </a:rPr>
                        <a:t>Pro bono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» монтирование 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роликов из макетов для </a:t>
                      </a:r>
                      <a:r>
                        <a:rPr lang="ru-RU" sz="1000" dirty="0" err="1">
                          <a:solidFill>
                            <a:srgbClr val="3C3C3C"/>
                          </a:solidFill>
                        </a:rPr>
                        <a:t>соцсетей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-психолог 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“Центр семья” </a:t>
                      </a:r>
                      <a:r>
                        <a:rPr lang="ru-RU" sz="1000" dirty="0" err="1">
                          <a:solidFill>
                            <a:srgbClr val="3C3C3C"/>
                          </a:solidFill>
                        </a:rPr>
                        <a:t>Мязина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 Светлана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0 руб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оказание психологической помощи участникам фотосессии ( семьям с детьми инвалидами)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6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сотрудничество с ТРЦ “Европа” на Советской</a:t>
                      </a:r>
                      <a:endParaRPr lang="ru-RU" sz="600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ru-RU" dirty="0" smtClean="0"/>
                        <a:t>- </a:t>
                      </a:r>
                      <a:r>
                        <a:rPr lang="ru-RU" sz="1000" dirty="0" smtClean="0"/>
                        <a:t>0руб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3C3C3C"/>
                          </a:solidFill>
                        </a:rPr>
                        <a:t>соглашение с ТРЦ на период реализации проекта, хранение атрибутики, декорированное дерево из </a:t>
                      </a:r>
                      <a:r>
                        <a:rPr lang="ru-RU" sz="900" dirty="0" err="1" smtClean="0">
                          <a:solidFill>
                            <a:srgbClr val="3C3C3C"/>
                          </a:solidFill>
                        </a:rPr>
                        <a:t>металла,организация</a:t>
                      </a:r>
                      <a:r>
                        <a:rPr lang="ru-RU" sz="900" dirty="0" smtClean="0">
                          <a:solidFill>
                            <a:srgbClr val="3C3C3C"/>
                          </a:solidFill>
                        </a:rPr>
                        <a:t> фотовыставки и торжественное открытие фотовыставки.</a:t>
                      </a:r>
                      <a:endParaRPr lang="ru-RU" sz="900" dirty="0" smtClean="0"/>
                    </a:p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-НМЦ</a:t>
                      </a:r>
                      <a:endParaRPr sz="10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Одно</a:t>
                      </a:r>
                      <a:r>
                        <a:rPr lang="ru-RU" sz="1000" baseline="0" dirty="0" smtClean="0">
                          <a:solidFill>
                            <a:srgbClr val="3C3C3C"/>
                          </a:solidFill>
                        </a:rPr>
                        <a:t> из подразделений Центральной библиотечной системы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,</a:t>
                      </a:r>
                      <a:r>
                        <a:rPr lang="ru-RU" sz="1000" baseline="0" dirty="0" smtClean="0">
                          <a:solidFill>
                            <a:srgbClr val="3C3C3C"/>
                          </a:solidFill>
                        </a:rPr>
                        <a:t> ТРЦ «Европа».</a:t>
                      </a: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0 руб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-размещение фотовыставки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0405" y="612478"/>
            <a:ext cx="2440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chemeClr val="tx2">
                    <a:lumMod val="25000"/>
                  </a:schemeClr>
                </a:solidFill>
              </a:rPr>
              <a:t>Нематериальные ресурсы: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03" y="21267"/>
            <a:ext cx="6772622" cy="237298"/>
          </a:xfrm>
        </p:spPr>
        <p:txBody>
          <a:bodyPr/>
          <a:lstStyle/>
          <a:p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25000"/>
                  </a:schemeClr>
                </a:solidFill>
              </a:rPr>
              <a:t>Используемые ресурсы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679169"/>
              </p:ext>
            </p:extLst>
          </p:nvPr>
        </p:nvGraphicFramePr>
        <p:xfrm>
          <a:off x="49892" y="640991"/>
          <a:ext cx="9033800" cy="2882235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382900"/>
                <a:gridCol w="3558850"/>
                <a:gridCol w="1481175"/>
                <a:gridCol w="3610875"/>
              </a:tblGrid>
              <a:tr h="3827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П/П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статьи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Количественная оценка ресурсов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Вклад партнёров проекта, с указанием партнёров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 если имеются)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</a:tr>
              <a:tr h="52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-</a:t>
                      </a:r>
                      <a:r>
                        <a:rPr lang="ru-RU" sz="800">
                          <a:solidFill>
                            <a:srgbClr val="3C3C3C"/>
                          </a:solidFill>
                        </a:rPr>
                        <a:t>ЛРОО ПИИС “</a:t>
                      </a:r>
                      <a:r>
                        <a:rPr lang="ru-RU" sz="8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Солнечный мир</a:t>
                      </a:r>
                      <a:r>
                        <a:rPr lang="ru-RU" sz="800">
                          <a:solidFill>
                            <a:srgbClr val="3C3C3C"/>
                          </a:solidFill>
                        </a:rPr>
                        <a:t>”</a:t>
                      </a:r>
                      <a:endParaRPr sz="800">
                        <a:solidFill>
                          <a:srgbClr val="3C3C3C"/>
                        </a:solidFill>
                      </a:endParaRPr>
                    </a:p>
                    <a:p>
                      <a:pPr marL="0" lvl="0" indent="-50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Char char="-"/>
                      </a:pPr>
                      <a:r>
                        <a:rPr lang="ru-RU" sz="800">
                          <a:solidFill>
                            <a:srgbClr val="3C3C3C"/>
                          </a:solidFill>
                        </a:rPr>
                        <a:t>ЛРБОО “Вместе делаем добро”</a:t>
                      </a:r>
                      <a:endParaRPr sz="800">
                        <a:solidFill>
                          <a:srgbClr val="3C3C3C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>
                          <a:solidFill>
                            <a:srgbClr val="3C3C3C"/>
                          </a:solidFill>
                        </a:rPr>
                        <a:t>- Благотворительный фонд “Особенные дети”</a:t>
                      </a:r>
                      <a:endParaRPr sz="800">
                        <a:solidFill>
                          <a:srgbClr val="3C3C3C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0 </a:t>
                      </a:r>
                      <a:r>
                        <a:rPr lang="ru-RU" sz="1000" dirty="0" err="1">
                          <a:solidFill>
                            <a:srgbClr val="3C3C3C"/>
                          </a:solidFill>
                        </a:rPr>
                        <a:t>руб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Char char="-"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о</a:t>
                      </a: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трудничество с проектом 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и предоставление семей для участия в проекте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</a:tr>
              <a:tr h="157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9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СМИ</a:t>
                      </a:r>
                      <a:endParaRPr sz="9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>
                          <a:solidFill>
                            <a:srgbClr val="3C3C3C"/>
                          </a:solidFill>
                        </a:rPr>
                        <a:t>ГТРК «Липецк» (Теплые встречи, Вечерняя гостиная), ТРК “Липецкое время” (Будильник), Липецк Медиа, Пресс-служба администрации г. Липецка, VK, Facebook, Instagram</a:t>
                      </a:r>
                      <a:endParaRPr sz="9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0 руб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-освещение проекта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34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79688"/>
            <a:ext cx="9144000" cy="256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96206" y="-274671"/>
            <a:ext cx="9143997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388686" y="111095"/>
            <a:ext cx="3386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Ключевые показатели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эффективности проекта</a:t>
            </a:r>
            <a:endParaRPr dirty="0"/>
          </a:p>
        </p:txBody>
      </p:sp>
      <p:graphicFrame>
        <p:nvGraphicFramePr>
          <p:cNvPr id="218" name="Google Shape;218;p26"/>
          <p:cNvGraphicFramePr/>
          <p:nvPr>
            <p:extLst>
              <p:ext uri="{D42A27DB-BD31-4B8C-83A1-F6EECF244321}">
                <p14:modId xmlns:p14="http://schemas.microsoft.com/office/powerpoint/2010/main" val="4015153368"/>
              </p:ext>
            </p:extLst>
          </p:nvPr>
        </p:nvGraphicFramePr>
        <p:xfrm>
          <a:off x="37228" y="758065"/>
          <a:ext cx="9069525" cy="4309850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4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2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7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П/П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Показатели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Значение показателя</a:t>
                      </a:r>
                      <a:endParaRPr sz="8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Количественные результаты: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людей принявших в проекте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Для всех жителей Липецка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семей с детьми с ОВЗ принявших в фотосессии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Партнеры проекта осуществляющие свои услуги в благотворительных целях 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- 15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Партнеры проекта осуществляющие свои услуги платно (дизайнеры, фотографы,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 журналист, декоратор)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Партнеры по освещению проекта в СМИ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1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Качественные результаты: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8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Развитие толерантности к людям с ОВЗ и инвалидностью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Поколение вырастает добросердечным, отзывчивым 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1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A2124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lang="ru-RU" sz="900" dirty="0">
                          <a:solidFill>
                            <a:schemeClr val="dk1"/>
                          </a:solidFill>
                        </a:rPr>
                        <a:t>Помогаем обществу узнать о проблемах семей, где есть инвалиды и ОВЗ.</a:t>
                      </a:r>
                      <a:endParaRPr sz="9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900" dirty="0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lang="ru-RU" sz="900" dirty="0">
                          <a:solidFill>
                            <a:srgbClr val="3C3C3C"/>
                          </a:solidFill>
                        </a:rPr>
                        <a:t>Помогаем ребенку-инвалиду, ОВЗ не чувствовать себя «изгоем» в социокультурном мире.</a:t>
                      </a:r>
                      <a:endParaRPr sz="9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dirty="0">
                          <a:solidFill>
                            <a:srgbClr val="3C3C3C"/>
                          </a:solidFill>
                        </a:rPr>
                        <a:t>- </a:t>
                      </a: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Помогаем справиться </a:t>
                      </a:r>
                      <a:r>
                        <a:rPr lang="ru-RU" sz="9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матери(родителям) </a:t>
                      </a: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 «Комплексом </a:t>
                      </a:r>
                      <a:r>
                        <a:rPr lang="ru-RU" sz="9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материнства (отцовства)», </a:t>
                      </a: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 оставаться со своими проблемами наедине, повысить самооценку.</a:t>
                      </a:r>
                      <a:endParaRPr sz="9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900" dirty="0">
                          <a:solidFill>
                            <a:srgbClr val="3C3C3C"/>
                          </a:solidFill>
                        </a:rPr>
                        <a:t>- </a:t>
                      </a: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Помогаем ребенку не чувствовать себя «изгоем» в социокультурном мире.</a:t>
                      </a:r>
                      <a:endParaRPr sz="9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A2124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13125"/>
              </p:ext>
            </p:extLst>
          </p:nvPr>
        </p:nvGraphicFramePr>
        <p:xfrm>
          <a:off x="68120" y="1134297"/>
          <a:ext cx="9018160" cy="2637760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1744650"/>
                <a:gridCol w="1744675"/>
                <a:gridCol w="1744650"/>
                <a:gridCol w="3784185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Наименование показателя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Значение показателя</a:t>
                      </a:r>
                      <a:endParaRPr dirty="0"/>
                    </a:p>
                  </a:txBody>
                  <a:tcPr marL="91450" marR="91450" marT="45725" marB="45725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C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Текущее значение</a:t>
                      </a:r>
                      <a:endParaRPr/>
                    </a:p>
                  </a:txBody>
                  <a:tcPr marL="91450" marR="91450" marT="45725" marB="45725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Целевое состояние</a:t>
                      </a:r>
                      <a:r>
                        <a:rPr lang="ru-RU" sz="1000" b="1" i="0" u="none" strike="noStrike" cap="none">
                          <a:solidFill>
                            <a:srgbClr val="008C3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endParaRPr sz="900" b="1" i="0" u="none" strike="noStrike" cap="none">
                        <a:solidFill>
                          <a:srgbClr val="008C3B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Отклонение</a:t>
                      </a:r>
                      <a:endParaRPr/>
                    </a:p>
                  </a:txBody>
                  <a:tcPr marL="91450" marR="91450" marT="45725" marB="45725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Развитие толерантности в обществе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Только НКО направленные на такие семьи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- 50% общества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- 10%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3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Передача толерантности к таким семьям своим детям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- 10% от незнания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- 50%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- 0%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76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3C3C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</a:tr>
            </a:tbl>
          </a:graphicData>
        </a:graphic>
      </p:graphicFrame>
      <p:pic>
        <p:nvPicPr>
          <p:cNvPr id="4" name="Google Shape;13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1351" y="4506491"/>
            <a:ext cx="130175" cy="1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26035" y="4457506"/>
            <a:ext cx="14590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700"/>
            </a:pPr>
            <a:r>
              <a:rPr lang="ru-RU" sz="800" i="1" dirty="0"/>
              <a:t>- Улучшение показателей</a:t>
            </a:r>
            <a:endParaRPr lang="ru-RU" dirty="0"/>
          </a:p>
        </p:txBody>
      </p:sp>
      <p:pic>
        <p:nvPicPr>
          <p:cNvPr id="6" name="Google Shape;1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572" y="4531557"/>
            <a:ext cx="133350" cy="119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259725" y="4483366"/>
            <a:ext cx="14558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700"/>
            </a:pPr>
            <a:r>
              <a:rPr lang="ru-RU" sz="800" i="1" dirty="0"/>
              <a:t>- Ухудшение показателей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8223" y="864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SzPts val="2000"/>
            </a:pPr>
            <a:r>
              <a:rPr lang="ru-RU" b="1" dirty="0">
                <a:solidFill>
                  <a:srgbClr val="3C3C3C"/>
                </a:solidFill>
              </a:rPr>
              <a:t>Ключевые показатели </a:t>
            </a:r>
            <a:endParaRPr lang="ru-RU" dirty="0"/>
          </a:p>
          <a:p>
            <a:pPr lvl="0">
              <a:spcBef>
                <a:spcPts val="13"/>
              </a:spcBef>
              <a:buSzPts val="2000"/>
            </a:pPr>
            <a:r>
              <a:rPr lang="ru-RU" b="1" dirty="0">
                <a:solidFill>
                  <a:srgbClr val="3C3C3C"/>
                </a:solidFill>
              </a:rPr>
              <a:t>эффективности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39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24100"/>
            <a:ext cx="91440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03" y="-366319"/>
            <a:ext cx="9143997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/>
          <p:nvPr/>
        </p:nvSpPr>
        <p:spPr>
          <a:xfrm>
            <a:off x="528163" y="342900"/>
            <a:ext cx="3232200" cy="57300"/>
          </a:xfrm>
          <a:prstGeom prst="rect">
            <a:avLst/>
          </a:prstGeom>
          <a:gradFill>
            <a:gsLst>
              <a:gs pos="0">
                <a:srgbClr val="D5D5D5"/>
              </a:gs>
              <a:gs pos="100000">
                <a:srgbClr val="A2124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585100" y="-12"/>
            <a:ext cx="35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Ключевые риски проекта</a:t>
            </a:r>
            <a:endParaRPr/>
          </a:p>
        </p:txBody>
      </p:sp>
      <p:graphicFrame>
        <p:nvGraphicFramePr>
          <p:cNvPr id="230" name="Google Shape;230;p27"/>
          <p:cNvGraphicFramePr/>
          <p:nvPr>
            <p:extLst>
              <p:ext uri="{D42A27DB-BD31-4B8C-83A1-F6EECF244321}">
                <p14:modId xmlns:p14="http://schemas.microsoft.com/office/powerpoint/2010/main" val="588025912"/>
              </p:ext>
            </p:extLst>
          </p:nvPr>
        </p:nvGraphicFramePr>
        <p:xfrm>
          <a:off x="36455" y="606381"/>
          <a:ext cx="9144000" cy="4416495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327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Риск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Причины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Последствия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Мероприятия по минимизации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Ответственные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Срок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18181"/>
                        </a:gs>
                        <a:gs pos="100000">
                          <a:srgbClr val="BABABA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-риск заболеваемости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вирусы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Отказ от фотосессии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Уменьшение фотосессий в день и переносы на другие даты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организаторы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Увеличение дней фотосессий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Нехватка фотографов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Из – за увеличение дней фотосессий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Останутся незакрытые дни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-Привлечение 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3 фотографов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организаторы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-Перенесение на другие дни фотосессии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Отказ от рассказов о своей жизни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«Комплекс </a:t>
                      </a: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материнства», страх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Травма для семьи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-работа с психологом или работа с другой семьей.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организаторы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Перенесение интервью на другую дату или работа с другой семьей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Инфляция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нестабильное экономическое положение в стране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увеличение цен на услуги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 Пригласить</a:t>
                      </a:r>
                      <a:r>
                        <a:rPr lang="ru-RU" sz="1000" baseline="0" dirty="0" smtClean="0">
                          <a:solidFill>
                            <a:srgbClr val="3C3C3C"/>
                          </a:solidFill>
                        </a:rPr>
                        <a:t> аниматоров без аппаратуры и воспользоваться аппаратурой корпоративного </a:t>
                      </a:r>
                      <a:r>
                        <a:rPr lang="ru-RU" sz="1000" baseline="0" dirty="0" err="1" smtClean="0">
                          <a:solidFill>
                            <a:srgbClr val="3C3C3C"/>
                          </a:solidFill>
                        </a:rPr>
                        <a:t>волонтерства</a:t>
                      </a:r>
                      <a:r>
                        <a:rPr lang="ru-RU" sz="1000" baseline="0" dirty="0" smtClean="0">
                          <a:solidFill>
                            <a:srgbClr val="3C3C3C"/>
                          </a:solidFill>
                        </a:rPr>
                        <a:t> НЛМК.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организаторы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Закрытие ТРЦ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/>
                        <a:t>коронавирус</a:t>
                      </a:r>
                      <a:endParaRPr sz="100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срыв торжественного открытия фотовыставки ко Дню толерантности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-перенос на другую дату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-организаторы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8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выставка к</a:t>
                      </a:r>
                      <a:r>
                        <a:rPr lang="ru-RU" sz="800" dirty="0">
                          <a:solidFill>
                            <a:srgbClr val="3C3C3C"/>
                          </a:solidFill>
                        </a:rPr>
                        <a:t> международному  Дню </a:t>
                      </a:r>
                      <a:r>
                        <a:rPr lang="ru-RU" sz="800" dirty="0" smtClean="0">
                          <a:solidFill>
                            <a:srgbClr val="3C3C3C"/>
                          </a:solidFill>
                        </a:rPr>
                        <a:t>инвалида 3 декабря</a:t>
                      </a:r>
                      <a:endParaRPr sz="8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-Закрытие</a:t>
                      </a:r>
                      <a:r>
                        <a:rPr lang="ru-RU" sz="1000" b="0" i="0" u="none" strike="noStrike" cap="none" baseline="0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ТРЦ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1000" b="0" i="0" u="none" strike="noStrike" cap="none" dirty="0" err="1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коронавирус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Срыв фотосессий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Проведений фотосессий в парках города</a:t>
                      </a:r>
                      <a:r>
                        <a:rPr lang="ru-RU" sz="1000" b="0" i="0" u="none" strike="noStrike" cap="none" baseline="0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по договоренности на бесплатной основе.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организаторы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-лето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A2124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A2124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A2124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A2124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A2124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A2124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A2124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C7C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958" y="40843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solidFill>
                  <a:schemeClr val="tx2">
                    <a:lumMod val="25000"/>
                  </a:schemeClr>
                </a:solidFill>
              </a:rPr>
              <a:t>Предложения по дальнейшему развитию проекта после его реализации: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122208"/>
              </p:ext>
            </p:extLst>
          </p:nvPr>
        </p:nvGraphicFramePr>
        <p:xfrm>
          <a:off x="311150" y="1152525"/>
          <a:ext cx="8141815" cy="1472692"/>
        </p:xfrm>
        <a:graphic>
          <a:graphicData uri="http://schemas.openxmlformats.org/drawingml/2006/table">
            <a:tbl>
              <a:tblPr firstRow="1" bandRow="1"/>
              <a:tblGrid>
                <a:gridCol w="8141815"/>
              </a:tblGrid>
              <a:tr h="264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С  помощью фотозон проводить ежегодные</a:t>
                      </a:r>
                      <a:r>
                        <a:rPr lang="ru-RU" sz="900" b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фото – </a:t>
                      </a:r>
                      <a:r>
                        <a:rPr lang="ru-RU" sz="900" b="1" baseline="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флешмобы</a:t>
                      </a:r>
                      <a:r>
                        <a:rPr lang="ru-RU" sz="900" b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для жителей города в парках города, ТРЦ, чтобы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lang="ru-RU" sz="900" b="1" dirty="0" smtClean="0"/>
                        <a:t>азвить</a:t>
                      </a:r>
                      <a:r>
                        <a:rPr lang="ru-RU" sz="900" b="1" baseline="0" dirty="0" smtClean="0"/>
                        <a:t> </a:t>
                      </a:r>
                      <a:r>
                        <a:rPr lang="ru-RU" sz="900" b="1" dirty="0" smtClean="0"/>
                        <a:t>и сформировать толерантную среду в  обществе к людям с ОВЗ и инвалидностью. Так же с помощью фотографов</a:t>
                      </a:r>
                      <a:r>
                        <a:rPr lang="ru-RU" sz="900" b="1" baseline="0" dirty="0" smtClean="0"/>
                        <a:t> «</a:t>
                      </a:r>
                      <a:r>
                        <a:rPr lang="en-US" sz="900" b="1" baseline="0" dirty="0" smtClean="0"/>
                        <a:t>Pro bono</a:t>
                      </a:r>
                      <a:r>
                        <a:rPr lang="ru-RU" sz="900" b="1" baseline="0" dirty="0" smtClean="0"/>
                        <a:t>» проводить фотосессии для семей имеющих детей с ОВЗ и </a:t>
                      </a:r>
                      <a:r>
                        <a:rPr lang="ru-RU" sz="900" b="1" baseline="0" smtClean="0"/>
                        <a:t>с инвалидностью.</a:t>
                      </a:r>
                      <a:endParaRPr lang="ru-RU" sz="900" b="1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</a:tr>
              <a:tr h="277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</a:tr>
              <a:tr h="261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</a:tr>
              <a:tr h="277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21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28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/>
          <p:nvPr/>
        </p:nvSpPr>
        <p:spPr>
          <a:xfrm>
            <a:off x="1093788" y="884238"/>
            <a:ext cx="1636712" cy="44450"/>
          </a:xfrm>
          <a:prstGeom prst="rect">
            <a:avLst/>
          </a:prstGeom>
          <a:gradFill>
            <a:gsLst>
              <a:gs pos="0">
                <a:srgbClr val="D5D5D5"/>
              </a:gs>
              <a:gs pos="100000">
                <a:srgbClr val="6C6C6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4000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995363" y="606425"/>
            <a:ext cx="1797050" cy="3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Приложения</a:t>
            </a:r>
            <a:endParaRPr/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79825"/>
            <a:ext cx="9144000" cy="146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 txBox="1"/>
          <p:nvPr/>
        </p:nvSpPr>
        <p:spPr>
          <a:xfrm>
            <a:off x="993775" y="1373188"/>
            <a:ext cx="7156500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Слоган для фотозоны</a:t>
            </a: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Протяни</a:t>
            </a:r>
            <a:r>
              <a:rPr lang="ru-RU" sz="1900" dirty="0"/>
              <a:t> руку дружбы. Будьте милосердны к чужому горю.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8103" y="1591102"/>
            <a:ext cx="9144000" cy="862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0900" y="169875"/>
            <a:ext cx="9143997" cy="8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35488"/>
            <a:ext cx="9143996" cy="14636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67213" y="54163"/>
            <a:ext cx="3722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2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Цель проекта</a:t>
            </a:r>
            <a:endParaRPr sz="1200"/>
          </a:p>
        </p:txBody>
      </p:sp>
      <p:sp>
        <p:nvSpPr>
          <p:cNvPr id="77" name="Google Shape;77;p14"/>
          <p:cNvSpPr txBox="1"/>
          <p:nvPr/>
        </p:nvSpPr>
        <p:spPr>
          <a:xfrm>
            <a:off x="471088" y="722475"/>
            <a:ext cx="7156500" cy="120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7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Развить толерантн</a:t>
            </a:r>
            <a:r>
              <a:rPr lang="ru-RU" sz="1100" b="1" dirty="0"/>
              <a:t>ость общества</a:t>
            </a:r>
            <a:r>
              <a:rPr lang="ru-RU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 людям с ОВЗ и инвалидностью.</a:t>
            </a:r>
            <a:endParaRPr sz="1100" b="1" dirty="0"/>
          </a:p>
          <a:p>
            <a:pPr marL="0" marR="0" lvl="0" indent="0" algn="l" rtl="0">
              <a:lnSpc>
                <a:spcPct val="1307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900" dirty="0">
                <a:solidFill>
                  <a:srgbClr val="302F2D"/>
                </a:solidFill>
                <a:highlight>
                  <a:srgbClr val="FFFFFF"/>
                </a:highlight>
              </a:rPr>
              <a:t>    </a:t>
            </a:r>
            <a:r>
              <a:rPr lang="ru-RU" sz="800" dirty="0">
                <a:solidFill>
                  <a:srgbClr val="302F2D"/>
                </a:solidFill>
                <a:highlight>
                  <a:srgbClr val="FFFFFF"/>
                </a:highlight>
              </a:rPr>
              <a:t>Жительница Петербурга </a:t>
            </a:r>
            <a:r>
              <a:rPr lang="ru-RU" sz="80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выгнала</a:t>
            </a:r>
            <a:r>
              <a:rPr lang="ru-RU" sz="8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ru-RU" sz="800" dirty="0">
                <a:solidFill>
                  <a:srgbClr val="302F2D"/>
                </a:solidFill>
                <a:highlight>
                  <a:srgbClr val="FFFFFF"/>
                </a:highlight>
              </a:rPr>
              <a:t>с детской площадки возле своего дома детей с особенностями развития — подопечных центра «Какая разница!». «Они пугают наших детей», — сказала женщина. За неделю до этого она подходила к руководителям центра «Какая разница!» и говорила, чтобы «больше здесь их не видела» и что она «сделает все», чтобы в доме не было организации</a:t>
            </a:r>
            <a:r>
              <a:rPr lang="ru-RU" sz="800" dirty="0" smtClean="0">
                <a:solidFill>
                  <a:srgbClr val="302F2D"/>
                </a:solidFill>
                <a:highlight>
                  <a:srgbClr val="FFFFFF"/>
                </a:highlight>
              </a:rPr>
              <a:t>. И такие ситуации происходят в каждом городе. Общество не может стать толерантным, не видя и не общаясь с людьми с инвалидностью.</a:t>
            </a:r>
            <a:endParaRPr sz="800" b="1" dirty="0"/>
          </a:p>
          <a:p>
            <a:pPr marL="0" marR="0" lvl="0" indent="0" algn="ctr" rtl="0">
              <a:lnSpc>
                <a:spcPct val="1307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/>
          </a:p>
        </p:txBody>
      </p:sp>
      <p:sp>
        <p:nvSpPr>
          <p:cNvPr id="78" name="Google Shape;78;p14"/>
          <p:cNvSpPr txBox="1"/>
          <p:nvPr/>
        </p:nvSpPr>
        <p:spPr>
          <a:xfrm>
            <a:off x="511676" y="1651902"/>
            <a:ext cx="715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Актуальность и социальная значимость проекта: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242662" y="1923469"/>
            <a:ext cx="8576285" cy="297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79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Мир современной семьи многолик. В нем происходят динамичные изменения, появляются и распространяются различные формы семейно-брачных отношений, различные стили семейной жизни и типы семей. Но всегда был, есть и, к сожалению, будет и дальше существовать такой тип семьи, как семья с детьми-инвалидами, так как в обществе на каждом из этапов его развития рождались дети с </a:t>
            </a:r>
            <a:r>
              <a:rPr lang="ru-RU" sz="800" dirty="0"/>
              <a:t>особенностями развития</a:t>
            </a:r>
            <a:r>
              <a:rPr lang="ru-RU" sz="800" b="0" i="0" u="none" strike="noStrike" cap="none" dirty="0" smtClean="0">
                <a:solidFill>
                  <a:srgbClr val="000000"/>
                </a:solidFill>
                <a:sym typeface="Arial"/>
              </a:rPr>
              <a:t>.</a:t>
            </a:r>
            <a:r>
              <a:rPr lang="ru-RU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современном обществе, в том числе российском, динамика рождений таких детей значительно возросла, что объясняется многими факторами, связанными с экономическими, экологическими, медицинскими, духовно-нравственными, поведенческими и иными аспектами человеческой жизнедеятельности. Вместе с тем условия для эффективной интеграции таких семей и их детей в социокультурное пространство общества в России не созданы, чему причинами являются не только факт самоустранения государства от проблем семьи и детей, от эффективной социальной политики в целом, но и исторически сложившаяся культура «закрытости» общества для тех, кто не подходит под социальные стандарты, в том числе в области здоровья. Замыкаясь на собственном социокультурном мире, семья с детьми-инвалидами остается в нем наедине со своими проблемами, а дети в ней становятся «изгоями». «Комплекс </a:t>
            </a:r>
            <a:r>
              <a:rPr lang="ru-RU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материнства(отцовства)» </a:t>
            </a:r>
            <a:r>
              <a:rPr lang="ru-RU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также помогает </a:t>
            </a:r>
            <a:r>
              <a:rPr lang="ru-RU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женщине(родителям) </a:t>
            </a:r>
            <a:r>
              <a:rPr lang="ru-RU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принять ребенка независимо от того, каким он родился. Но в дальнейшем здесь может возникать другая проблема: приняв ребенка, </a:t>
            </a:r>
            <a:r>
              <a:rPr lang="ru-RU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женщина(родители) </a:t>
            </a:r>
            <a:r>
              <a:rPr lang="ru-RU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может не принять его особенности и связанные с ними диагнозы. Психологи часто становятся свидетелями такого внутреннего конфликта, приводящего </a:t>
            </a:r>
            <a:r>
              <a:rPr lang="ru-RU" sz="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женщину(родителей) </a:t>
            </a:r>
            <a:r>
              <a:rPr lang="ru-RU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дальнейшем к проблемам с самооценкой. Не зная, как помочь и боясь быть бестактными, люди порой предпочитают отмалчиваться, как бы не замечать проблемы, что еще больше затрудняет положение родителей проблемного ребенка.</a:t>
            </a:r>
            <a:endParaRPr dirty="0"/>
          </a:p>
          <a:p>
            <a:pPr marL="0" marR="0" lvl="0" indent="0" algn="l" rtl="0">
              <a:lnSpc>
                <a:spcPct val="179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мы знаем о проблемах семьи с детьми-инвалидами? Что мы знаем о ее социокультурном мире? И почему обществу важно знать об этом? </a:t>
            </a:r>
            <a:endParaRPr dirty="0"/>
          </a:p>
        </p:txBody>
      </p:sp>
      <p:pic>
        <p:nvPicPr>
          <p:cNvPr id="80" name="Google Shape;80;p14" descr="C:\Users\user\Downloads\scale_120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971" y="160751"/>
            <a:ext cx="1553374" cy="10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560" y="292100"/>
            <a:ext cx="9144000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454621" y="484427"/>
            <a:ext cx="404750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dirty="0" smtClean="0"/>
              <a:t>Тематика для фотозоны</a:t>
            </a:r>
            <a:endParaRPr dirty="0"/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79825"/>
            <a:ext cx="9144000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797295-8CB9-4693-9914-09831D3F51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80" y="1220724"/>
            <a:ext cx="2700528" cy="31211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33AC49-65D1-453E-A403-28C2C68D31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87773"/>
            <a:ext cx="3349045" cy="42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6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4000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837393" y="342900"/>
            <a:ext cx="413560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 smtClean="0">
                <a:solidFill>
                  <a:srgbClr val="3C3C3C"/>
                </a:solidFill>
              </a:rPr>
              <a:t>Тематика для фотозоны</a:t>
            </a:r>
            <a:endParaRPr dirty="0"/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79825"/>
            <a:ext cx="9144000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D84542-B5A3-4A55-980A-657914CD1A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" y="995363"/>
            <a:ext cx="5429250" cy="18097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BA2EE5-68E9-49D7-A1B7-EB6AB61FEA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244" y="2746374"/>
            <a:ext cx="5315656" cy="23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8984" y="-255588"/>
            <a:ext cx="9144000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740180" y="342900"/>
            <a:ext cx="474621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 smtClean="0">
                <a:solidFill>
                  <a:srgbClr val="3C3C3C"/>
                </a:solidFill>
              </a:rPr>
              <a:t>Тематика для фотозоны</a:t>
            </a:r>
            <a:endParaRPr dirty="0"/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79825"/>
            <a:ext cx="9144000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F4164B-4642-4CE7-A83A-8260EE27C4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325" y="1187449"/>
            <a:ext cx="3838576" cy="2559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FBAA6BF-D233-4184-A934-89D3BFFD1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99" y="969962"/>
            <a:ext cx="4892145" cy="2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5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4000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767522" y="292100"/>
            <a:ext cx="457609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 smtClean="0">
                <a:solidFill>
                  <a:srgbClr val="3C3C3C"/>
                </a:solidFill>
              </a:rPr>
              <a:t>Тематика для фотозоны</a:t>
            </a:r>
            <a:endParaRPr dirty="0"/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79825"/>
            <a:ext cx="9144000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C4C691-43AE-4C75-A5F1-FC12A4C236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015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9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247200" y="565825"/>
            <a:ext cx="881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>
                <a:solidFill>
                  <a:schemeClr val="dk1"/>
                </a:solidFill>
              </a:rPr>
              <a:t>Актуальность и социальная значимость проекта: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41250" y="807075"/>
            <a:ext cx="9061500" cy="419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Этот проект поможет развить толерантное отношение общества к людям с ОВЗ, ведь мы не должны быть равнодушны к чужому горю,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  <a:t>общество нужно перевоспитывать в вопросе отношения к инвалидам. Оно должно осознать, что это люди, стремящиеся быть такими как все, и к ним надо относиться с должным пониманием. Это понимание придет, если каждый член общества начнет с самого себя. Есть люди, которые считают некоторых из </a:t>
            </a: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>нах </a:t>
            </a:r>
            <a: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  <a:t>неполноценным. Тот, кто думает так, совершает большую ошибку, но этому есть объяснение. В свое время общество выдумало термин «инвалид». Но, надо понимать, что, в отличие от обычных людей, это особенные люди. У природы нет ошибок. Видимо, они созданы природой для того, чтобы растопить лёд людских сердец. Но проблема «инвалидов» все-таки существует и на нее нельзя просто так закрыть глаза. Ее надо решать и, по нашему мнению, начинать надо с культуры общения между людьми вообще и с инвалидами в частности.</a:t>
            </a:r>
            <a:endParaRPr sz="8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  <a:t>Современному обществу следует приложить особые усилия к изменению ситуации, к привитию этически выдержанной и грамотной терминологии в общении с людьми с ограниченными возможностями, и, таким образом, создать толерантное отношение к </a:t>
            </a: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>ним </a:t>
            </a:r>
            <a: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  <a:t>в обществе.</a:t>
            </a:r>
            <a:endParaRPr sz="8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800" dirty="0"/>
              <a:t>Для многих общение с людьми с ограниченными возможностями становится настоящим испытанием. Воспитанные люди боятся задеть инвалида неосторожным словом, взглядом, заставить человека почувствовать себя некомфортно</a:t>
            </a:r>
            <a:r>
              <a:rPr lang="ru-RU" sz="800" dirty="0" smtClean="0"/>
              <a:t>. Наш проект поможет   научить общество этике общения с людьми ограниченными возможностями здоровья и инвалидностью с помощью листовок – инструкций на мероприятиях фото - </a:t>
            </a:r>
            <a:r>
              <a:rPr lang="ru-RU" sz="800" dirty="0" err="1" smtClean="0"/>
              <a:t>флешмоба</a:t>
            </a:r>
            <a:r>
              <a:rPr lang="ru-RU" sz="800" dirty="0" smtClean="0"/>
              <a:t>:</a:t>
            </a:r>
            <a:endParaRPr sz="8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800" dirty="0"/>
              <a:t>Общаться с инвалидами нужно так же, как общаются с остальными людьми. Вести себя при этом с ними желательно так же, как обычно. Во всяком случае, так говорят сами инвалиды. И смотреть на них на улице нужно так же, как смотрите на всех остальных. Человек в коляске не хуже и не лучше. И ни в коем случае не нужно относиться к инвалиду, как к ущербной </a:t>
            </a:r>
            <a:r>
              <a:rPr lang="ru-RU" sz="800" dirty="0" smtClean="0"/>
              <a:t>личности.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>Если </a:t>
            </a:r>
            <a:r>
              <a:rPr lang="ru-RU" sz="800" dirty="0"/>
              <a:t>Вы общаетесь с человеком в инвалидной коляске, постарайтесь сделать так, чтоб Ваши глаза находились с его глазами на одном уровне. Так советуют психологи. </a:t>
            </a:r>
            <a:br>
              <a:rPr lang="ru-RU" sz="800" dirty="0"/>
            </a:b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>Например</a:t>
            </a:r>
            <a: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  <a:t>, в начале разговора Вы можете присесть, если есть возможность, причем прямо перед </a:t>
            </a: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>ним.</a:t>
            </a:r>
            <a:b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</a:b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>Если </a:t>
            </a:r>
            <a: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  <a:t>Вы разговариваете с плохо слышащим, то старайтесь при этом встать напротив этого человека и во время общения смотреть прямо на него, а не на того, кто «переводит» ему Ваши слова. </a:t>
            </a: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/>
            </a:r>
            <a:b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</a:b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>Когда </a:t>
            </a:r>
            <a: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  <a:t>Вы общаетесь с плохо видящими, в самом начале разговора сообщите ему обо всех присутствующих возле Вас людях, добавляя, кто из них где находится</a:t>
            </a: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>.</a:t>
            </a:r>
            <a:b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</a:b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  <a: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  <a:t>Если же Вам нужно выйти куда-то или сесть в другой части комнаты, обязательно скажите Вашему собеседнику об </a:t>
            </a: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>этом.</a:t>
            </a:r>
            <a: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  <a:t/>
            </a:r>
            <a:b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</a:br>
            <a:r>
              <a:rPr lang="ru-RU" sz="800" dirty="0" smtClean="0">
                <a:solidFill>
                  <a:srgbClr val="212529"/>
                </a:solidFill>
                <a:highlight>
                  <a:srgbClr val="FFFFFF"/>
                </a:highlight>
              </a:rPr>
              <a:t>С </a:t>
            </a:r>
            <a:r>
              <a:rPr lang="ru-RU" sz="800" dirty="0">
                <a:solidFill>
                  <a:srgbClr val="212529"/>
                </a:solidFill>
                <a:highlight>
                  <a:srgbClr val="FFFFFF"/>
                </a:highlight>
              </a:rPr>
              <a:t>умственно отсталыми людьми нужно общаться на доступном им языке. И уж точно не стоит их боятся. Умственно отсталые люди, особенно с синдромом Дауна, необыкновенно добрые и отзывчивые. </a:t>
            </a:r>
            <a:endParaRPr sz="8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00" dirty="0">
              <a:solidFill>
                <a:srgbClr val="21252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275" y="57150"/>
            <a:ext cx="9144000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246063" y="503238"/>
            <a:ext cx="2028825" cy="46037"/>
          </a:xfrm>
          <a:prstGeom prst="rect">
            <a:avLst/>
          </a:prstGeom>
          <a:gradFill>
            <a:gsLst>
              <a:gs pos="0">
                <a:srgbClr val="47D04D"/>
              </a:gs>
              <a:gs pos="100000">
                <a:srgbClr val="008C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79825"/>
            <a:ext cx="9144000" cy="14636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87313" y="36513"/>
            <a:ext cx="37211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Цель проекта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890013" y="1287525"/>
            <a:ext cx="19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Задачи: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089213" y="2930430"/>
            <a:ext cx="199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Место реализации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проекта: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089213" y="4095188"/>
            <a:ext cx="199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Участники проекта: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124200" y="549275"/>
            <a:ext cx="5978700" cy="156962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800" b="0" i="0" u="none" strike="noStrike" cap="none" dirty="0">
                <a:solidFill>
                  <a:srgbClr val="000000"/>
                </a:solidFill>
                <a:sym typeface="Arial"/>
              </a:rPr>
              <a:t>1 Создать Бренд проект</a:t>
            </a:r>
            <a:r>
              <a:rPr lang="ru-RU" sz="800" dirty="0"/>
              <a:t>а</a:t>
            </a:r>
            <a:endParaRPr sz="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800" dirty="0"/>
              <a:t>2 </a:t>
            </a:r>
            <a:r>
              <a:rPr lang="ru-RU" sz="800" b="0" i="0" u="none" strike="noStrike" cap="none" dirty="0">
                <a:solidFill>
                  <a:srgbClr val="000000"/>
                </a:solidFill>
                <a:sym typeface="Arial"/>
              </a:rPr>
              <a:t>Создать фотозону символизирующую  развитие толерантного отношения к людям с ОВЗ и инвалидностью и атрибуты на три тематики (День защиты детей, День</a:t>
            </a:r>
            <a:r>
              <a:rPr lang="ru-RU" sz="800" dirty="0"/>
              <a:t> семьи, День знаний</a:t>
            </a:r>
            <a:r>
              <a:rPr lang="ru-RU" sz="800" dirty="0" smtClean="0"/>
              <a:t>).</a:t>
            </a:r>
            <a:endParaRPr sz="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800" b="0" i="0" u="none" strike="noStrike" cap="none" dirty="0">
                <a:solidFill>
                  <a:srgbClr val="000000"/>
                </a:solidFill>
                <a:sym typeface="Arial"/>
              </a:rPr>
              <a:t>2 Организовать фотосессии для семей, где есть дети с ОВЗ и </a:t>
            </a:r>
            <a:r>
              <a:rPr lang="ru-RU" sz="800" dirty="0" smtClean="0"/>
              <a:t>инвалидностью.</a:t>
            </a:r>
            <a:endParaRPr sz="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800" dirty="0"/>
              <a:t>3 Изготовить декорации и брендированные раздаточный материал для посетителей </a:t>
            </a:r>
            <a:r>
              <a:rPr lang="ru-RU" sz="800" dirty="0" smtClean="0"/>
              <a:t>ТРЦ </a:t>
            </a:r>
            <a:r>
              <a:rPr lang="ru-RU" sz="800" dirty="0"/>
              <a:t>участвующих в фото-</a:t>
            </a:r>
            <a:r>
              <a:rPr lang="ru-RU" sz="800" dirty="0" err="1"/>
              <a:t>флэшмоб</a:t>
            </a:r>
            <a:r>
              <a:rPr lang="ru-RU" sz="800" dirty="0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800" dirty="0"/>
              <a:t>4 Организовать брендированные подарки для подопечных для участия в фото проекте и фото выставки (кепки, косынки</a:t>
            </a:r>
            <a:r>
              <a:rPr lang="ru-RU" sz="800" dirty="0" smtClean="0"/>
              <a:t>), привлечь партнеров проекта со своими сувенирами.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800" dirty="0" smtClean="0"/>
              <a:t>5 Организовать «Дерево добра», с инструкциями как вести себя с людьми с ОВЗ.</a:t>
            </a:r>
            <a:endParaRPr lang="ru-RU" sz="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800" dirty="0"/>
              <a:t>6</a:t>
            </a:r>
            <a:r>
              <a:rPr lang="ru-RU" sz="800" dirty="0" smtClean="0"/>
              <a:t> </a:t>
            </a:r>
            <a:r>
              <a:rPr lang="ru-RU" sz="800" dirty="0"/>
              <a:t>Подготовка макетов из отснятого материала и </a:t>
            </a:r>
            <a:r>
              <a:rPr lang="ru-RU" sz="800" dirty="0" smtClean="0"/>
              <a:t>рассказов.</a:t>
            </a:r>
            <a:endParaRPr sz="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800" dirty="0"/>
              <a:t>7</a:t>
            </a:r>
            <a:r>
              <a:rPr lang="ru-RU" sz="800" b="0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ru-RU" sz="800" b="0" i="0" u="none" strike="noStrike" cap="none" dirty="0">
                <a:solidFill>
                  <a:srgbClr val="000000"/>
                </a:solidFill>
                <a:sym typeface="Arial"/>
              </a:rPr>
              <a:t>Создать видеоролики для соцсетей из фотографий с рассказами о семьях с детьми ОВЗ</a:t>
            </a:r>
            <a:r>
              <a:rPr lang="ru-RU" sz="800" dirty="0"/>
              <a:t> и инвалидностью</a:t>
            </a:r>
            <a:endParaRPr sz="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800" dirty="0"/>
              <a:t>8</a:t>
            </a:r>
            <a:r>
              <a:rPr lang="ru-RU" sz="800" dirty="0" smtClean="0"/>
              <a:t> </a:t>
            </a:r>
            <a:r>
              <a:rPr lang="ru-RU" sz="800" b="0" i="0" u="none" strike="noStrike" cap="none" dirty="0">
                <a:solidFill>
                  <a:srgbClr val="000000"/>
                </a:solidFill>
                <a:sym typeface="Arial"/>
              </a:rPr>
              <a:t>Организовать фотовыставки в </a:t>
            </a:r>
            <a:r>
              <a:rPr lang="ru-RU" sz="800" dirty="0" smtClean="0"/>
              <a:t>одном из подразделений Центральной библиотечной системы Липецка, </a:t>
            </a:r>
            <a:r>
              <a:rPr lang="ru-RU" sz="800" b="0" i="0" u="none" strike="noStrike" cap="none" dirty="0" smtClean="0">
                <a:solidFill>
                  <a:srgbClr val="000000"/>
                </a:solidFill>
                <a:sym typeface="Arial"/>
              </a:rPr>
              <a:t>НМЦ,ТРЦ </a:t>
            </a:r>
            <a:r>
              <a:rPr lang="ru-RU" sz="800" dirty="0"/>
              <a:t>”Европа”- торжественное открытие с вручением благодарностей </a:t>
            </a:r>
            <a:r>
              <a:rPr lang="ru-RU" sz="800" dirty="0" smtClean="0"/>
              <a:t>партнеров с привлечением аниматоров</a:t>
            </a:r>
            <a:r>
              <a:rPr lang="ru-RU" sz="800" b="0" i="0" u="none" strike="noStrike" cap="none" dirty="0" smtClean="0">
                <a:solidFill>
                  <a:srgbClr val="000000"/>
                </a:solidFill>
                <a:sym typeface="Arial"/>
              </a:rPr>
              <a:t>.</a:t>
            </a:r>
            <a:endParaRPr sz="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081513" y="2454275"/>
            <a:ext cx="5978700" cy="12772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lang="ru-RU" sz="1100" dirty="0"/>
              <a:t>Р</a:t>
            </a: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 </a:t>
            </a:r>
            <a:r>
              <a:rPr lang="ru-RU" sz="1100" dirty="0"/>
              <a:t>“</a:t>
            </a: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Европа</a:t>
            </a:r>
            <a:r>
              <a:rPr lang="ru-RU" sz="1100" dirty="0"/>
              <a:t>”</a:t>
            </a: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Советской – фото –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флешмоб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фотовыставки: поликлиник</a:t>
            </a:r>
            <a:r>
              <a:rPr lang="ru-RU" sz="1100" dirty="0" smtClean="0"/>
              <a:t>а </a:t>
            </a:r>
            <a:r>
              <a:rPr lang="ru-RU" sz="1100" dirty="0"/>
              <a:t>НМЦ</a:t>
            </a: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ТРЦ </a:t>
            </a:r>
            <a:r>
              <a:rPr lang="ru-RU" sz="1100" dirty="0"/>
              <a:t> “Европа” на Советской</a:t>
            </a: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100" dirty="0" smtClean="0"/>
              <a:t>в одном из подразделений Центральной библиотечной системы.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124200" y="3772975"/>
            <a:ext cx="5978700" cy="12772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организаторы, дизайнер, семьи с детьми ОВЗ, фотографы, психолог, журналист</a:t>
            </a:r>
            <a:r>
              <a:rPr lang="ru-RU" sz="1100" dirty="0"/>
              <a:t>,</a:t>
            </a: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корпоративные волонтеры ПАО «НЛМК», видеомонтажер, партнеры (ТРЦ, НМЦ, </a:t>
            </a:r>
            <a:r>
              <a:rPr lang="ru-RU" sz="1100" dirty="0" smtClean="0"/>
              <a:t>Центральная библиотечная система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6" descr="C:\Users\user\Downloads\i.jpe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88" y="625475"/>
            <a:ext cx="1827212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95638"/>
            <a:ext cx="9144000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47" y="-115948"/>
            <a:ext cx="9143997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592200" y="51288"/>
            <a:ext cx="531950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Концепция </a:t>
            </a:r>
            <a:r>
              <a:rPr lang="ru-RU" sz="2000" b="1" dirty="0" smtClean="0">
                <a:solidFill>
                  <a:srgbClr val="3C3C3C"/>
                </a:solidFill>
              </a:rPr>
              <a:t>и </a:t>
            </a:r>
            <a:r>
              <a:rPr lang="ru-RU" sz="2000" b="1" i="0" u="none" strike="noStrike" cap="none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альтернативы </a:t>
            </a:r>
            <a:r>
              <a:rPr lang="ru-RU" sz="2000" b="1" i="0" u="none" strike="noStrike" cap="none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dirty="0"/>
          </a:p>
        </p:txBody>
      </p:sp>
      <p:sp>
        <p:nvSpPr>
          <p:cNvPr id="115" name="Google Shape;115;p17"/>
          <p:cNvSpPr txBox="1"/>
          <p:nvPr/>
        </p:nvSpPr>
        <p:spPr>
          <a:xfrm>
            <a:off x="1019175" y="1295400"/>
            <a:ext cx="38671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sng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Краткое описание содержания проекта:</a:t>
            </a:r>
            <a:endParaRPr sz="1000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p17"/>
          <p:cNvGraphicFramePr/>
          <p:nvPr>
            <p:extLst>
              <p:ext uri="{D42A27DB-BD31-4B8C-83A1-F6EECF244321}">
                <p14:modId xmlns:p14="http://schemas.microsoft.com/office/powerpoint/2010/main" val="3104003814"/>
              </p:ext>
            </p:extLst>
          </p:nvPr>
        </p:nvGraphicFramePr>
        <p:xfrm>
          <a:off x="0" y="625801"/>
          <a:ext cx="9144000" cy="4463980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558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0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2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5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5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Варианты реализации</a:t>
                      </a:r>
                      <a:endParaRPr sz="800"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Содержание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Преимущества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Недостатки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Вывод</a:t>
                      </a:r>
                      <a:endParaRPr dirty="0"/>
                    </a:p>
                  </a:txBody>
                  <a:tcPr marL="91450" marR="91450" marT="45725" marB="457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Вариант 1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(выбранный)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D8D8D"/>
                        </a:gs>
                        <a:gs pos="100000">
                          <a:srgbClr val="B6B6B6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Создать </a:t>
                      </a:r>
                      <a:r>
                        <a:rPr lang="ru-RU" sz="900" dirty="0"/>
                        <a:t>Б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ренд проекта</a:t>
                      </a: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Создать фотозону ( с разными элементами на 3 тематики для 3-х фотосессий) чтобы привлечь общество к проблемам семей имеющих детей с ОВЗ</a:t>
                      </a:r>
                      <a:r>
                        <a:rPr lang="ru-RU" sz="900" dirty="0"/>
                        <a:t>, инвалидностью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и развить толерантное отношение  у</a:t>
                      </a:r>
                      <a:r>
                        <a:rPr lang="ru-RU" sz="900" dirty="0"/>
                        <a:t> общества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к таким семьям; Установить  фотозону ( в доступном месте для  детей с ОВЗ и инвалидностью в ТРЦ 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</a:t>
                      </a:r>
                      <a:r>
                        <a:rPr lang="ru-RU" sz="900" dirty="0" smtClean="0"/>
                        <a:t>Европа»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); 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провести фотосессии для 30 семей с детьми с ОВЗ и инвалидностью, разделенные на 3 темы: 1 День защиты 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детей,  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День 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семьи, 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День знаний; </a:t>
                      </a:r>
                      <a:r>
                        <a:rPr lang="ru-RU" sz="900" dirty="0"/>
                        <a:t>и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зготовить сувенирную продукцию с логотипами проекта</a:t>
                      </a:r>
                      <a:r>
                        <a:rPr lang="ru-RU" sz="900" dirty="0"/>
                        <a:t>;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для привлечения людей к фотозоне установить </a:t>
                      </a:r>
                      <a:r>
                        <a:rPr lang="ru-RU" sz="900" dirty="0"/>
                        <a:t>декорированное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«Дерево добра» 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 металла 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 инструкциями общения с инвалидами и 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сувенирной </a:t>
                      </a:r>
                      <a:r>
                        <a:rPr lang="ru-RU" sz="900" dirty="0"/>
                        <a:t>рекламой 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партнеров</a:t>
                      </a:r>
                      <a:r>
                        <a:rPr lang="ru-RU" sz="900" dirty="0"/>
                        <a:t>; изготовление макетов с рассказами; 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Смонтировать видеоролики для продвижения проекта в </a:t>
                      </a:r>
                      <a:r>
                        <a:rPr lang="ru-RU" sz="9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соцсетях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 Организовать 3 фотовыставк</a:t>
                      </a:r>
                      <a:r>
                        <a:rPr lang="ru-RU" sz="900" dirty="0"/>
                        <a:t>и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в НМЦ, 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Центральной</a:t>
                      </a:r>
                      <a:r>
                        <a:rPr lang="ru-RU" sz="900" b="0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библиотечной системе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ТРЦ 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</a:t>
                      </a:r>
                      <a:r>
                        <a:rPr lang="ru-RU" sz="900" dirty="0" smtClean="0"/>
                        <a:t>Европа» 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 </a:t>
                      </a:r>
                      <a:r>
                        <a:rPr lang="ru-RU" sz="9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рассказами об этих семьях. Торжественное открытие фотовыставки в </a:t>
                      </a:r>
                      <a:r>
                        <a:rPr lang="ru-RU" sz="9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ТРЦ «</a:t>
                      </a:r>
                      <a:r>
                        <a:rPr lang="ru-RU" sz="900" dirty="0" smtClean="0"/>
                        <a:t>Европа» </a:t>
                      </a:r>
                      <a:r>
                        <a:rPr lang="ru-RU" sz="900" dirty="0"/>
                        <a:t>, приглашение гостей. вручением благодарностей партнерам проекта, привлечение аниматоров (ростовых кукол) для привлечения людей к </a:t>
                      </a:r>
                      <a:r>
                        <a:rPr lang="ru-RU" sz="900" dirty="0" smtClean="0"/>
                        <a:t>фотовыставке.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Поколение вырастает добросердечным, отзывчивым и знает, что такое толерантное отношение к семьям, где есть люди с ОВЗ и </a:t>
                      </a:r>
                      <a:r>
                        <a:rPr lang="ru-RU" sz="10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инвалидностью, как</a:t>
                      </a:r>
                      <a:r>
                        <a:rPr lang="ru-RU" sz="1000" b="0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правильно выстраивать с ними добрые и дружеские отношения.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-Страх, что такое может случиться в каждой семье.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Принять проект к реализации.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Вариант 2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(альтернативный)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Привлекать организации по работе с людьми с ОВЗ и инвалидностью администрацию к существующей проблеме.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-не нужно делать никаких затрат на осуществление проекта, не обращать внимание на проблему.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Общество не будет понимать проблемы семей, где есть люди с ОВЗ из –за незнания, как себя вести, будут сторониться такие семьи.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отклонить</a:t>
                      </a:r>
                      <a:endParaRPr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56146"/>
            <a:ext cx="9144000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76" y="-215901"/>
            <a:ext cx="9144000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581485" y="646112"/>
            <a:ext cx="3132137" cy="44450"/>
          </a:xfrm>
          <a:prstGeom prst="rect">
            <a:avLst/>
          </a:prstGeom>
          <a:gradFill>
            <a:gsLst>
              <a:gs pos="0">
                <a:srgbClr val="D5D5D5"/>
              </a:gs>
              <a:gs pos="100000">
                <a:srgbClr val="6C6C6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725514" y="39687"/>
            <a:ext cx="3373438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Концепция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 альтернативы проекта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438367" y="738188"/>
            <a:ext cx="38671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sng" strike="noStrike" cap="none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Устраняемые </a:t>
            </a:r>
            <a:r>
              <a:rPr lang="ru-RU" sz="1000" b="0" i="0" u="sng" strike="noStrike" cap="none" dirty="0" smtClean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" b="0" i="0" u="sng" strike="noStrike" cap="none" dirty="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проблемы:</a:t>
            </a:r>
            <a:endParaRPr sz="1000" b="0" i="0" u="none" strike="noStrike" cap="none" dirty="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9" name="Google Shape;129;p18"/>
          <p:cNvGraphicFramePr/>
          <p:nvPr>
            <p:extLst>
              <p:ext uri="{D42A27DB-BD31-4B8C-83A1-F6EECF244321}">
                <p14:modId xmlns:p14="http://schemas.microsoft.com/office/powerpoint/2010/main" val="3041697570"/>
              </p:ext>
            </p:extLst>
          </p:nvPr>
        </p:nvGraphicFramePr>
        <p:xfrm>
          <a:off x="3552707" y="3766944"/>
          <a:ext cx="5442275" cy="1274795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1744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4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4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0" marR="91450" marT="45725" marB="457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0" marR="91450" marT="45725" marB="457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0" name="Google Shape;130;p18"/>
          <p:cNvSpPr txBox="1"/>
          <p:nvPr/>
        </p:nvSpPr>
        <p:spPr>
          <a:xfrm>
            <a:off x="147382" y="1015668"/>
            <a:ext cx="8847600" cy="939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100" dirty="0"/>
              <a:t>Развиваем </a:t>
            </a:r>
            <a:r>
              <a:rPr lang="ru-RU" sz="1100" dirty="0" smtClean="0"/>
              <a:t>и формируем толерантную среду в  обществе </a:t>
            </a:r>
            <a:r>
              <a:rPr lang="ru-RU" sz="1100" dirty="0"/>
              <a:t>к людям с ОВЗ и инвалидностью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100" dirty="0"/>
              <a:t>П</a:t>
            </a: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околение вырастает добросердечным,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отзывчивым, сознательным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100" dirty="0"/>
              <a:t>П</a:t>
            </a: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омогаем повысить самооценку</a:t>
            </a:r>
            <a:r>
              <a:rPr lang="ru-RU" sz="1100" dirty="0"/>
              <a:t> </a:t>
            </a:r>
            <a:r>
              <a:rPr lang="ru-RU" sz="1100" dirty="0" smtClean="0"/>
              <a:t>женщин( родителей) – матерей(родителей) </a:t>
            </a:r>
            <a:r>
              <a:rPr lang="ru-RU" sz="1100" dirty="0"/>
              <a:t>с детьми инвалидами и ОВЗ.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100" dirty="0"/>
              <a:t>П</a:t>
            </a: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омогаем обществу узнать о проблемах семей</a:t>
            </a:r>
            <a:r>
              <a:rPr lang="ru-RU" sz="1100" dirty="0"/>
              <a:t>, где есть инвалиды и ОВЗ.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000" dirty="0">
                <a:solidFill>
                  <a:srgbClr val="3C3C3C"/>
                </a:solidFill>
              </a:rPr>
              <a:t>Помогаем ребенку-инвалиду, ОВЗ не чувствовать себя «изгоем» в социокультурном мире.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89288"/>
            <a:ext cx="9144000" cy="195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9785" y="-194657"/>
            <a:ext cx="9144000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364054" y="431800"/>
            <a:ext cx="3132137" cy="44450"/>
          </a:xfrm>
          <a:prstGeom prst="rect">
            <a:avLst/>
          </a:prstGeom>
          <a:gradFill>
            <a:gsLst>
              <a:gs pos="0">
                <a:srgbClr val="D5D5D5"/>
              </a:gs>
              <a:gs pos="100000">
                <a:srgbClr val="008C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746363" y="104775"/>
            <a:ext cx="25908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Партнёры проекта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1019175" y="1246188"/>
            <a:ext cx="38671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sng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Таблица партнёров проекта:</a:t>
            </a:r>
            <a:endParaRPr sz="1000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1" name="Google Shape;151;p19"/>
          <p:cNvGraphicFramePr/>
          <p:nvPr>
            <p:extLst>
              <p:ext uri="{D42A27DB-BD31-4B8C-83A1-F6EECF244321}">
                <p14:modId xmlns:p14="http://schemas.microsoft.com/office/powerpoint/2010/main" val="1981419088"/>
              </p:ext>
            </p:extLst>
          </p:nvPr>
        </p:nvGraphicFramePr>
        <p:xfrm>
          <a:off x="0" y="667344"/>
          <a:ext cx="9114200" cy="4500425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4557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89525">
                <a:tc>
                  <a:txBody>
                    <a:bodyPr/>
                    <a:lstStyle/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ЛРБОО 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«Вместе 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делаем 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добро»</a:t>
                      </a:r>
                      <a:endParaRPr sz="1000" dirty="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ЛРОО ПИИС «Солнечный мир»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- Благотворительный фонд 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«Особенные дети»</a:t>
                      </a:r>
                      <a:endParaRPr sz="1000" dirty="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Люди с ОВЗ, которые готовы участвовать в проекте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2925">
                <a:tc>
                  <a:txBody>
                    <a:bodyPr/>
                    <a:lstStyle/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Дизайнер, декоратор</a:t>
                      </a: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фотографы</a:t>
                      </a: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 журналист</a:t>
                      </a:r>
                      <a:endParaRPr sz="10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Фотографы волонтеры для съемки с </a:t>
                      </a: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«места события»</a:t>
                      </a:r>
                      <a:endParaRPr dirty="0"/>
                    </a:p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видеомонтажер</a:t>
                      </a:r>
                      <a:endParaRPr dirty="0"/>
                    </a:p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Волонтеры ПАО НЛМК</a:t>
                      </a:r>
                      <a:endParaRPr dirty="0"/>
                    </a:p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психолог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Платные партнеры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Партнеры ,которые готовы поддержать проект на благотворительных условиях;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Готовы оказать помощь на фотосессии с детьми с ОВЗ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2200">
                <a:tc>
                  <a:txBody>
                    <a:bodyPr/>
                    <a:lstStyle/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Р</a:t>
                      </a: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 </a:t>
                      </a: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Европа» 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на Советской</a:t>
                      </a:r>
                      <a:endParaRPr dirty="0"/>
                    </a:p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НМЦ, </a:t>
                      </a: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ТРЦ</a:t>
                      </a:r>
                      <a:r>
                        <a:rPr lang="ru-RU" sz="1000" b="0" i="0" u="none" strike="noStrike" cap="none" baseline="0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«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Европа»</a:t>
                      </a:r>
                      <a:r>
                        <a:rPr lang="ru-RU" sz="10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Центральная</a:t>
                      </a:r>
                      <a:r>
                        <a:rPr lang="ru-RU" sz="1000" b="0" i="0" u="none" strike="noStrike" cap="none" baseline="0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библиотечная система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Предоставление места для фотозоны</a:t>
                      </a:r>
                      <a:endParaRPr/>
                    </a:p>
                    <a:p>
                      <a:pPr marL="0" marR="0" lvl="0" indent="-63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Предоставление места для фотовыставки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ГТРК «Липецк» (Теплые встречи, Вечерняя гостиная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), ТРК “Липецкое время”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(Будильник), Липецк Медиа, Пресс-служба администрации г. Липецка,  соцсети VK, Facebook, Instagram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8C3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Информационная поддержка проекта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8C3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95638"/>
            <a:ext cx="9144000" cy="195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54" y="0"/>
            <a:ext cx="9144000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1093788" y="896938"/>
            <a:ext cx="3132137" cy="44450"/>
          </a:xfrm>
          <a:prstGeom prst="rect">
            <a:avLst/>
          </a:prstGeom>
          <a:gradFill>
            <a:gsLst>
              <a:gs pos="0">
                <a:srgbClr val="D5D5D5"/>
              </a:gs>
              <a:gs pos="100000">
                <a:srgbClr val="008C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839775" y="214325"/>
            <a:ext cx="3386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Информационное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сопровождение проекта</a:t>
            </a:r>
            <a:endParaRPr/>
          </a:p>
        </p:txBody>
      </p:sp>
      <p:graphicFrame>
        <p:nvGraphicFramePr>
          <p:cNvPr id="163" name="Google Shape;163;p20"/>
          <p:cNvGraphicFramePr/>
          <p:nvPr/>
        </p:nvGraphicFramePr>
        <p:xfrm>
          <a:off x="257838" y="1521250"/>
          <a:ext cx="8618750" cy="3523075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4309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ГТРК «Липецк» Теплые встречи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ГТРК «Липецк» Вечерняя гостиная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Программа радиовещания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Прямой эфир на канале радио России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Липецк Медиа, Пресс-служба администрации г. Липецка,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Информационная поддержка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Липецкое время  утреннее шоу «Будильник»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Телерадиокомпания прямой эфир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Создание хештегов для освещения проекта VK, Facebook, Instagram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8C3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фотоотчет, посты о проекте.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8C3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4" name="Google Shape;164;p20"/>
          <p:cNvSpPr txBox="1"/>
          <p:nvPr/>
        </p:nvSpPr>
        <p:spPr>
          <a:xfrm>
            <a:off x="1026275" y="1091038"/>
            <a:ext cx="702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Взамен этого текста укажите, как будет обеспечено освещение проекта в целом и его ключевых мероприятий в СМИ, соцсетях.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22525"/>
            <a:ext cx="9144000" cy="27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3417" y="-130176"/>
            <a:ext cx="9144000" cy="8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/>
        </p:nvSpPr>
        <p:spPr>
          <a:xfrm>
            <a:off x="1027113" y="0"/>
            <a:ext cx="3386137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Прогнозируемый график </a:t>
            </a:r>
            <a:endParaRPr/>
          </a:p>
          <a:p>
            <a:pPr marL="0" marR="0" lvl="0" indent="0" algn="l" rtl="0">
              <a:lnSpc>
                <a:spcPct val="111111"/>
              </a:lnSpc>
              <a:spcBef>
                <a:spcPts val="1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реализации проекта</a:t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1936750" y="682625"/>
            <a:ext cx="386715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21"/>
          <p:cNvGraphicFramePr/>
          <p:nvPr>
            <p:extLst>
              <p:ext uri="{D42A27DB-BD31-4B8C-83A1-F6EECF244321}">
                <p14:modId xmlns:p14="http://schemas.microsoft.com/office/powerpoint/2010/main" val="834094754"/>
              </p:ext>
            </p:extLst>
          </p:nvPr>
        </p:nvGraphicFramePr>
        <p:xfrm>
          <a:off x="44668" y="682621"/>
          <a:ext cx="9054650" cy="4441205"/>
        </p:xfrm>
        <a:graphic>
          <a:graphicData uri="http://schemas.openxmlformats.org/drawingml/2006/table">
            <a:tbl>
              <a:tblPr>
                <a:noFill/>
                <a:tableStyleId>{FE3458F2-8F71-47B3-993E-91CC8BB64638}</a:tableStyleId>
              </a:tblPr>
              <a:tblGrid>
                <a:gridCol w="327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52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41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П/П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Решаемая задача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Мероприятие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Дата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начала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Дата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завершения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Ожидаемые итоги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 с указанием количественных и качественных показателей)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18181"/>
                        </a:gs>
                        <a:gs pos="100000">
                          <a:srgbClr val="9B9B9B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900">
                          <a:solidFill>
                            <a:srgbClr val="3C3C3C"/>
                          </a:solidFill>
                        </a:rPr>
                        <a:t>Разработка бренда проекта</a:t>
                      </a:r>
                      <a:r>
                        <a:rPr lang="ru-RU" sz="9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и создание фотозоны, установка фотозоны в ТРЦ </a:t>
                      </a:r>
                      <a:r>
                        <a:rPr lang="ru-RU" sz="900">
                          <a:solidFill>
                            <a:srgbClr val="3C3C3C"/>
                          </a:solidFill>
                        </a:rPr>
                        <a:t>”Европа”</a:t>
                      </a:r>
                      <a:r>
                        <a:rPr lang="ru-RU" sz="9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900">
                          <a:solidFill>
                            <a:srgbClr val="3C3C3C"/>
                          </a:solidFill>
                        </a:rPr>
                        <a:t>заключение договоров с</a:t>
                      </a:r>
                      <a:r>
                        <a:rPr lang="ru-RU" sz="9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фотографами, </a:t>
                      </a:r>
                      <a:r>
                        <a:rPr lang="ru-RU" sz="900">
                          <a:solidFill>
                            <a:srgbClr val="3C3C3C"/>
                          </a:solidFill>
                        </a:rPr>
                        <a:t>изготовление брендированных </a:t>
                      </a:r>
                      <a:r>
                        <a:rPr lang="ru-RU" sz="9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сувениров для участников фотосессии, проведение фотосессии с помощью волонтеров ПАО НЛМК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-подготовка к фотос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ессии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-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Фотосессия  к Дню защиты детей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5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.05.22</a:t>
                      </a:r>
                      <a:endParaRPr sz="1000" b="0" i="0" u="none" strike="noStrike" cap="none">
                        <a:solidFill>
                          <a:srgbClr val="3C3C3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01.06.22</a:t>
                      </a:r>
                      <a:endParaRPr sz="100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31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.0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5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.22</a:t>
                      </a: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10.06.22</a:t>
                      </a:r>
                      <a:endParaRPr sz="1000">
                        <a:solidFill>
                          <a:srgbClr val="3C3C3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Международный день борьбы за инвалидов и начало  реализации проекта.</a:t>
                      </a: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Проведение фотосессии для 10 семей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.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EDE">
                        <a:alpha val="4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-Проведение фотосессии с помощью волонтеров ПАО НЛМК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Фотосессия ко Дню семьи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08.07.22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15.08.22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-Проведение фотосессии для 10 семей,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9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Проведение фотосессии помощью с помощью волонтеров ПАО НЛМК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Фотосессия ко Дню знаний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15.08.22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20.08.22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Проведение фотосессии для 10 семей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Печать </a:t>
                      </a:r>
                      <a:r>
                        <a:rPr lang="ru-RU" sz="9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макетов А3 ;А2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Закупка рамок; упаковка фотографий; закупка креплений</a:t>
                      </a:r>
                      <a:r>
                        <a:rPr lang="ru-RU" sz="900" b="0" i="0" u="none" strike="noStrike" cap="none" dirty="0" smtClean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монтаж </a:t>
                      </a: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видеороликов, </a:t>
                      </a:r>
                      <a:r>
                        <a:rPr lang="ru-RU" sz="900" dirty="0">
                          <a:solidFill>
                            <a:srgbClr val="3C3C3C"/>
                          </a:solidFill>
                        </a:rPr>
                        <a:t>размещение</a:t>
                      </a:r>
                      <a:r>
                        <a:rPr lang="ru-RU" sz="9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фотовыставки</a:t>
                      </a:r>
                      <a:r>
                        <a:rPr lang="ru-RU" sz="900" dirty="0">
                          <a:solidFill>
                            <a:srgbClr val="3C3C3C"/>
                          </a:solidFill>
                        </a:rPr>
                        <a:t> на трех объектах.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-организация фотовыставки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0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09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.22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10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.11.22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-Подготовка фотографий 30 семей и их рассказов о жизни с детьми с ОВЗ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B6B6">
                        <a:alpha val="4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-Освещение фотовыставки в СМИ и </a:t>
                      </a:r>
                      <a:r>
                        <a:rPr lang="ru-RU" sz="1000" b="0" i="0" u="none" strike="noStrike" cap="none" dirty="0" err="1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соцсетях</a:t>
                      </a:r>
                      <a:r>
                        <a:rPr lang="ru-RU" sz="1000" b="0" i="0" u="none" strike="noStrike" cap="none" dirty="0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и торжественное открытие фотовыст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авки в ТРЦ </a:t>
                      </a:r>
                      <a:r>
                        <a:rPr lang="ru-RU" sz="1000" dirty="0" smtClean="0">
                          <a:solidFill>
                            <a:srgbClr val="3C3C3C"/>
                          </a:solidFill>
                        </a:rPr>
                        <a:t>«Европа» </a:t>
                      </a:r>
                      <a:r>
                        <a:rPr lang="ru-RU" sz="1000" dirty="0">
                          <a:solidFill>
                            <a:srgbClr val="3C3C3C"/>
                          </a:solidFill>
                        </a:rPr>
                        <a:t>на Советской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Проведение Фотовыставки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16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.1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1</a:t>
                      </a: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.22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03.12.22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0" i="0" u="none" strike="noStrike" cap="none">
                          <a:solidFill>
                            <a:srgbClr val="3C3C3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Открытие 3-х выставок к Международному дню толерантности.</a:t>
                      </a:r>
                      <a:endParaRPr sz="1000">
                        <a:solidFill>
                          <a:srgbClr val="3C3C3C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rgbClr val="3C3C3C"/>
                          </a:solidFill>
                        </a:rPr>
                        <a:t> Встреча гостей.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5AB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D5D5">
                        <a:alpha val="4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2646</Words>
  <Application>Microsoft Office PowerPoint</Application>
  <PresentationFormat>Экран (16:9)</PresentationFormat>
  <Paragraphs>443</Paragraphs>
  <Slides>23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Используемые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user</cp:lastModifiedBy>
  <cp:revision>49</cp:revision>
  <dcterms:modified xsi:type="dcterms:W3CDTF">2022-06-08T17:23:28Z</dcterms:modified>
</cp:coreProperties>
</file>