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282" r:id="rId3"/>
    <p:sldId id="284" r:id="rId4"/>
    <p:sldId id="256" r:id="rId5"/>
    <p:sldId id="270" r:id="rId6"/>
    <p:sldId id="276" r:id="rId7"/>
    <p:sldId id="269" r:id="rId8"/>
    <p:sldId id="28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F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455" autoAdjust="0"/>
    <p:restoredTop sz="99886" autoAdjust="0"/>
  </p:normalViewPr>
  <p:slideViewPr>
    <p:cSldViewPr snapToGrid="0">
      <p:cViewPr>
        <p:scale>
          <a:sx n="75" d="100"/>
          <a:sy n="75" d="100"/>
        </p:scale>
        <p:origin x="-210" y="-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32F93-FC37-4CD3-88F8-202505B16EC3}" type="datetimeFigureOut">
              <a:rPr lang="ru-RU" smtClean="0"/>
              <a:t>05.07.2021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19451-CE67-4C33-ABF9-9D83A68990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8069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32F93-FC37-4CD3-88F8-202505B16EC3}" type="datetimeFigureOut">
              <a:rPr lang="ru-RU" smtClean="0"/>
              <a:t>05.07.2021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19451-CE67-4C33-ABF9-9D83A68990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455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32F93-FC37-4CD3-88F8-202505B16EC3}" type="datetimeFigureOut">
              <a:rPr lang="ru-RU" smtClean="0"/>
              <a:t>05.07.2021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19451-CE67-4C33-ABF9-9D83A68990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5158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32F93-FC37-4CD3-88F8-202505B16EC3}" type="datetimeFigureOut">
              <a:rPr lang="ru-RU" smtClean="0"/>
              <a:t>05.07.2021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19451-CE67-4C33-ABF9-9D83A68990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2049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32F93-FC37-4CD3-88F8-202505B16EC3}" type="datetimeFigureOut">
              <a:rPr lang="ru-RU" smtClean="0"/>
              <a:t>05.07.2021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19451-CE67-4C33-ABF9-9D83A68990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4584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32F93-FC37-4CD3-88F8-202505B16EC3}" type="datetimeFigureOut">
              <a:rPr lang="ru-RU" smtClean="0"/>
              <a:t>05.07.2021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19451-CE67-4C33-ABF9-9D83A68990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9592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32F93-FC37-4CD3-88F8-202505B16EC3}" type="datetimeFigureOut">
              <a:rPr lang="ru-RU" smtClean="0"/>
              <a:t>05.07.2021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19451-CE67-4C33-ABF9-9D83A68990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8778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32F93-FC37-4CD3-88F8-202505B16EC3}" type="datetimeFigureOut">
              <a:rPr lang="ru-RU" smtClean="0"/>
              <a:t>05.07.2021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19451-CE67-4C33-ABF9-9D83A68990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3848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32F93-FC37-4CD3-88F8-202505B16EC3}" type="datetimeFigureOut">
              <a:rPr lang="ru-RU" smtClean="0"/>
              <a:t>05.07.2021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19451-CE67-4C33-ABF9-9D83A68990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3747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32F93-FC37-4CD3-88F8-202505B16EC3}" type="datetimeFigureOut">
              <a:rPr lang="ru-RU" smtClean="0"/>
              <a:t>05.07.2021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19451-CE67-4C33-ABF9-9D83A68990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9570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32F93-FC37-4CD3-88F8-202505B16EC3}" type="datetimeFigureOut">
              <a:rPr lang="ru-RU" smtClean="0"/>
              <a:t>05.07.2021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19451-CE67-4C33-ABF9-9D83A68990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797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032F93-FC37-4CD3-88F8-202505B16EC3}" type="datetimeFigureOut">
              <a:rPr lang="ru-RU" smtClean="0"/>
              <a:t>05.07.2021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619451-CE67-4C33-ABF9-9D83A68990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46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6.png"/><Relationship Id="rId7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6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13" Type="http://schemas.openxmlformats.org/officeDocument/2006/relationships/image" Target="../media/image29.jpeg"/><Relationship Id="rId18" Type="http://schemas.openxmlformats.org/officeDocument/2006/relationships/image" Target="../media/image34.pn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12" Type="http://schemas.openxmlformats.org/officeDocument/2006/relationships/image" Target="../media/image28.jpeg"/><Relationship Id="rId17" Type="http://schemas.openxmlformats.org/officeDocument/2006/relationships/image" Target="../media/image33.jpeg"/><Relationship Id="rId2" Type="http://schemas.openxmlformats.org/officeDocument/2006/relationships/image" Target="../media/image18.jpeg"/><Relationship Id="rId16" Type="http://schemas.openxmlformats.org/officeDocument/2006/relationships/image" Target="../media/image32.jpe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11" Type="http://schemas.openxmlformats.org/officeDocument/2006/relationships/image" Target="../media/image27.jpeg"/><Relationship Id="rId5" Type="http://schemas.openxmlformats.org/officeDocument/2006/relationships/image" Target="../media/image21.jpeg"/><Relationship Id="rId15" Type="http://schemas.openxmlformats.org/officeDocument/2006/relationships/image" Target="../media/image31.jpeg"/><Relationship Id="rId10" Type="http://schemas.openxmlformats.org/officeDocument/2006/relationships/image" Target="../media/image26.jpeg"/><Relationship Id="rId19" Type="http://schemas.openxmlformats.org/officeDocument/2006/relationships/image" Target="../media/image35.png"/><Relationship Id="rId4" Type="http://schemas.openxmlformats.org/officeDocument/2006/relationships/image" Target="../media/image20.jpeg"/><Relationship Id="rId9" Type="http://schemas.openxmlformats.org/officeDocument/2006/relationships/image" Target="../media/image25.jpeg"/><Relationship Id="rId14" Type="http://schemas.openxmlformats.org/officeDocument/2006/relationships/image" Target="../media/image3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18" Type="http://schemas.openxmlformats.org/officeDocument/2006/relationships/image" Target="../media/image5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17" Type="http://schemas.openxmlformats.org/officeDocument/2006/relationships/image" Target="../media/image51.png"/><Relationship Id="rId2" Type="http://schemas.openxmlformats.org/officeDocument/2006/relationships/image" Target="../media/image36.png"/><Relationship Id="rId16" Type="http://schemas.openxmlformats.org/officeDocument/2006/relationships/image" Target="../media/image50.png"/><Relationship Id="rId20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5" Type="http://schemas.openxmlformats.org/officeDocument/2006/relationships/image" Target="../media/image49.png"/><Relationship Id="rId10" Type="http://schemas.openxmlformats.org/officeDocument/2006/relationships/image" Target="../media/image44.png"/><Relationship Id="rId19" Type="http://schemas.openxmlformats.org/officeDocument/2006/relationships/image" Target="../media/image53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78375"/>
            <a:ext cx="12192000" cy="207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0189" y="114300"/>
            <a:ext cx="9144000" cy="704849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prstClr val="black"/>
                </a:solidFill>
              </a:rPr>
              <a:t>Проект «Волонтеры ГТО»</a:t>
            </a:r>
            <a:endParaRPr lang="ru-RU" b="1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3067050"/>
            <a:ext cx="11982450" cy="2190750"/>
          </a:xfrm>
        </p:spPr>
        <p:txBody>
          <a:bodyPr/>
          <a:lstStyle/>
          <a:p>
            <a:r>
              <a:rPr lang="ru-RU" dirty="0" smtClean="0"/>
              <a:t>	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809752" y="942977"/>
            <a:ext cx="1714500" cy="1038224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err="1" smtClean="0">
                <a:solidFill>
                  <a:schemeClr val="tx1"/>
                </a:solidFill>
              </a:rPr>
              <a:t>Эковолонтерство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609976" y="942977"/>
            <a:ext cx="1628775" cy="1038225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Помощь слабозащищенным слоям населения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324476" y="942977"/>
            <a:ext cx="1562100" cy="103822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Пропаганда развития физической культуры и спорта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0334625" y="942977"/>
            <a:ext cx="1562100" cy="1038225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Сотрудничество с НКО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972302" y="942977"/>
            <a:ext cx="1562100" cy="103822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Проведение культурно-массовых мероприятий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639176" y="942977"/>
            <a:ext cx="1562100" cy="1038225"/>
          </a:xfrm>
          <a:prstGeom prst="rect">
            <a:avLst/>
          </a:prstGeom>
          <a:solidFill>
            <a:srgbClr val="FFA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err="1" smtClean="0">
                <a:solidFill>
                  <a:schemeClr val="tx1"/>
                </a:solidFill>
              </a:rPr>
              <a:t>Медиаволонтер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03" y="2105025"/>
            <a:ext cx="16764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 smtClean="0"/>
              <a:t>Помощь в организации и проведении более 250 спортивных мероприятий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 smtClean="0"/>
              <a:t>Организация и участие в семинарах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 smtClean="0"/>
              <a:t>Помощь в работе Центра тестирования ГТО</a:t>
            </a:r>
          </a:p>
          <a:p>
            <a:endParaRPr lang="ru-RU" sz="1000" dirty="0"/>
          </a:p>
        </p:txBody>
      </p:sp>
      <p:sp>
        <p:nvSpPr>
          <p:cNvPr id="8" name="TextBox 7"/>
          <p:cNvSpPr txBox="1"/>
          <p:nvPr/>
        </p:nvSpPr>
        <p:spPr>
          <a:xfrm>
            <a:off x="1857380" y="2105025"/>
            <a:ext cx="168592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 err="1" smtClean="0"/>
              <a:t>Плогингзабеги</a:t>
            </a:r>
            <a:endParaRPr lang="ru-RU" sz="10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 smtClean="0"/>
              <a:t>Участие в проекте </a:t>
            </a:r>
            <a:r>
              <a:rPr lang="en-US" sz="1000" dirty="0" smtClean="0"/>
              <a:t>#</a:t>
            </a:r>
            <a:r>
              <a:rPr lang="ru-RU" sz="1000" dirty="0" err="1" smtClean="0"/>
              <a:t>Мегабак</a:t>
            </a:r>
            <a:endParaRPr lang="ru-RU" sz="10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 smtClean="0"/>
              <a:t>Сбор Добрых крышечек на спортивных объектах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 smtClean="0"/>
              <a:t>Участие и организация  экологических акций («Рыбе быть», «Лес победы», уборка мусора, </a:t>
            </a:r>
            <a:r>
              <a:rPr lang="ru-RU" sz="1000" dirty="0" err="1" smtClean="0"/>
              <a:t>экоквесты</a:t>
            </a:r>
            <a:r>
              <a:rPr lang="ru-RU" sz="1000" dirty="0" smtClean="0"/>
              <a:t>, расчистка трассы для занятий лыжными гонками и т.д.)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000" dirty="0"/>
          </a:p>
        </p:txBody>
      </p:sp>
      <p:sp>
        <p:nvSpPr>
          <p:cNvPr id="11" name="TextBox 10"/>
          <p:cNvSpPr txBox="1"/>
          <p:nvPr/>
        </p:nvSpPr>
        <p:spPr>
          <a:xfrm>
            <a:off x="3609976" y="2033976"/>
            <a:ext cx="1628775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 smtClean="0"/>
              <a:t>Подключение цифровых приставок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 smtClean="0"/>
              <a:t>Помощь по </a:t>
            </a:r>
            <a:r>
              <a:rPr lang="ru-RU" sz="1000" dirty="0"/>
              <a:t>хозяйству </a:t>
            </a:r>
            <a:r>
              <a:rPr lang="ru-RU" sz="1000" dirty="0" smtClean="0"/>
              <a:t>пенсионерам по </a:t>
            </a:r>
            <a:r>
              <a:rPr lang="ru-RU" sz="1000" dirty="0"/>
              <a:t>заявкам из </a:t>
            </a:r>
            <a:r>
              <a:rPr lang="ru-RU" sz="1000" dirty="0" smtClean="0"/>
              <a:t>соцзащиты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/>
              <a:t>В</a:t>
            </a:r>
            <a:r>
              <a:rPr lang="ru-RU" sz="1000" dirty="0" smtClean="0"/>
              <a:t>ыезды </a:t>
            </a:r>
            <a:r>
              <a:rPr lang="ru-RU" sz="1000" dirty="0"/>
              <a:t>в реабилитационные </a:t>
            </a:r>
            <a:r>
              <a:rPr lang="ru-RU" sz="1000" dirty="0" smtClean="0"/>
              <a:t>центры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 smtClean="0"/>
              <a:t>Сбор гуманитарной помощи пострадавшим от наводнения в Иркутской области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 smtClean="0"/>
              <a:t>Помощь во время проведения занятий </a:t>
            </a:r>
            <a:r>
              <a:rPr lang="ru-RU" sz="1000" dirty="0" err="1" smtClean="0"/>
              <a:t>канистерапии</a:t>
            </a:r>
            <a:endParaRPr lang="ru-RU" sz="10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0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2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2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5324477" y="2314575"/>
            <a:ext cx="15620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5324477" y="2033976"/>
            <a:ext cx="1647825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 smtClean="0"/>
              <a:t>Проведение акций, направленных на пропаганду спорта и физической культуры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 smtClean="0"/>
              <a:t>Агитация выполнения нормативов ГТО по месту учебы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 smtClean="0"/>
              <a:t>Подготовка презентаций и выступления в общеобразовательных учреждениях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 smtClean="0"/>
              <a:t>Проведение спортивных фестивалей и соревнований</a:t>
            </a:r>
          </a:p>
          <a:p>
            <a:endParaRPr lang="ru-RU" sz="1200" dirty="0"/>
          </a:p>
        </p:txBody>
      </p:sp>
      <p:sp>
        <p:nvSpPr>
          <p:cNvPr id="18" name="TextBox 17"/>
          <p:cNvSpPr txBox="1"/>
          <p:nvPr/>
        </p:nvSpPr>
        <p:spPr>
          <a:xfrm>
            <a:off x="6972302" y="2033976"/>
            <a:ext cx="156210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 smtClean="0"/>
              <a:t>Помощь в организации и проведении музыкальных фестивалей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 smtClean="0"/>
              <a:t>Помощь в организации и проведении культурно-массовых мероприятий на территории Сергиево-Посадского городского округа (День района, День молодежи, День победы, Масленица, КВН и т.д.)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47650" y="942973"/>
            <a:ext cx="1495426" cy="1038225"/>
          </a:xfrm>
          <a:prstGeom prst="rect">
            <a:avLst/>
          </a:prstGeom>
          <a:solidFill>
            <a:srgbClr val="00B0F0"/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Проведение спортивных мероприятий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2044361" y="0"/>
            <a:ext cx="147638" cy="4778375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2400" cy="4792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0" y="0"/>
            <a:ext cx="12191999" cy="1143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8639176" y="2105025"/>
            <a:ext cx="15621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 smtClean="0"/>
              <a:t>Проведение семинаров для участников проекта с представителями СМИ и специалистами отрасли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 smtClean="0"/>
              <a:t>Фотосъемка спортивных мероприятий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 smtClean="0"/>
              <a:t>Написание постов</a:t>
            </a:r>
          </a:p>
          <a:p>
            <a:r>
              <a:rPr lang="ru-RU" sz="1000" dirty="0" smtClean="0"/>
              <a:t> </a:t>
            </a:r>
            <a:endParaRPr lang="ru-RU" sz="1000" dirty="0"/>
          </a:p>
        </p:txBody>
      </p:sp>
      <p:sp>
        <p:nvSpPr>
          <p:cNvPr id="27" name="TextBox 26"/>
          <p:cNvSpPr txBox="1"/>
          <p:nvPr/>
        </p:nvSpPr>
        <p:spPr>
          <a:xfrm>
            <a:off x="10334625" y="2105025"/>
            <a:ext cx="15621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 smtClean="0"/>
              <a:t>Совместное проведение акций и мероприятий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 smtClean="0"/>
              <a:t>Участие в семинарах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 smtClean="0"/>
              <a:t>Обмен опытом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000" dirty="0"/>
          </a:p>
        </p:txBody>
      </p:sp>
      <p:sp>
        <p:nvSpPr>
          <p:cNvPr id="46" name="Прямоугольник 45"/>
          <p:cNvSpPr/>
          <p:nvPr/>
        </p:nvSpPr>
        <p:spPr>
          <a:xfrm>
            <a:off x="3609976" y="678180"/>
            <a:ext cx="4924426" cy="45719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5426" y="3129738"/>
            <a:ext cx="1511300" cy="157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157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9142" y="1071226"/>
            <a:ext cx="6096000" cy="33547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dirty="0"/>
              <a:t>Цель проекта –</a:t>
            </a:r>
          </a:p>
          <a:p>
            <a:r>
              <a:rPr lang="ru-RU" dirty="0" smtClean="0"/>
              <a:t>•</a:t>
            </a:r>
            <a:r>
              <a:rPr lang="ru-RU" dirty="0"/>
              <a:t>	формирование команды, способной помочь во время проведения </a:t>
            </a:r>
            <a:r>
              <a:rPr lang="ru-RU" dirty="0" smtClean="0"/>
              <a:t>спортивных и </a:t>
            </a:r>
            <a:r>
              <a:rPr lang="ru-RU" dirty="0"/>
              <a:t>молодежных мероприятий различного уровня;</a:t>
            </a:r>
          </a:p>
          <a:p>
            <a:r>
              <a:rPr lang="ru-RU" dirty="0"/>
              <a:t>•	привлечение молодежи к систематическим занятиям физической культурой и </a:t>
            </a:r>
            <a:r>
              <a:rPr lang="ru-RU" dirty="0" smtClean="0"/>
              <a:t>спортом</a:t>
            </a:r>
          </a:p>
          <a:p>
            <a:r>
              <a:rPr lang="ru-RU" dirty="0"/>
              <a:t>•	развитие волонтерства и добровольчества, благотворительности; </a:t>
            </a:r>
          </a:p>
          <a:p>
            <a:r>
              <a:rPr lang="ru-RU" dirty="0"/>
              <a:t>•	предоставление возможности молодым людям реализовать себя, как лидеры и организаторы; </a:t>
            </a:r>
          </a:p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78375"/>
            <a:ext cx="12193588" cy="207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5837" y="827088"/>
            <a:ext cx="4945063" cy="6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4" y="-1"/>
            <a:ext cx="66675" cy="685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8662" y="0"/>
            <a:ext cx="66675" cy="685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" y="0"/>
            <a:ext cx="12180887" cy="5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50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9725" y="427831"/>
            <a:ext cx="2057400" cy="176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355657" y="55563"/>
            <a:ext cx="528542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i="1" dirty="0">
                <a:solidFill>
                  <a:prstClr val="black"/>
                </a:solidFill>
                <a:latin typeface="Calibri Light" panose="020F0302020204030204"/>
                <a:ea typeface="+mj-ea"/>
                <a:cs typeface="+mj-cs"/>
              </a:rPr>
              <a:t>Волонтеры ГТО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2775" y="2748608"/>
            <a:ext cx="1511300" cy="157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8265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6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51375"/>
            <a:ext cx="12193588" cy="214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0942" y="798513"/>
            <a:ext cx="4938713" cy="6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28625" y="927170"/>
            <a:ext cx="115062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Актуальность проекта: </a:t>
            </a:r>
            <a:r>
              <a:rPr lang="ru-RU" dirty="0"/>
              <a:t>Наш проект является уникальным. Из первоначальной идеи создания Центра спортивного волонтерства, он перерос в более масштабный. </a:t>
            </a:r>
            <a:endParaRPr lang="ru-RU" dirty="0" smtClean="0"/>
          </a:p>
          <a:p>
            <a:r>
              <a:rPr lang="ru-RU" dirty="0" smtClean="0"/>
              <a:t>К </a:t>
            </a:r>
            <a:r>
              <a:rPr lang="ru-RU" dirty="0"/>
              <a:t>нам за помощью обращаются по любым вопросам: проведение мероприятий, помощь инвалидам, подключение цифровых приставок, проведение экологических и патриотических акций и т.д. </a:t>
            </a:r>
            <a:endParaRPr lang="ru-RU" dirty="0" smtClean="0"/>
          </a:p>
          <a:p>
            <a:r>
              <a:rPr lang="ru-RU" dirty="0" smtClean="0"/>
              <a:t>Волонтеры </a:t>
            </a:r>
            <a:r>
              <a:rPr lang="ru-RU" dirty="0"/>
              <a:t>участвуют во всевозможных форумах, работают в молодежном парламенте, помогают пенсионерам по заявкам из соцзащиты, выезжают в реабилитационные Центры с гуманитарной помощью. Тесное взаимодействие с другими общественными организациями помогает реализовывать проекты любой направленности. Видя фотографии работы наших волонтеров в социальных сетях и по телевидению, к движению желает присоединиться все больше активной молодежи. </a:t>
            </a:r>
            <a:endParaRPr lang="ru-RU" dirty="0" smtClean="0"/>
          </a:p>
          <a:p>
            <a:r>
              <a:rPr lang="ru-RU" dirty="0" smtClean="0"/>
              <a:t>Многие </a:t>
            </a:r>
            <a:r>
              <a:rPr lang="ru-RU" dirty="0"/>
              <a:t>из наших ребят являются </a:t>
            </a:r>
            <a:r>
              <a:rPr lang="ru-RU" dirty="0" smtClean="0"/>
              <a:t>действующими спортсменами </a:t>
            </a:r>
            <a:r>
              <a:rPr lang="ru-RU" dirty="0"/>
              <a:t>и личным примером привлекают молодежь к занятиям физической культурой и спортом.  Проект помогает реализоваться и проявить лидерские способности самым активным участникам. 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7068" y="-150812"/>
            <a:ext cx="5986463" cy="159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12187237" cy="6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97675"/>
            <a:ext cx="12187237" cy="6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75" y="30162"/>
            <a:ext cx="66675" cy="685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4850" y="1588"/>
            <a:ext cx="66675" cy="685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56120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6675" y="3611563"/>
            <a:ext cx="3540125" cy="858837"/>
          </a:xfrm>
        </p:spPr>
        <p:txBody>
          <a:bodyPr>
            <a:noAutofit/>
          </a:bodyPr>
          <a:lstStyle/>
          <a:p>
            <a:pPr algn="l">
              <a:lnSpc>
                <a:spcPct val="120000"/>
              </a:lnSpc>
            </a:pPr>
            <a:r>
              <a:rPr lang="ru-RU" sz="1800" dirty="0" smtClean="0"/>
              <a:t>Ответственный секретарь Общественной палаты Сергиево-Посадского городского округа</a:t>
            </a:r>
          </a:p>
          <a:p>
            <a:pPr algn="l">
              <a:lnSpc>
                <a:spcPct val="120000"/>
              </a:lnSpc>
            </a:pPr>
            <a:endParaRPr lang="ru-RU" sz="1800" dirty="0"/>
          </a:p>
        </p:txBody>
      </p:sp>
      <p:sp>
        <p:nvSpPr>
          <p:cNvPr id="5" name="TextBox 4"/>
          <p:cNvSpPr txBox="1"/>
          <p:nvPr/>
        </p:nvSpPr>
        <p:spPr>
          <a:xfrm>
            <a:off x="310653" y="166742"/>
            <a:ext cx="11370266" cy="369332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Каменева </a:t>
            </a:r>
            <a:r>
              <a:rPr lang="ru-RU" b="1" dirty="0">
                <a:solidFill>
                  <a:schemeClr val="tx1"/>
                </a:solidFill>
              </a:rPr>
              <a:t>Мария </a:t>
            </a:r>
            <a:r>
              <a:rPr lang="ru-RU" b="1" dirty="0" smtClean="0">
                <a:solidFill>
                  <a:schemeClr val="tx1"/>
                </a:solidFill>
              </a:rPr>
              <a:t>Викторовна – Руководитель проекта «Волонтеры ГТО»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8991" y="1271274"/>
            <a:ext cx="2994992" cy="1975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90514" y="876300"/>
            <a:ext cx="39862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Стаж работы в отрасли – 6 лет</a:t>
            </a:r>
          </a:p>
          <a:p>
            <a:r>
              <a:rPr lang="ru-RU" dirty="0" smtClean="0"/>
              <a:t>За время работы Сергиево-Посадский городской округ дважды становился победителем смотра-конкурса на лучшую организацию работы </a:t>
            </a:r>
            <a:r>
              <a:rPr lang="ru-RU" dirty="0"/>
              <a:t>по внедрению комплекса ГТО среди муниципальных образований Московской области </a:t>
            </a:r>
            <a:endParaRPr lang="ru-RU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7791451" y="876300"/>
            <a:ext cx="395287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Учредитель РОО ФСК ГТО МО</a:t>
            </a:r>
          </a:p>
          <a:p>
            <a:r>
              <a:rPr lang="ru-RU" dirty="0" smtClean="0"/>
              <a:t>Учредитель МОО ФБСПМР</a:t>
            </a:r>
          </a:p>
          <a:p>
            <a:r>
              <a:rPr lang="ru-RU" dirty="0" smtClean="0"/>
              <a:t>Член </a:t>
            </a:r>
            <a:r>
              <a:rPr lang="ru-RU" dirty="0"/>
              <a:t>рабочей группы </a:t>
            </a:r>
            <a:r>
              <a:rPr lang="ru-RU" dirty="0" smtClean="0"/>
              <a:t>по </a:t>
            </a:r>
            <a:r>
              <a:rPr lang="ru-RU" dirty="0"/>
              <a:t>вопросам совершенствования спортивной инфраструктуры в муниципальных образованиях Московской </a:t>
            </a:r>
            <a:r>
              <a:rPr lang="ru-RU" dirty="0" smtClean="0"/>
              <a:t>области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134349" y="3780145"/>
            <a:ext cx="395287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Руководитель проекта «Волонтеры ГТО» Сергиево-Посадского </a:t>
            </a:r>
            <a:r>
              <a:rPr lang="ru-RU" dirty="0" smtClean="0"/>
              <a:t>городского округа</a:t>
            </a:r>
            <a:endParaRPr lang="ru-RU" dirty="0"/>
          </a:p>
          <a:p>
            <a:endParaRPr lang="ru-RU" dirty="0" smtClean="0"/>
          </a:p>
          <a:p>
            <a:r>
              <a:rPr lang="ru-RU" dirty="0" smtClean="0"/>
              <a:t>Координатор </a:t>
            </a:r>
            <a:r>
              <a:rPr lang="ru-RU" dirty="0"/>
              <a:t>волонтерского движения «Живу спортом» в Сергиево-Посадском районе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0191" y="4987786"/>
            <a:ext cx="377983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Лауреат премии Губернатора «Лучший по профессии» в номинации «Менеджер </a:t>
            </a:r>
            <a:r>
              <a:rPr lang="ru-RU" dirty="0"/>
              <a:t>года центра тестирования </a:t>
            </a:r>
            <a:r>
              <a:rPr lang="ru-RU" dirty="0" smtClean="0"/>
              <a:t>ГТО», лауреат в специальной номинации «Команда спортивных волонтеров 2020 года»  </a:t>
            </a:r>
            <a:endParaRPr lang="ru-RU" dirty="0"/>
          </a:p>
        </p:txBody>
      </p:sp>
      <p:pic>
        <p:nvPicPr>
          <p:cNvPr id="4098" name="Picture 2" descr="C:\Users\Пользователь\Desktop\волонтеры гто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0025" y="4324350"/>
            <a:ext cx="3781426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6675" cy="685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25325" y="-1"/>
            <a:ext cx="66675" cy="685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0"/>
            <a:ext cx="12180887" cy="5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6802437"/>
            <a:ext cx="12180887" cy="5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3400425"/>
            <a:ext cx="12180887" cy="5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688704"/>
            <a:ext cx="12180887" cy="5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4772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9" name="Picture 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2362" y="27781"/>
            <a:ext cx="2146300" cy="214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61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338" y="4763"/>
            <a:ext cx="66675" cy="685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62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8662" y="0"/>
            <a:ext cx="66675" cy="685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63" name="Picture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225" y="0"/>
            <a:ext cx="12180887" cy="5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64" name="Picture 2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338" y="6825455"/>
            <a:ext cx="12180887" cy="5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65" name="Picture 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88" y="1972467"/>
            <a:ext cx="11730037" cy="4852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67" name="Picture 2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48" y="922338"/>
            <a:ext cx="4938713" cy="6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70" name="Picture 2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998" y="27781"/>
            <a:ext cx="5402263" cy="145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25" y="342106"/>
            <a:ext cx="1511300" cy="157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8910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28950" y="1962150"/>
            <a:ext cx="647699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В 2019 году нескольких месяцев команда Волонтеров ГТО ежедневно помогала проводить тестирование нормативов Всероссийского физкультурно-спортивного комплекса «Готов к труду и обороне» (ГТО) в образовательных организациях городского округа. </a:t>
            </a:r>
            <a:r>
              <a:rPr lang="ru-RU" sz="1200" dirty="0"/>
              <a:t>И</a:t>
            </a:r>
            <a:r>
              <a:rPr lang="ru-RU" sz="1200" dirty="0" smtClean="0"/>
              <a:t>спытания прошли более 10 000 человек. В апреле было проведено 19 крупных Фестивалей. Без волонтерского движения это было бы невозможно реализовать. 52 школы, 2 детских сада и несколько крупных организаций приняли участие в спортивных мероприятиях. В декабре РОО «ФСК ГТО» МО проведена Спартакиада допризывной молодежи памяти В.И. Афонченко. </a:t>
            </a:r>
            <a:endParaRPr lang="ru-RU" sz="1200" dirty="0"/>
          </a:p>
        </p:txBody>
      </p:sp>
      <p:pic>
        <p:nvPicPr>
          <p:cNvPr id="2051" name="Picture 3" descr="C:\Users\Пользователь\Downloads\53190142_414013566033467_4053882032827138048_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60975"/>
            <a:ext cx="2232025" cy="159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Пользователь\Downloads\53841468_421129258655231_7378940246173417472_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0" y="5260975"/>
            <a:ext cx="2019300" cy="1554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Пользователь\Downloads\53873351_349231242467982_1221375363385393152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0" y="5282314"/>
            <a:ext cx="2209800" cy="1554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Пользователь\Downloads\54433880_422801501821340_7102830465299513344_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9187" y="5282314"/>
            <a:ext cx="2265364" cy="1575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Пользователь\Downloads\55744445_426361174798706_1884390865028251648_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6975" y="5282314"/>
            <a:ext cx="2105025" cy="1575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Пользователь\Downloads\56140530_433239387444218_2107721321809969152_o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6975" y="3505200"/>
            <a:ext cx="2105025" cy="1533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Пользователь\Downloads\56839698_433247524110071_5909258379431247872_o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6975" y="1847851"/>
            <a:ext cx="2105025" cy="1453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Пользователь\Downloads\57077619_437021877065969_1153641066247749632_n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6974" y="0"/>
            <a:ext cx="2105025" cy="168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C:\Users\Пользователь\Downloads\57128380_437021917065965_8551371940370055168_o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05200"/>
            <a:ext cx="2232026" cy="1533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C:\Users\Пользователь\Downloads\57882573_444752646292892_3270686242366291968_o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1" y="3505199"/>
            <a:ext cx="2019300" cy="153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13" descr="C:\Users\Пользователь\Downloads\58599088_444792289622261_3141084152510545920_o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1031" y="3505200"/>
            <a:ext cx="2326519" cy="1533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C:\Users\Пользователь\Downloads\58695665_446761376092019_6212132884665335808_o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9186" y="3505200"/>
            <a:ext cx="2265365" cy="1533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3" name="Picture 15" descr="C:\Users\Пользователь\Downloads\58717926_446358236132333_3069590238570479616_o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01" y="1847851"/>
            <a:ext cx="2208825" cy="1453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C:\Users\Пользователь\Downloads\58822238_446798476088309_691821503699746816_n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0050" y="0"/>
            <a:ext cx="1571625" cy="196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5" name="Picture 17" descr="C:\Users\Пользователь\Downloads\61233930_464398640994959_2768439514165673984_o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26" y="0"/>
            <a:ext cx="2199299" cy="168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C:\Users\Пользователь\Downloads\вин чун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1031" y="0"/>
            <a:ext cx="3183770" cy="196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7" name="Picture 19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0194" y="0"/>
            <a:ext cx="2155606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3201" y="0"/>
            <a:ext cx="12168798" cy="4571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01" y="6809672"/>
            <a:ext cx="12180887" cy="4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19050"/>
            <a:ext cx="57150" cy="68389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9488" y="11906"/>
            <a:ext cx="66675" cy="685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98294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5" name="Picture 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9826" y="2381"/>
            <a:ext cx="2133599" cy="1360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544"/>
            <a:ext cx="2171701" cy="1624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-27782"/>
            <a:ext cx="12187237" cy="5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30218"/>
            <a:ext cx="12187237" cy="5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544"/>
            <a:ext cx="60325" cy="685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3263" y="-27782"/>
            <a:ext cx="60325" cy="685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52652" y="1362870"/>
            <a:ext cx="7877174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/>
              <a:t>Одним из самых интересных мероприятий, </a:t>
            </a:r>
          </a:p>
          <a:p>
            <a:pPr algn="ctr"/>
            <a:r>
              <a:rPr lang="ru-RU" sz="1200" b="1" dirty="0" smtClean="0"/>
              <a:t>которые организует команда волонтеров РОО «ФСК ГТО» МО, - туристский поход с проверкой туристских навыков. </a:t>
            </a:r>
          </a:p>
          <a:p>
            <a:r>
              <a:rPr lang="ru-RU" sz="1000" dirty="0" smtClean="0"/>
              <a:t>Это испытание комплекса ГТО проходит в нескольких форматах и всегда собирает большое количество участников: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 smtClean="0"/>
              <a:t>Осенью и весной совместно  с МКУ «Атмосфера» проводятся спортивные соревнования «Кросс на выживание», включающие полосу препятствий и стрельбу из пневматических винтовок</a:t>
            </a:r>
            <a:r>
              <a:rPr lang="ru-RU" sz="1000" dirty="0"/>
              <a:t>;</a:t>
            </a:r>
            <a:r>
              <a:rPr lang="ru-RU" sz="1000" dirty="0" smtClean="0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/>
              <a:t>в</a:t>
            </a:r>
            <a:r>
              <a:rPr lang="ru-RU" sz="1000" dirty="0" smtClean="0"/>
              <a:t> 2019 году с декабря по февраль это испытание проводили совместно с общественной организацией «</a:t>
            </a:r>
            <a:r>
              <a:rPr lang="ru-RU" sz="1000" dirty="0" err="1" smtClean="0"/>
              <a:t>Велопосад</a:t>
            </a:r>
            <a:r>
              <a:rPr lang="ru-RU" sz="1000" dirty="0" smtClean="0"/>
              <a:t>». Участники зимой в лесу строили снежные укрытия, готовили пищу на костре, подготавливали площадку для проведения </a:t>
            </a:r>
            <a:r>
              <a:rPr lang="ru-RU" sz="1000" dirty="0" err="1" smtClean="0"/>
              <a:t>Копнинской</a:t>
            </a:r>
            <a:r>
              <a:rPr lang="ru-RU" sz="1000" dirty="0" smtClean="0"/>
              <a:t> </a:t>
            </a:r>
            <a:r>
              <a:rPr lang="ru-RU" sz="1000" dirty="0" err="1" smtClean="0"/>
              <a:t>масленницы</a:t>
            </a:r>
            <a:r>
              <a:rPr lang="ru-RU" sz="1000" dirty="0" smtClean="0"/>
              <a:t>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 smtClean="0"/>
              <a:t> летом туристский поход проходит на Лесном озере поселка Ферма. В этом году к проведению подключился Военно-патриотический клуб «Патриот». Руководитель ВПК не </a:t>
            </a:r>
            <a:r>
              <a:rPr lang="ru-RU" sz="1000" dirty="0"/>
              <a:t>только привел своих воспитанников, но и организовал веревочные переправы. На месте сбора разложили палатки, выставили стрелковую точку, приготовили походную пищу. Ребята по очереди катались на байдарках и проходили полосу препятствий в альпинистской подвеске. </a:t>
            </a:r>
            <a:r>
              <a:rPr lang="ru-RU" sz="1000" dirty="0" smtClean="0"/>
              <a:t>Участие в походе вместе с местными жителями приняли финалисты и победители проекта Лидеры России.</a:t>
            </a:r>
          </a:p>
          <a:p>
            <a:pPr algn="ctr"/>
            <a:r>
              <a:rPr lang="ru-RU" sz="1200" b="1" dirty="0" smtClean="0"/>
              <a:t>В случае получения премии средства будут направлены на закупку оборудования для проведения спортивных мероприятий и развития волонтерского движения </a:t>
            </a:r>
            <a:endParaRPr lang="ru-RU" sz="12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0325" y="5553075"/>
            <a:ext cx="2028825" cy="1282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5" y="5553075"/>
            <a:ext cx="2111375" cy="1272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4346" y="5553075"/>
            <a:ext cx="2321720" cy="1304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5553075"/>
            <a:ext cx="2257425" cy="1282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9826" y="5553075"/>
            <a:ext cx="2103438" cy="1272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3924301"/>
            <a:ext cx="2111375" cy="1447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0" y="3915569"/>
            <a:ext cx="2152650" cy="1456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9826" y="3915569"/>
            <a:ext cx="2133599" cy="134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1974453"/>
            <a:ext cx="2101851" cy="1704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9826" y="1974453"/>
            <a:ext cx="2133599" cy="1704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3886638"/>
            <a:ext cx="2257425" cy="148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950" y="-1"/>
            <a:ext cx="2362200" cy="1362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4346" y="27781"/>
            <a:ext cx="2321720" cy="1335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4" name="Picture 20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2381"/>
            <a:ext cx="2257425" cy="1360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4347" y="3915569"/>
            <a:ext cx="2321720" cy="1456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890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3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9025" y="30162"/>
            <a:ext cx="2146300" cy="214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4711699"/>
            <a:ext cx="12193588" cy="214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1075" y="836613"/>
            <a:ext cx="4938713" cy="6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38175" y="1457325"/>
            <a:ext cx="10839450" cy="2322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>
              <a:lnSpc>
                <a:spcPct val="115000"/>
              </a:lnSpc>
              <a:spcAft>
                <a:spcPts val="0"/>
              </a:spcAft>
            </a:pPr>
            <a:r>
              <a:rPr lang="ru-RU" sz="1400" b="1" dirty="0" smtClean="0">
                <a:ea typeface="Calibri"/>
                <a:cs typeface="Times New Roman"/>
              </a:rPr>
              <a:t>Качественные показатели :</a:t>
            </a:r>
            <a:r>
              <a:rPr lang="ru-RU" sz="1400" b="1" dirty="0" smtClean="0">
                <a:solidFill>
                  <a:srgbClr val="000000"/>
                </a:solidFill>
                <a:ea typeface="Times New Roman"/>
                <a:cs typeface="Times New Roman"/>
              </a:rPr>
              <a:t> </a:t>
            </a:r>
            <a:r>
              <a:rPr lang="ru-RU" sz="1400" dirty="0">
                <a:ea typeface="Calibri"/>
                <a:cs typeface="Times New Roman"/>
              </a:rPr>
              <a:t>распространение опыта волонтерской деятельности среди молодежи, привлечение новых участников к общественно-полезной деятельности, повышение имиджа волонтерской деятельности, благотворительной деятельности, повышение интереса к ЗОЖ, формирование новых волонтерских команд, формирование команды волонтеров, способной помочь при реализации любого социально-значимого проекта на территории Сергиево-Посадского городского округа. </a:t>
            </a:r>
            <a:endParaRPr lang="ru-RU" sz="1400" dirty="0" smtClean="0">
              <a:ea typeface="Calibri"/>
              <a:cs typeface="Times New Roman"/>
            </a:endParaRPr>
          </a:p>
          <a:p>
            <a:pPr marL="914400">
              <a:lnSpc>
                <a:spcPct val="115000"/>
              </a:lnSpc>
              <a:spcAft>
                <a:spcPts val="0"/>
              </a:spcAft>
            </a:pPr>
            <a:endParaRPr lang="ru-RU" sz="1400" dirty="0">
              <a:ea typeface="Calibri"/>
              <a:cs typeface="Times New Roman"/>
            </a:endParaRPr>
          </a:p>
          <a:p>
            <a:pPr marL="914400">
              <a:lnSpc>
                <a:spcPct val="115000"/>
              </a:lnSpc>
              <a:spcAft>
                <a:spcPts val="0"/>
              </a:spcAft>
            </a:pPr>
            <a:r>
              <a:rPr lang="ru-RU" sz="1400" b="1" dirty="0" smtClean="0">
                <a:ea typeface="Calibri"/>
                <a:cs typeface="Times New Roman"/>
              </a:rPr>
              <a:t>Количественные показатели:  </a:t>
            </a:r>
            <a:r>
              <a:rPr lang="ru-RU" sz="1400" dirty="0">
                <a:ea typeface="Calibri"/>
                <a:cs typeface="Times New Roman"/>
              </a:rPr>
              <a:t>проведено более </a:t>
            </a:r>
            <a:r>
              <a:rPr lang="ru-RU" sz="1400" dirty="0" smtClean="0">
                <a:ea typeface="Calibri"/>
                <a:cs typeface="Times New Roman"/>
              </a:rPr>
              <a:t>250 </a:t>
            </a:r>
            <a:r>
              <a:rPr lang="ru-RU" sz="1400" dirty="0">
                <a:ea typeface="Calibri"/>
                <a:cs typeface="Times New Roman"/>
              </a:rPr>
              <a:t>спортивно-массовых и культурных </a:t>
            </a:r>
            <a:r>
              <a:rPr lang="ru-RU" sz="1400" dirty="0" smtClean="0">
                <a:ea typeface="Calibri"/>
                <a:cs typeface="Times New Roman"/>
              </a:rPr>
              <a:t>мероприятий </a:t>
            </a:r>
            <a:r>
              <a:rPr lang="ru-RU" sz="1400" dirty="0">
                <a:ea typeface="Calibri"/>
                <a:cs typeface="Times New Roman"/>
              </a:rPr>
              <a:t>и акций. Присвоено 20 судейских категорий участникам волонтерского корпуса, участие в волонтерской деятельности приняло около </a:t>
            </a:r>
            <a:r>
              <a:rPr lang="ru-RU" sz="1400" dirty="0" smtClean="0">
                <a:ea typeface="Calibri"/>
                <a:cs typeface="Times New Roman"/>
              </a:rPr>
              <a:t>400 </a:t>
            </a:r>
            <a:r>
              <a:rPr lang="ru-RU" sz="1400" dirty="0">
                <a:ea typeface="Calibri"/>
                <a:cs typeface="Times New Roman"/>
              </a:rPr>
              <a:t>человек</a:t>
            </a:r>
            <a:r>
              <a:rPr lang="ru-RU" sz="1400" dirty="0" smtClean="0">
                <a:ea typeface="Calibri"/>
                <a:cs typeface="Times New Roman"/>
              </a:rPr>
              <a:t>. В настоящее время волонтерский корпус насчитывает более 200 активистов готовых реализовать любой проект.</a:t>
            </a:r>
            <a:endParaRPr lang="ru-RU" sz="1400" dirty="0">
              <a:ea typeface="Calibri"/>
              <a:cs typeface="Times New Roman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0163"/>
            <a:ext cx="12187237" cy="6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6827837"/>
            <a:ext cx="12187237" cy="6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66675" cy="685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25325" y="-25400"/>
            <a:ext cx="66675" cy="685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149" y="-139700"/>
            <a:ext cx="5986463" cy="159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C:\Users\Пользователь\Downloads\19.03.2020\логотип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318293"/>
            <a:ext cx="1513973" cy="1570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14968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5917</TotalTime>
  <Words>818</Words>
  <Application>Microsoft Office PowerPoint</Application>
  <PresentationFormat>Произвольный</PresentationFormat>
  <Paragraphs>69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Проект «Волонтеры ГТО»</vt:lpstr>
      <vt:lpstr>Презентация PowerPoint</vt:lpstr>
      <vt:lpstr>Презентация PowerPoint</vt:lpstr>
      <vt:lpstr> 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Windows User</dc:creator>
  <cp:lastModifiedBy>Пользователь</cp:lastModifiedBy>
  <cp:revision>97</cp:revision>
  <dcterms:created xsi:type="dcterms:W3CDTF">2018-03-14T20:37:30Z</dcterms:created>
  <dcterms:modified xsi:type="dcterms:W3CDTF">2021-07-05T13:58:25Z</dcterms:modified>
</cp:coreProperties>
</file>