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34" r:id="rId5"/>
    <p:sldId id="316" r:id="rId6"/>
    <p:sldId id="337" r:id="rId7"/>
    <p:sldId id="343" r:id="rId8"/>
    <p:sldId id="350" r:id="rId9"/>
    <p:sldId id="351" r:id="rId10"/>
    <p:sldId id="352" r:id="rId11"/>
    <p:sldId id="349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1392"/>
        <p:guide orient="horz" pos="3168"/>
        <p:guide pos="7056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3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DDD862-3BC1-4627-A929-B8672683DA0E}" type="datetime1">
              <a:rPr lang="ru-RU" smtClean="0"/>
              <a:pPr rtl="0"/>
              <a:t>10.06.2025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97C78D2-97D1-4B37-BDD1-08A09BD4CA9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8A1D-57D3-4AB0-8C06-4DC19EF685A2}" type="datetime1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939589-3E79-4C82-AA4A-FE78234FAA5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939589-3E79-4C82-AA4A-FE78234FAA59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939589-3E79-4C82-AA4A-FE78234FAA59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34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939589-3E79-4C82-AA4A-FE78234FAA59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939589-3E79-4C82-AA4A-FE78234FAA59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348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939589-3E79-4C82-AA4A-FE78234FAA59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348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939589-3E79-4C82-AA4A-FE78234FAA59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олько с заголовко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E825845-66DD-4B77-A729-CD97D156F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2749162-63A5-5BF9-895E-B0577A6C4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=""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=""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=""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3790602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BC9F29C-BBE9-AFB4-AFC6-30BCA4EB2A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/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=""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6890526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=""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717D91C-F78C-0E4C-FB27-7112AB840A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Графический объект 12">
              <a:extLst>
                <a:ext uri="{FF2B5EF4-FFF2-40B4-BE49-F238E27FC236}">
                  <a16:creationId xmlns=""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Графический объект 13">
              <a:extLst>
                <a:ext uri="{FF2B5EF4-FFF2-40B4-BE49-F238E27FC236}">
                  <a16:creationId xmlns=""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Графический объект 15">
              <a:extLst>
                <a:ext uri="{FF2B5EF4-FFF2-40B4-BE49-F238E27FC236}">
                  <a16:creationId xmlns=""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1" name="Нижний колонтитул 20">
            <a:extLst>
              <a:ext uri="{FF2B5EF4-FFF2-40B4-BE49-F238E27FC236}">
                <a16:creationId xmlns=""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C648C53D-49AB-C003-70E8-5117AF079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96BC1DE-6696-3408-564E-2D73B12663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Графический объект 15">
              <a:extLst>
                <a:ext uri="{FF2B5EF4-FFF2-40B4-BE49-F238E27FC236}">
                  <a16:creationId xmlns="" xmlns:a16="http://schemas.microsoft.com/office/drawing/2014/main" id="{268EB1E4-29D6-C3F5-BCBB-FB7E7EE5C2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6" name="Графический объект 16">
              <a:extLst>
                <a:ext uri="{FF2B5EF4-FFF2-40B4-BE49-F238E27FC236}">
                  <a16:creationId xmlns="" xmlns:a16="http://schemas.microsoft.com/office/drawing/2014/main" id="{09524D46-140F-2F4F-430B-F59815A07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7" name="Графический объект 14">
              <a:extLst>
                <a:ext uri="{FF2B5EF4-FFF2-40B4-BE49-F238E27FC236}">
                  <a16:creationId xmlns="" xmlns:a16="http://schemas.microsoft.com/office/drawing/2014/main" id="{AC75143B-C717-8D04-743C-B40FB5EFB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8737642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sz="4000" b="1" cap="all" baseline="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/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2174504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пузырьки и заголовок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Рисунок 14">
            <a:extLst>
              <a:ext uri="{FF2B5EF4-FFF2-40B4-BE49-F238E27FC236}">
                <a16:creationId xmlns=""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8AF51D36-DB19-27CD-47E0-A4261648D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Графический объект 12">
              <a:extLst>
                <a:ext uri="{FF2B5EF4-FFF2-40B4-BE49-F238E27FC236}">
                  <a16:creationId xmlns=""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Графический объект 13">
              <a:extLst>
                <a:ext uri="{FF2B5EF4-FFF2-40B4-BE49-F238E27FC236}">
                  <a16:creationId xmlns=""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" name="Графический объект 15">
              <a:extLst>
                <a:ext uri="{FF2B5EF4-FFF2-40B4-BE49-F238E27FC236}">
                  <a16:creationId xmlns=""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D0FE75D-ACD3-655E-58A7-8F2C182760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936263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B5B2B208-F5B9-0151-C982-A389CB0B29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329100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20EEA6CA-DE1E-18ED-E69E-54A1372FE2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408676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3AE7F8D-AE68-4A83-BAB5-3A97D473CE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EA1B6985-3E5A-40F4-9268-D4AB3BBF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="" xmlns:a16="http://schemas.microsoft.com/office/drawing/2014/main" id="{338BC906-9D03-4280-85E8-21A81BC21D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="" xmlns:a16="http://schemas.microsoft.com/office/drawing/2014/main" id="{C5C06D53-C9F6-47E8-BFE1-B8193A1AED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9076877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E825845-66DD-4B77-A729-CD97D156F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2749162-63A5-5BF9-895E-B0577A6C4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=""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=""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=""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Рисунок 14">
            <a:extLst>
              <a:ext uri="{FF2B5EF4-FFF2-40B4-BE49-F238E27FC236}">
                <a16:creationId xmlns=""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="" xmlns:p14="http://schemas.microsoft.com/office/powerpoint/2010/main" val="195123969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E825845-66DD-4B77-A729-CD97D156F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2749162-63A5-5BF9-895E-B0577A6C4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=""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=""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=""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5" name="Рисунок 14">
            <a:extLst>
              <a:ext uri="{FF2B5EF4-FFF2-40B4-BE49-F238E27FC236}">
                <a16:creationId xmlns=""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="" xmlns:p14="http://schemas.microsoft.com/office/powerpoint/2010/main" val="65264565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sz="4000" b="1" cap="all" spc="0" baseline="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58B5E78-A531-681D-1312-F21B52D06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Графический объект 10">
              <a:extLst>
                <a:ext uri="{FF2B5EF4-FFF2-40B4-BE49-F238E27FC236}">
                  <a16:creationId xmlns="" xmlns:a16="http://schemas.microsoft.com/office/drawing/2014/main" id="{AAD06B87-D9B2-4F94-B734-A8F039A203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Графический объект 11">
              <a:extLst>
                <a:ext uri="{FF2B5EF4-FFF2-40B4-BE49-F238E27FC236}">
                  <a16:creationId xmlns="" xmlns:a16="http://schemas.microsoft.com/office/drawing/2014/main" id="{BB13A13C-36EA-4B13-9175-C5FE95B34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Нижний колонтитул 8">
            <a:extLst>
              <a:ext uri="{FF2B5EF4-FFF2-40B4-BE49-F238E27FC236}">
                <a16:creationId xmlns=""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B7CB27F-7A56-A747-A4D6-5627C2463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711134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 заголовком + подзаголовко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2749162-63A5-5BF9-895E-B0577A6C4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=""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=""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=""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57912362-D30D-7B0B-BA94-0993B1EBC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764493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sz="4000" b="1" cap="all" spc="0" baseline="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60F34ED-DA60-4CC2-B735-B0EC5D9FEA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="" xmlns:a16="http://schemas.microsoft.com/office/drawing/2014/main" id="{A9475260-301F-4744-B1DA-7B00F6FB43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Графический объект 16">
            <a:extLst>
              <a:ext uri="{FF2B5EF4-FFF2-40B4-BE49-F238E27FC236}">
                <a16:creationId xmlns="" xmlns:a16="http://schemas.microsoft.com/office/drawing/2014/main" id="{9BBD3F4B-0836-48C5-AC68-747456D1DD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="" xmlns:a16="http://schemas.microsoft.com/office/drawing/2014/main" id="{9B4398D5-99F4-4F83-AA77-9B4177648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=""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3759555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9EFE408-BFE1-16DC-F7C6-47F55C171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=""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=""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E3FE6E42-6A8F-C459-87EE-E2A5BAFA8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9320250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5930B2-E36D-4D05-A6B3-CA1BF61D50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sp>
        <p:nvSpPr>
          <p:cNvPr id="10" name="Нижний колонтитул 8">
            <a:extLst>
              <a:ext uri="{FF2B5EF4-FFF2-40B4-BE49-F238E27FC236}">
                <a16:creationId xmlns=""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1792BFA8-57AD-0B5C-2534-1E862B58D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680792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transition>
    <p:zoom/>
  </p:transition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822960"/>
            <a:ext cx="9104812" cy="5107577"/>
          </a:xfrm>
        </p:spPr>
        <p:txBody>
          <a:bodyPr rtlCol="0"/>
          <a:lstStyle/>
          <a:p>
            <a:r>
              <a:rPr lang="ru-RU" dirty="0" smtClean="0"/>
              <a:t>М</a:t>
            </a:r>
            <a:r>
              <a:rPr lang="ru" dirty="0" smtClean="0"/>
              <a:t>боу «сош№9»</a:t>
            </a:r>
            <a:r>
              <a:rPr lang="ru-RU" dirty="0" smtClean="0"/>
              <a:t> имени </a:t>
            </a:r>
            <a:r>
              <a:rPr lang="ru-RU" dirty="0" smtClean="0"/>
              <a:t>героя </a:t>
            </a:r>
            <a:r>
              <a:rPr lang="ru-RU" dirty="0" err="1" smtClean="0"/>
              <a:t>рф</a:t>
            </a:r>
            <a:r>
              <a:rPr lang="ru-RU" dirty="0" smtClean="0"/>
              <a:t> генерал-лейтенанта Р.В</a:t>
            </a:r>
            <a:r>
              <a:rPr lang="ru-RU" dirty="0" smtClean="0"/>
              <a:t>. </a:t>
            </a:r>
            <a:r>
              <a:rPr lang="ru-RU" dirty="0" smtClean="0"/>
              <a:t>Кутузова: волонтерское движение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" dirty="0" smtClean="0"/>
              <a:t> </a:t>
            </a:r>
            <a:endParaRPr lang="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8766" y="5865224"/>
            <a:ext cx="225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#</a:t>
            </a:r>
            <a:r>
              <a:rPr lang="ru-RU" sz="2400" b="1" dirty="0" err="1" smtClean="0">
                <a:solidFill>
                  <a:schemeClr val="bg1"/>
                </a:solidFill>
              </a:rPr>
              <a:t>Добро.рф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#</a:t>
            </a:r>
            <a:r>
              <a:rPr lang="ru-RU" sz="2400" b="1" dirty="0" smtClean="0">
                <a:solidFill>
                  <a:schemeClr val="bg1"/>
                </a:solidFill>
              </a:rPr>
              <a:t>Мы Вместе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38" y="2908343"/>
            <a:ext cx="2760937" cy="276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554030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2" y="378823"/>
            <a:ext cx="9114376" cy="1502228"/>
          </a:xfrm>
        </p:spPr>
        <p:txBody>
          <a:bodyPr rtlCol="0"/>
          <a:lstStyle/>
          <a:p>
            <a:r>
              <a:rPr lang="ru-RU" dirty="0" smtClean="0"/>
              <a:t>МБОУ СОШ №9 города Владимира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3075" y="1985554"/>
            <a:ext cx="6675120" cy="4321164"/>
          </a:xfrm>
        </p:spPr>
        <p:txBody>
          <a:bodyPr rtlCol="0"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это не просто учебное заведение, а настоящая кузница талантов и инициатив. Наша школа активно участвует во всех волонтерских мероприятиях, поддерживая идеи добродетели и взаимопомощи. Благодаря сплоченности и энергичности нашего коллектива, мы ежегодно организуем различные акции, направленные на помощь тем, кто в ней нуждается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Наши ребята работают по разным направлениям:  спорт и события,  наука, образование, СВО, экология, старшее поколение, здравоохранение и ЗОЖ, ветераны и историческая память, дети и молодежь, </a:t>
            </a:r>
            <a:r>
              <a:rPr lang="ru-RU" dirty="0" smtClean="0"/>
              <a:t>ку</a:t>
            </a:r>
            <a:r>
              <a:rPr lang="ru-RU" dirty="0" smtClean="0"/>
              <a:t>л</a:t>
            </a:r>
            <a:r>
              <a:rPr lang="ru-RU" dirty="0" smtClean="0"/>
              <a:t>ьтура и искусство    </a:t>
            </a:r>
            <a:endParaRPr lang="ru-RU" dirty="0"/>
          </a:p>
        </p:txBody>
      </p:sp>
      <p:pic>
        <p:nvPicPr>
          <p:cNvPr id="11" name="Рисунок 10" descr="LRGeVb2HdMQ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036" r="6036"/>
          <a:stretch>
            <a:fillRect/>
          </a:stretch>
        </p:blipFill>
        <p:spPr>
          <a:xfrm>
            <a:off x="879347" y="1737361"/>
            <a:ext cx="4030407" cy="4030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BFAF7377-87AF-3A8C-539C-8A9651F5DA33}"/>
              </a:ext>
            </a:extLst>
          </p:cNvPr>
          <p:cNvSpPr txBox="1">
            <a:spLocks/>
          </p:cNvSpPr>
          <p:nvPr/>
        </p:nvSpPr>
        <p:spPr>
          <a:xfrm>
            <a:off x="5268948" y="3314152"/>
            <a:ext cx="5918068" cy="31449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8128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851" y="199439"/>
            <a:ext cx="6740436" cy="2909522"/>
          </a:xfrm>
        </p:spPr>
        <p:txBody>
          <a:bodyPr rtlCol="0"/>
          <a:lstStyle/>
          <a:p>
            <a:pPr rtl="0"/>
            <a:r>
              <a:rPr lang="ru" dirty="0" smtClean="0"/>
              <a:t>Помощь участникам сво</a:t>
            </a:r>
            <a:endParaRPr lang="ru" dirty="0"/>
          </a:p>
        </p:txBody>
      </p:sp>
      <p:pic>
        <p:nvPicPr>
          <p:cNvPr id="9" name="Рисунок 8" descr="112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483" b="12483"/>
          <a:stretch>
            <a:fillRect/>
          </a:stretch>
        </p:blipFill>
        <p:spPr>
          <a:xfrm>
            <a:off x="8942170" y="646963"/>
            <a:ext cx="2971156" cy="297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5" y="2782388"/>
            <a:ext cx="4223657" cy="316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469" y="2769327"/>
            <a:ext cx="4275908" cy="320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691" y="3696789"/>
            <a:ext cx="2662889" cy="2207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412357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346" y="195943"/>
            <a:ext cx="10058401" cy="2481943"/>
          </a:xfrm>
        </p:spPr>
        <p:txBody>
          <a:bodyPr rtlCol="0"/>
          <a:lstStyle/>
          <a:p>
            <a:pPr rtl="0"/>
            <a:r>
              <a:rPr lang="ru" dirty="0" smtClean="0"/>
              <a:t>Сбор макулатуры и благоустройство школьной территории</a:t>
            </a:r>
            <a:endParaRPr lang="ru" dirty="0"/>
          </a:p>
        </p:txBody>
      </p:sp>
      <p:pic>
        <p:nvPicPr>
          <p:cNvPr id="9" name="Рисунок 8" descr="a7ed4745-313b-31d1-11f2-a428ad42bd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82" y="2599509"/>
            <a:ext cx="4824549" cy="361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748760c-c623-3124-1a50-f176d12264c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509" y="2860765"/>
            <a:ext cx="4354286" cy="3265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627539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39" y="526011"/>
            <a:ext cx="10358847" cy="1851430"/>
          </a:xfrm>
        </p:spPr>
        <p:txBody>
          <a:bodyPr rtlCol="0"/>
          <a:lstStyle/>
          <a:p>
            <a:pPr rtl="0"/>
            <a:r>
              <a:rPr lang="ru" dirty="0" smtClean="0"/>
              <a:t>Помощь в организации мероприятий</a:t>
            </a:r>
            <a:endParaRPr lang="ru" dirty="0"/>
          </a:p>
        </p:txBody>
      </p:sp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21" y="2717073"/>
            <a:ext cx="4315099" cy="323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23bf0d5f-3521-c9cb-4786-8385b863df1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434" y="2455817"/>
            <a:ext cx="5373189" cy="4029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412357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850" y="199439"/>
            <a:ext cx="10358847" cy="2086561"/>
          </a:xfrm>
        </p:spPr>
        <p:txBody>
          <a:bodyPr rtlCol="0"/>
          <a:lstStyle/>
          <a:p>
            <a:pPr rtl="0"/>
            <a:r>
              <a:rPr lang="ru" dirty="0" smtClean="0"/>
              <a:t>Помощь в организации мероприятий</a:t>
            </a:r>
            <a:endParaRPr lang="ru" dirty="0"/>
          </a:p>
        </p:txBody>
      </p:sp>
      <p:pic>
        <p:nvPicPr>
          <p:cNvPr id="5" name="Рисунок 4" descr="yLkr5OSf_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23" y="2312125"/>
            <a:ext cx="4963885" cy="3722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HJpry8Wdw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897" y="2534195"/>
            <a:ext cx="4445726" cy="333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412357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МБОУ </a:t>
            </a:r>
            <a:r>
              <a:rPr lang="ru-RU" dirty="0" smtClean="0"/>
              <a:t>СОШ №9 города Владимира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5919" y="2588446"/>
            <a:ext cx="10175967" cy="360334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Таким образом, ребята </a:t>
            </a:r>
            <a:r>
              <a:rPr lang="ru-RU" sz="2800" dirty="0" smtClean="0"/>
              <a:t>из нашей школы — самые активные и отзывчивые! Их желание помогать окружающим вдохновляет и привлекает новых участников. Мы участвуем в экологических акциях, благотворительных сборах и организуем поддержку ветеранов, оказывая им внимание и заботу. Наша команда не останавливается на достигнутом и постоянно ищет новые пути для реализации различных </a:t>
            </a:r>
            <a:r>
              <a:rPr lang="ru-RU" sz="2800" dirty="0" smtClean="0"/>
              <a:t>проектов!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51" y="1146919"/>
            <a:ext cx="8965094" cy="2276856"/>
          </a:xfrm>
        </p:spPr>
        <p:txBody>
          <a:bodyPr rtlCol="0"/>
          <a:lstStyle/>
          <a:p>
            <a:pPr rt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27497" y="3309648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#</a:t>
            </a:r>
            <a:r>
              <a:rPr lang="ru-RU" sz="2400" dirty="0" err="1" smtClean="0">
                <a:solidFill>
                  <a:schemeClr val="bg1"/>
                </a:solidFill>
              </a:rPr>
              <a:t>добро.рф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9491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6729F-0CF3-48D0-9AFD-AAAEB43092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544979-59F0-4F8D-AA35-90255837C7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5F9F641-3334-4981-BACF-D4CA6882C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Произвольный</PresentationFormat>
  <Paragraphs>21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GradientVTI</vt:lpstr>
      <vt:lpstr>Мбоу «сош№9» имени героя рф генерал-лейтенанта Р.В. Кутузова: волонтерское движение   </vt:lpstr>
      <vt:lpstr>МБОУ СОШ №9 города Владимира</vt:lpstr>
      <vt:lpstr>Помощь участникам сво</vt:lpstr>
      <vt:lpstr>Сбор макулатуры и благоустройство школьной территории</vt:lpstr>
      <vt:lpstr>Помощь в организации мероприятий</vt:lpstr>
      <vt:lpstr>Помощь в организации мероприятий</vt:lpstr>
      <vt:lpstr>МБОУ СОШ №9 города Владимира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2023-12-10T14:43:58Z</dcterms:created>
  <dcterms:modified xsi:type="dcterms:W3CDTF">2025-06-10T16:26:37Z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