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9" r:id="rId4"/>
    <p:sldId id="264" r:id="rId5"/>
    <p:sldId id="266" r:id="rId6"/>
    <p:sldId id="284" r:id="rId7"/>
    <p:sldId id="286" r:id="rId8"/>
    <p:sldId id="288" r:id="rId9"/>
    <p:sldId id="289" r:id="rId10"/>
    <p:sldId id="301" r:id="rId11"/>
    <p:sldId id="290" r:id="rId12"/>
    <p:sldId id="285" r:id="rId13"/>
    <p:sldId id="291" r:id="rId14"/>
    <p:sldId id="292" r:id="rId15"/>
    <p:sldId id="300" r:id="rId16"/>
    <p:sldId id="293" r:id="rId17"/>
    <p:sldId id="299" r:id="rId18"/>
  </p:sldIdLst>
  <p:sldSz cx="11160125" cy="723582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C"/>
    <a:srgbClr val="DD4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0" autoAdjust="0"/>
    <p:restoredTop sz="60266" autoAdjust="0"/>
  </p:normalViewPr>
  <p:slideViewPr>
    <p:cSldViewPr>
      <p:cViewPr varScale="1">
        <p:scale>
          <a:sx n="83" d="100"/>
          <a:sy n="83" d="100"/>
        </p:scale>
        <p:origin x="912" y="77"/>
      </p:cViewPr>
      <p:guideLst>
        <p:guide orient="horz" pos="2279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FB58-4265-4392-AF77-F8C86ECD7F63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685800"/>
            <a:ext cx="5286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9462B-D5E8-4BEB-B204-F093294B9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462B-D5E8-4BEB-B204-F093294B90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9784530" r:id="rId1"/>
  </p:sldLayoutIdLst>
  <p:txStyles>
    <p:titleStyle>
      <a:lvl1pPr algn="ctr">
        <a:defRPr sz="4028" kern="1200">
          <a:solidFill>
            <a:schemeClr val="lt1"/>
          </a:solidFill>
        </a:defRPr>
      </a:lvl1pPr>
      <a:extLst/>
    </p:titleStyle>
    <p:bodyStyle>
      <a:lvl1pPr indent="-297401" algn="ctr">
        <a:defRPr sz="2929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D79F7-BD6F-4E8F-84CE-AB1EC1D3644F}"/>
              </a:ext>
            </a:extLst>
          </p:cNvPr>
          <p:cNvSpPr txBox="1"/>
          <p:nvPr/>
        </p:nvSpPr>
        <p:spPr>
          <a:xfrm>
            <a:off x="329892" y="665584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55FE4-3950-49E0-8566-F73B08038B05}"/>
              </a:ext>
            </a:extLst>
          </p:cNvPr>
          <p:cNvSpPr txBox="1"/>
          <p:nvPr/>
        </p:nvSpPr>
        <p:spPr>
          <a:xfrm>
            <a:off x="329892" y="1540420"/>
            <a:ext cx="8712968" cy="4154984"/>
          </a:xfrm>
          <a:custGeom>
            <a:avLst/>
            <a:gdLst>
              <a:gd name="connsiteX0" fmla="*/ 0 w 6298904"/>
              <a:gd name="connsiteY0" fmla="*/ 0 h 3139321"/>
              <a:gd name="connsiteX1" fmla="*/ 6298904 w 6298904"/>
              <a:gd name="connsiteY1" fmla="*/ 0 h 3139321"/>
              <a:gd name="connsiteX2" fmla="*/ 6298904 w 6298904"/>
              <a:gd name="connsiteY2" fmla="*/ 3139321 h 3139321"/>
              <a:gd name="connsiteX3" fmla="*/ 0 w 6298904"/>
              <a:gd name="connsiteY3" fmla="*/ 3139321 h 3139321"/>
              <a:gd name="connsiteX4" fmla="*/ 0 w 6298904"/>
              <a:gd name="connsiteY4" fmla="*/ 0 h 3139321"/>
              <a:gd name="connsiteX0" fmla="*/ 0 w 6298904"/>
              <a:gd name="connsiteY0" fmla="*/ 0 h 3139321"/>
              <a:gd name="connsiteX1" fmla="*/ 6298904 w 6298904"/>
              <a:gd name="connsiteY1" fmla="*/ 0 h 3139321"/>
              <a:gd name="connsiteX2" fmla="*/ 6298904 w 6298904"/>
              <a:gd name="connsiteY2" fmla="*/ 3139321 h 3139321"/>
              <a:gd name="connsiteX3" fmla="*/ 0 w 6298904"/>
              <a:gd name="connsiteY3" fmla="*/ 3139321 h 3139321"/>
              <a:gd name="connsiteX4" fmla="*/ 0 w 6298904"/>
              <a:gd name="connsiteY4" fmla="*/ 0 h 3139321"/>
              <a:gd name="connsiteX0" fmla="*/ 0 w 6298904"/>
              <a:gd name="connsiteY0" fmla="*/ 0 h 3139321"/>
              <a:gd name="connsiteX1" fmla="*/ 2869904 w 6298904"/>
              <a:gd name="connsiteY1" fmla="*/ 15240 h 3139321"/>
              <a:gd name="connsiteX2" fmla="*/ 6298904 w 6298904"/>
              <a:gd name="connsiteY2" fmla="*/ 3139321 h 3139321"/>
              <a:gd name="connsiteX3" fmla="*/ 0 w 6298904"/>
              <a:gd name="connsiteY3" fmla="*/ 3139321 h 3139321"/>
              <a:gd name="connsiteX4" fmla="*/ 0 w 6298904"/>
              <a:gd name="connsiteY4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8904" h="3139321">
                <a:moveTo>
                  <a:pt x="0" y="0"/>
                </a:moveTo>
                <a:lnTo>
                  <a:pt x="2869904" y="15240"/>
                </a:lnTo>
                <a:lnTo>
                  <a:pt x="6298904" y="3139321"/>
                </a:lnTo>
                <a:lnTo>
                  <a:pt x="0" y="31393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реализация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 гуманизма, добра 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милосердия и способствование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повсеместному укоренению 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 сознании; облегчение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предотвращение страданий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их расовой, национальной,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половой, религиозной и классовой принадлежности,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идейных и политических убеждений и социального статуса,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посильное участие в развитии сферы общественного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и обеспечения социальных гарантий людей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flags-on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8" y="1260458"/>
            <a:ext cx="3141185" cy="21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69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526" y="40320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АКЦИЯ « ЗАПУСТИ СЕРДЦЕ»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6526" y="903268"/>
            <a:ext cx="707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приурочена к Всемирному дню «Запусти сердце»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5 октября 2022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География: г. Пермь, г. Соликамск,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Уинск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этот день школьники Соликамска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узнали много нового и интересного о сердечно-легочной реанимации (СЛР)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Опытные сертифицированные инструкторы по первой помощи Пермского РО РКК провели мастер-классы по СЛР в колледжах г. Перми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Самими активными стали студенты пермского краевого колледжа ОНИКС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 октября прошли мероприятия в парке им. Горького г. Перми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В рамках акции проведено более 10 мастер-классов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КАЖДЫЙ ЧЕЛОВЕК в мире может СПАСТИ ЖИЗНЬ</a:t>
            </a:r>
            <a:r>
              <a:rPr lang="ru-RU" dirty="0" smtClean="0"/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E:\Новая папка\Запусти сердце\FAWk8YnVG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334" y="1260458"/>
            <a:ext cx="2177650" cy="2903533"/>
          </a:xfrm>
          <a:prstGeom prst="rect">
            <a:avLst/>
          </a:prstGeom>
          <a:noFill/>
        </p:spPr>
      </p:pic>
      <p:pic>
        <p:nvPicPr>
          <p:cNvPr id="51203" name="Picture 3" descr="E:\Новая папка\Запусти сердце\KWscPcuaW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070" y="3546474"/>
            <a:ext cx="2730810" cy="2049476"/>
          </a:xfrm>
          <a:prstGeom prst="rect">
            <a:avLst/>
          </a:prstGeom>
          <a:noFill/>
        </p:spPr>
      </p:pic>
      <p:pic>
        <p:nvPicPr>
          <p:cNvPr id="51204" name="Picture 4" descr="E:\Новая папка\Запусти сердце\UA6NCZ69M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92" y="5046672"/>
            <a:ext cx="2728369" cy="2046277"/>
          </a:xfrm>
          <a:prstGeom prst="rect">
            <a:avLst/>
          </a:prstGeom>
          <a:noFill/>
        </p:spPr>
      </p:pic>
      <p:pic>
        <p:nvPicPr>
          <p:cNvPr id="51205" name="Picture 5" descr="E:\Новая папка\Запусти сердце\xcfyuLOE82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02" y="4903795"/>
            <a:ext cx="1570427" cy="2093902"/>
          </a:xfrm>
          <a:prstGeom prst="rect">
            <a:avLst/>
          </a:prstGeom>
          <a:noFill/>
        </p:spPr>
      </p:pic>
      <p:pic>
        <p:nvPicPr>
          <p:cNvPr id="51206" name="Picture 6" descr="E:\Новая папка\Запусти сердце\yEemYiHrp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04" y="4879855"/>
            <a:ext cx="1589490" cy="2117905"/>
          </a:xfrm>
          <a:prstGeom prst="rect">
            <a:avLst/>
          </a:prstGeom>
          <a:noFill/>
        </p:spPr>
      </p:pic>
      <p:pic>
        <p:nvPicPr>
          <p:cNvPr id="51207" name="Picture 7" descr="E:\Новая папка\Запусти сердце\STshCOCBiV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368" y="4879982"/>
            <a:ext cx="1570427" cy="209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64" y="54607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АКЦИЯ ПОПУЛИРИЗАЦИИ ДОНОРСТВА КОСТНОГО МОЗГА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402" y="290353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964" y="1474772"/>
            <a:ext cx="77867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приуроченная ко Всемирному дню донора косного мозга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– 17 сентября 2022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 акции: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Фонд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Дедморозим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Общероссийская общественная организация инвалидов Всероссийское общество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онкогематологии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«Содействие»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расный Крест Пермь\Downloads\rCUvVfTvX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2" y="5260986"/>
            <a:ext cx="2418805" cy="1814104"/>
          </a:xfrm>
          <a:prstGeom prst="rect">
            <a:avLst/>
          </a:prstGeom>
          <a:noFill/>
        </p:spPr>
      </p:pic>
      <p:pic>
        <p:nvPicPr>
          <p:cNvPr id="2052" name="Picture 4" descr="C:\Users\Красный Крест Пермь\Downloads\7qbJ6VVsD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86" y="1403334"/>
            <a:ext cx="1782347" cy="2692216"/>
          </a:xfrm>
          <a:prstGeom prst="rect">
            <a:avLst/>
          </a:prstGeom>
          <a:noFill/>
        </p:spPr>
      </p:pic>
      <p:pic>
        <p:nvPicPr>
          <p:cNvPr id="2053" name="Picture 5" descr="C:\Users\Красный Крест Пермь\Downloads\KAAqSZ8MxQ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326" y="3546474"/>
            <a:ext cx="2633118" cy="1974839"/>
          </a:xfrm>
          <a:prstGeom prst="rect">
            <a:avLst/>
          </a:prstGeom>
          <a:noFill/>
        </p:spPr>
      </p:pic>
      <p:pic>
        <p:nvPicPr>
          <p:cNvPr id="2054" name="Picture 6" descr="C:\Users\Красный Крест Пермь\Downloads\i81iK4D8fF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0590" y="4903796"/>
            <a:ext cx="1376870" cy="20797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6526" y="2832094"/>
            <a:ext cx="8358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12 сентября в Центре городской культуры в рамках ежегодной акции «Культура донорства» сотрудники Пермского отделения Российского Красного Креста провели мероприятие «Живая встреча»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Координаторы по направлению «Донорство ума» благотворительного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фонда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Дедморозим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поделились успешным опытом привлечения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потенциальных доноров костного мозга из Пермского края в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Национальный регистр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Председатель Пермского РО РКК, Н. В. Гуревич, рассказала о важности популяризации донорства костного мозга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Региональный представитель Общероссийской общественной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организации инвалидов Всероссийское общество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онкогематологии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“Содействие”, С. 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Намитова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вдохновила на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новые шаги и действия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Волонтеры Пермского РО РКК провели просветительские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беседы со студентами ПГНИУ на тему донорства костного мозга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Розданы тематические листовки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64" y="40320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«ЧЕМПИОНАТ ПО ПЕРВОЙ ПОМОЩИ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СРЕДИ ШКОЛЬНИКОВ»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840" y="540386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 «Созвездие" отряд ЮИД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Юспас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МАОУ ДО «ДЮЦ «Импульс»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МАОУ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Фроловская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средняя школа Навигатор»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9402" y="1403335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 ноября 2022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Организаторы: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Общероссийская общественная организация «Российский Красный Крест»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проведения: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Учебно-методический центр по гражданской обороне и чрезвычайным ситуациям Пермского края» по адресу: г. Пермь, ул. Плеханова, 41Б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Партнеры:</a:t>
            </a:r>
            <a:r>
              <a:rPr lang="ru-RU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территориальной безопасности Пермского края,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Волонтеры-медики,  Учебно-методический центр по гражданской обороне и чрезвычайным ситуациям Пермского края</a:t>
            </a:r>
          </a:p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Судейская коллегия: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человек,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Оргкомитет: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человек,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 человек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36 школьников из 8 команд: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МАОУ ДО «ДЮЦ «Импульс», МАОУ «Средняя общеобразовательная школа № 81», МАОУ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Фроловская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средняя школа Навигатор»,   МАОУ «Средняя общеобразовательная школа № 101»,  МАОУ «Средняя общеобразовательная школа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24», МАОУ «СОШ № 32 им.Г.А.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Сборщикова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 МАОУ «СОШ № 30»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 «Созвездие" отряд ЮИД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Юспас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расный Крест Пермь\Desktop\Е.Л\Публичный  отчет НКО\ПЕРВАЯ ПОМОЩЬ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334" y="1403334"/>
            <a:ext cx="2224767" cy="1664659"/>
          </a:xfrm>
          <a:prstGeom prst="rect">
            <a:avLst/>
          </a:prstGeom>
          <a:noFill/>
        </p:spPr>
      </p:pic>
      <p:pic>
        <p:nvPicPr>
          <p:cNvPr id="6147" name="Picture 3" descr="C:\Users\Красный Крест Пермь\Desktop\Е.Л\Публичный  отчет НКО\ПЕРВАЯ ПОМОЩЬ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3004" y="5403862"/>
            <a:ext cx="2156865" cy="1617649"/>
          </a:xfrm>
          <a:prstGeom prst="rect">
            <a:avLst/>
          </a:prstGeom>
          <a:noFill/>
        </p:spPr>
      </p:pic>
      <p:pic>
        <p:nvPicPr>
          <p:cNvPr id="6148" name="Picture 4" descr="C:\Users\Красный Крест Пермь\Desktop\Е.Л\Публичный  отчет НКО\ПЕРВАЯ ПОМОЩЬ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772" y="3332160"/>
            <a:ext cx="2156865" cy="1617649"/>
          </a:xfrm>
          <a:prstGeom prst="rect">
            <a:avLst/>
          </a:prstGeom>
          <a:noFill/>
        </p:spPr>
      </p:pic>
      <p:pic>
        <p:nvPicPr>
          <p:cNvPr id="6149" name="Picture 5" descr="C:\Users\Красный Крест Пермь\Desktop\Е.Л\Публичный  отчет НКО\ПЕРВАЯ ПОМОЩЬ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4772" y="5332424"/>
            <a:ext cx="2156865" cy="1617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02" y="40320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ВСЕРОСИЙССКАЯ АКЦИЯ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БОРЬБЫ С ВИЧ-ИНФЕКЦИЕЙ»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6526" y="4189416"/>
            <a:ext cx="6572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ВЫПОЛНЕНИЯ  АКЦИИ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время проведения акции организовано анонимное экспресс-тестирование для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Выдано тест систем 310 штук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Прошли экспресс тестирование – 76 человек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Роздано просветительских листовок  более 200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Красный Крест активно работает для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противодействия распространения ВИЧ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инфекции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поддержке людей,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затронутых этой болезнью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088" y="903268"/>
            <a:ext cx="735811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приурочена ко Всемирному дню борьбы со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 акции: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 по 5 декабря 2022 года на нескольких площадках Пермского края под девизом «Время для равенства»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Пермь в ПГНИУ и торговом развлекательном центре «Колизей-Атриум»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Краснокамск в магазине «Пятерочка» по адресу Энтузиастов, 22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Березники в отделении Красного Креста по адресу Советский пр., 32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 Соликамск в торговом центре «Молодежный»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Покча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медицинском кабинете АНО ДСУ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Благолетие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ГКУЗ «ПКЦ СПИД», ГБУЗ ПК «КФМЦ», БФ «Источник надежды», Центр общественного здоровья и медицинской профилактики,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Волонтеры фонда «Территория успеха»</a:t>
            </a:r>
          </a:p>
        </p:txBody>
      </p:sp>
      <p:pic>
        <p:nvPicPr>
          <p:cNvPr id="10241" name="Picture 1" descr="E:\Новая папка\Межд.ДеньСпид\diCe4TEiu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16" y="1403334"/>
            <a:ext cx="3047048" cy="2032666"/>
          </a:xfrm>
          <a:prstGeom prst="rect">
            <a:avLst/>
          </a:prstGeom>
          <a:noFill/>
        </p:spPr>
      </p:pic>
      <p:pic>
        <p:nvPicPr>
          <p:cNvPr id="10242" name="Picture 2" descr="E:\Новая папка\Межд.ДеньСпид\yavF34Bqw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12" y="3332160"/>
            <a:ext cx="2737484" cy="1824990"/>
          </a:xfrm>
          <a:prstGeom prst="rect">
            <a:avLst/>
          </a:prstGeom>
          <a:noFill/>
        </p:spPr>
      </p:pic>
      <p:pic>
        <p:nvPicPr>
          <p:cNvPr id="10243" name="Picture 3" descr="E:\Новая папка\Туберкулез\FFtSDvIdk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508" y="4689482"/>
            <a:ext cx="2514055" cy="1885541"/>
          </a:xfrm>
          <a:prstGeom prst="rect">
            <a:avLst/>
          </a:prstGeom>
          <a:noFill/>
        </p:spPr>
      </p:pic>
      <p:pic>
        <p:nvPicPr>
          <p:cNvPr id="10244" name="Picture 4" descr="E:\Новая папка\Туберкулез\_VzgG45XT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6210" y="5332424"/>
            <a:ext cx="2041202" cy="1529526"/>
          </a:xfrm>
          <a:prstGeom prst="rect">
            <a:avLst/>
          </a:prstGeom>
          <a:noFill/>
        </p:spPr>
      </p:pic>
      <p:pic>
        <p:nvPicPr>
          <p:cNvPr id="10246" name="Picture 6" descr="E:\Новая папка\ВИЧ\5qcQ0hRUpX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9996" y="5403862"/>
            <a:ext cx="2228303" cy="167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526" y="26032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ПРИНЯЛИ УЧАСТИЕ В ПРОЕКТАХ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26" y="68895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ЗАЯВОК И ОКАЗАНИЕ ГУМАНИТАРНОЙ ПОМОЩИ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МЫВМЕСТЕ»</a:t>
            </a:r>
          </a:p>
        </p:txBody>
      </p:sp>
      <p:pic>
        <p:nvPicPr>
          <p:cNvPr id="4098" name="Picture 2" descr="C:\Users\Красный Крест Пермь\Downloads\IMG-20211203-WA00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16" y="1189020"/>
            <a:ext cx="2076817" cy="2101046"/>
          </a:xfrm>
          <a:prstGeom prst="rect">
            <a:avLst/>
          </a:prstGeom>
          <a:noFill/>
        </p:spPr>
      </p:pic>
      <p:pic>
        <p:nvPicPr>
          <p:cNvPr id="9217" name="Picture 1" descr="E:\Новая папка\СВО_Беженцы\7i7c2XAU8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44" y="2903532"/>
            <a:ext cx="2634478" cy="1975186"/>
          </a:xfrm>
          <a:prstGeom prst="rect">
            <a:avLst/>
          </a:prstGeom>
          <a:noFill/>
        </p:spPr>
      </p:pic>
      <p:pic>
        <p:nvPicPr>
          <p:cNvPr id="9218" name="Picture 2" descr="E:\Новая папка\СВО_Беженцы\hGOekmwE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02" y="4713294"/>
            <a:ext cx="1641865" cy="2189153"/>
          </a:xfrm>
          <a:prstGeom prst="rect">
            <a:avLst/>
          </a:prstGeom>
          <a:noFill/>
        </p:spPr>
      </p:pic>
      <p:pic>
        <p:nvPicPr>
          <p:cNvPr id="9219" name="Picture 3" descr="E:\Новая папка\СВО_Беженцы\i8TzOqhXC_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6790" y="4975234"/>
            <a:ext cx="2537868" cy="1903401"/>
          </a:xfrm>
          <a:prstGeom prst="rect">
            <a:avLst/>
          </a:prstGeom>
          <a:noFill/>
        </p:spPr>
      </p:pic>
      <p:pic>
        <p:nvPicPr>
          <p:cNvPr id="9220" name="Picture 4" descr="E:\Новая папка\СВО_Беженцы\-vWiI3gInU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6078" y="4903796"/>
            <a:ext cx="2537868" cy="1903401"/>
          </a:xfrm>
          <a:prstGeom prst="rect">
            <a:avLst/>
          </a:prstGeom>
          <a:noFill/>
        </p:spPr>
      </p:pic>
      <p:pic>
        <p:nvPicPr>
          <p:cNvPr id="9221" name="Picture 5" descr="E:\Новая папка\СВО_Беженцы\sjZSWgHZ8s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434" y="4975234"/>
            <a:ext cx="2514056" cy="18855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3650" y="1331896"/>
            <a:ext cx="8143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Председатель ПРО КРР Н. В. Гуревич приняла участи в заседании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регионального штаба 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ВМЕСТЕ», на котором было объявлено 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создании единого центра для помощи семьям призванных в армию в рамках частичной мобилизации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формировании гуманитарного конвоя не осталось в стороне и пермское региональное отделение Красного креста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Полторы тонны воды, туалетная бумага, средства гигиены, мед, теплые вещи отправились  в учебные центры для мобилизованных пермяков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Пермское РО КРР благодарит коллективы: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интернет-магазина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«Все инструменты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«МРСК Урал» 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Пермэнерго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Пермскую ГРЭС, пчеловодов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Оханского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 и всех, кто не остался равнодушным за гуманитарную помощь </a:t>
            </a:r>
            <a:r>
              <a:rPr lang="ru-RU" sz="1600" dirty="0" smtClean="0"/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участников  СВО, их семей, жителям в зоне военных действий и вынужденным переселенцам с Украины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526" y="903268"/>
            <a:ext cx="5786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ЦИФРОВАЯ МЕДИЦИНА НА БЛАГО ЗДОРОВЬЯ ВЕТЕРАНОВ «СОДЕЙСТВИЕ»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проведения: с октября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2022 по февраль 2023 года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Организаторы: НКО ФОНД «Содействие»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проведение: г. Большая Соснова, г. Частые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целях заботы и самоконтроля здоровья участники получили знания по использованию цифровых медицинских приборов. Приобретенные знания позволят жителям отдаленных территориях во время обратиться за медицинской помощью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Проведены: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занятия с охватом 30 человек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дыхательной гимнастике с использованием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пульсоксиметров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пикфлоуметров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исследования наполнения кислородом и внешнего дыхания  - 4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лекции эндокринолога «Жизнь с диабетом и физические нагрузки - 3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Передано: 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глюкометров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«Сателлит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Экспрес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 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пульсоксиметра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никфлоуметра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964" y="26032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ПРИНЯЛИ УЧАСТИЕ В ПРОЕКТАХ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68" y="3046408"/>
            <a:ext cx="2639500" cy="32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946" y="1546210"/>
            <a:ext cx="2141097" cy="23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14" y="4975234"/>
            <a:ext cx="2919150" cy="1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02" y="403202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ПРОООО «РКК» В 2022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716" y="1189020"/>
            <a:ext cx="3643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Реализовано: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грантов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акций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участие в проектах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492" y="1546210"/>
            <a:ext cx="7143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1186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314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676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76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3000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310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5906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2278" y="2689218"/>
            <a:ext cx="39290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Проведено: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просветительских мероприятий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мастер-классов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консультаций, в т.ч.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278" y="3903664"/>
            <a:ext cx="3571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Подготовлено: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тренер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инструктор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сиделок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716" y="5118110"/>
            <a:ext cx="3429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Розданы: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буклетов, листовок,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флаеров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тест систем на ВИЧ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гуманитарной помощи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1500" y="126045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Открытие: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учебных центров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подготовка местных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отделений РКК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городах Чайковский, Оханск, Частые, Лысьва, Краснокамск,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Покча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9218" y="1546209"/>
            <a:ext cx="7143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3868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2252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1296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3420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2320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2403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500" y="2689218"/>
            <a:ext cx="32147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Обучено: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студентов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школьников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взрослых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1500" y="3832226"/>
            <a:ext cx="36433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Получили помощь: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социально-психологическую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социально-медицинскую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гуманитарную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062" y="5260986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Доноры косного мозга   1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Доноры крови  более   100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Волонтеров   -  83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038" y="654687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БЛАГОПОЛУЧАТЕЛЕЙ   -   19 120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40" y="1903400"/>
            <a:ext cx="9630811" cy="37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E6CAA-0189-4BD3-9663-DE8270B93601}"/>
              </a:ext>
            </a:extLst>
          </p:cNvPr>
          <p:cNvSpPr txBox="1"/>
          <p:nvPr/>
        </p:nvSpPr>
        <p:spPr>
          <a:xfrm>
            <a:off x="395486" y="677778"/>
            <a:ext cx="3395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212AF-CECB-41A4-AFA7-BCA1E0C01243}"/>
              </a:ext>
            </a:extLst>
          </p:cNvPr>
          <p:cNvSpPr txBox="1"/>
          <p:nvPr/>
        </p:nvSpPr>
        <p:spPr>
          <a:xfrm>
            <a:off x="395486" y="1385664"/>
            <a:ext cx="424706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Беспристрастность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</a:p>
        </p:txBody>
      </p:sp>
      <p:pic>
        <p:nvPicPr>
          <p:cNvPr id="6" name="Picture 9" descr="flags-on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0326" y="1260458"/>
            <a:ext cx="3335147" cy="23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13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5E9B6-FFBE-4A29-9704-B8C56E07B476}"/>
              </a:ext>
            </a:extLst>
          </p:cNvPr>
          <p:cNvSpPr txBox="1"/>
          <p:nvPr/>
        </p:nvSpPr>
        <p:spPr>
          <a:xfrm>
            <a:off x="550967" y="438903"/>
            <a:ext cx="480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FE4913-4712-4452-8564-9602E700F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" y="1065524"/>
            <a:ext cx="4536534" cy="5788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0DC8B-1F1C-4229-AE72-5044D4A42D9F}"/>
              </a:ext>
            </a:extLst>
          </p:cNvPr>
          <p:cNvSpPr txBox="1"/>
          <p:nvPr/>
        </p:nvSpPr>
        <p:spPr>
          <a:xfrm>
            <a:off x="3241405" y="2977757"/>
            <a:ext cx="1045719" cy="253916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СОЛИКАМСК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BD563-A472-48EA-B26C-EEFA07E17D2F}"/>
              </a:ext>
            </a:extLst>
          </p:cNvPr>
          <p:cNvSpPr txBox="1"/>
          <p:nvPr/>
        </p:nvSpPr>
        <p:spPr>
          <a:xfrm>
            <a:off x="3241405" y="3247326"/>
            <a:ext cx="1008112" cy="253916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БЕРЕЗНИКИ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617BD-A4D7-4F4D-B181-DEC5311530CA}"/>
              </a:ext>
            </a:extLst>
          </p:cNvPr>
          <p:cNvSpPr txBox="1"/>
          <p:nvPr/>
        </p:nvSpPr>
        <p:spPr>
          <a:xfrm>
            <a:off x="2936856" y="4714620"/>
            <a:ext cx="757211" cy="253916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6436A-A3AA-4685-B323-C7B26A9DB232}"/>
              </a:ext>
            </a:extLst>
          </p:cNvPr>
          <p:cNvSpPr txBox="1"/>
          <p:nvPr/>
        </p:nvSpPr>
        <p:spPr>
          <a:xfrm>
            <a:off x="1772038" y="6059016"/>
            <a:ext cx="1152128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ЧАЙКОВСКИЙ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9B834-17FE-4D6D-B2B3-53313D58142A}"/>
              </a:ext>
            </a:extLst>
          </p:cNvPr>
          <p:cNvSpPr txBox="1"/>
          <p:nvPr/>
        </p:nvSpPr>
        <p:spPr>
          <a:xfrm>
            <a:off x="2410200" y="2189961"/>
            <a:ext cx="874515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ЧЕРДЫНЬ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2A69D-CF2B-43AB-9013-F9BBE28DC0E7}"/>
              </a:ext>
            </a:extLst>
          </p:cNvPr>
          <p:cNvSpPr txBox="1"/>
          <p:nvPr/>
        </p:nvSpPr>
        <p:spPr>
          <a:xfrm>
            <a:off x="3353146" y="2196012"/>
            <a:ext cx="1466177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КРАСНОВИШЕРСК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F04DB-9E56-4CEF-86E9-1FE01AFAC777}"/>
              </a:ext>
            </a:extLst>
          </p:cNvPr>
          <p:cNvSpPr txBox="1"/>
          <p:nvPr/>
        </p:nvSpPr>
        <p:spPr>
          <a:xfrm>
            <a:off x="2806244" y="5348619"/>
            <a:ext cx="698161" cy="253916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КУНГУР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CAE92-0E03-48BC-AE1B-67C986349535}"/>
              </a:ext>
            </a:extLst>
          </p:cNvPr>
          <p:cNvSpPr txBox="1"/>
          <p:nvPr/>
        </p:nvSpPr>
        <p:spPr>
          <a:xfrm>
            <a:off x="2014156" y="5079030"/>
            <a:ext cx="792088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ОХАНСК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D3BA70-DE79-41AA-A9C1-07837C117CD6}"/>
              </a:ext>
            </a:extLst>
          </p:cNvPr>
          <p:cNvSpPr txBox="1"/>
          <p:nvPr/>
        </p:nvSpPr>
        <p:spPr>
          <a:xfrm>
            <a:off x="2668022" y="4442702"/>
            <a:ext cx="1233385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КРАСНОКАМСК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D250FDF-A098-43E3-9388-2BC05047E3FF}"/>
              </a:ext>
            </a:extLst>
          </p:cNvPr>
          <p:cNvSpPr/>
          <p:nvPr/>
        </p:nvSpPr>
        <p:spPr>
          <a:xfrm>
            <a:off x="3432425" y="2401950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7B6CF41-5B23-439D-B025-F86A97F76795}"/>
              </a:ext>
            </a:extLst>
          </p:cNvPr>
          <p:cNvSpPr/>
          <p:nvPr/>
        </p:nvSpPr>
        <p:spPr>
          <a:xfrm>
            <a:off x="3150621" y="2404877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4897F7F-1C87-42BE-A14C-D406449A1FF1}"/>
              </a:ext>
            </a:extLst>
          </p:cNvPr>
          <p:cNvSpPr/>
          <p:nvPr/>
        </p:nvSpPr>
        <p:spPr>
          <a:xfrm>
            <a:off x="3334027" y="3193320"/>
            <a:ext cx="7198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437D62B-11A2-4C60-96BB-E35AE91EF5B2}"/>
              </a:ext>
            </a:extLst>
          </p:cNvPr>
          <p:cNvSpPr/>
          <p:nvPr/>
        </p:nvSpPr>
        <p:spPr>
          <a:xfrm>
            <a:off x="3339143" y="3467232"/>
            <a:ext cx="7198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DDB7FE4-3B58-49CF-A572-5D8B194F631C}"/>
              </a:ext>
            </a:extLst>
          </p:cNvPr>
          <p:cNvSpPr/>
          <p:nvPr/>
        </p:nvSpPr>
        <p:spPr>
          <a:xfrm>
            <a:off x="2735732" y="4669817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C93CD96-F3F5-4AFE-9CF9-418EBA7392D5}"/>
              </a:ext>
            </a:extLst>
          </p:cNvPr>
          <p:cNvSpPr/>
          <p:nvPr/>
        </p:nvSpPr>
        <p:spPr>
          <a:xfrm>
            <a:off x="2924166" y="4791017"/>
            <a:ext cx="99642" cy="1011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A0CA8BB-6EED-4CAC-ABD8-01113907BCB9}"/>
              </a:ext>
            </a:extLst>
          </p:cNvPr>
          <p:cNvSpPr/>
          <p:nvPr/>
        </p:nvSpPr>
        <p:spPr>
          <a:xfrm>
            <a:off x="2123678" y="5043026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62EAB57-1FF1-40CB-9BDE-D6B70ACC446A}"/>
              </a:ext>
            </a:extLst>
          </p:cNvPr>
          <p:cNvSpPr/>
          <p:nvPr/>
        </p:nvSpPr>
        <p:spPr>
          <a:xfrm>
            <a:off x="3468415" y="5439573"/>
            <a:ext cx="71980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3FCBD9-1194-4D6F-B5FD-6C703AC9B4D8}"/>
              </a:ext>
            </a:extLst>
          </p:cNvPr>
          <p:cNvSpPr/>
          <p:nvPr/>
        </p:nvSpPr>
        <p:spPr>
          <a:xfrm>
            <a:off x="1835646" y="6023012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1A35F7-3442-4340-89E7-BBEE85E4CFF4}"/>
              </a:ext>
            </a:extLst>
          </p:cNvPr>
          <p:cNvSpPr txBox="1"/>
          <p:nvPr/>
        </p:nvSpPr>
        <p:spPr>
          <a:xfrm>
            <a:off x="5437186" y="1331896"/>
            <a:ext cx="550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отделения ПРОООО «РКК»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Пермского края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9A87FC-B953-48B3-8FEC-C064C5CD2863}"/>
              </a:ext>
            </a:extLst>
          </p:cNvPr>
          <p:cNvSpPr txBox="1"/>
          <p:nvPr/>
        </p:nvSpPr>
        <p:spPr>
          <a:xfrm>
            <a:off x="1571934" y="5500758"/>
            <a:ext cx="792088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ЧАСТЫЕ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4260D57-85C3-4AE8-997A-E6D06CA77EF3}"/>
              </a:ext>
            </a:extLst>
          </p:cNvPr>
          <p:cNvSpPr/>
          <p:nvPr/>
        </p:nvSpPr>
        <p:spPr>
          <a:xfrm>
            <a:off x="2292042" y="5475577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A2DEE-D737-4A87-9702-B101649FBE26}"/>
              </a:ext>
            </a:extLst>
          </p:cNvPr>
          <p:cNvSpPr txBox="1"/>
          <p:nvPr/>
        </p:nvSpPr>
        <p:spPr>
          <a:xfrm>
            <a:off x="3771590" y="4727125"/>
            <a:ext cx="803309" cy="253916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ЛЫСЬВА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820BDE9-96A8-4D5A-B362-D754ED0E5141}"/>
              </a:ext>
            </a:extLst>
          </p:cNvPr>
          <p:cNvSpPr/>
          <p:nvPr/>
        </p:nvSpPr>
        <p:spPr>
          <a:xfrm>
            <a:off x="3834171" y="4715353"/>
            <a:ext cx="71980" cy="72008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D60AD2-1824-400E-9386-5A91B9593F84}"/>
              </a:ext>
            </a:extLst>
          </p:cNvPr>
          <p:cNvSpPr txBox="1"/>
          <p:nvPr/>
        </p:nvSpPr>
        <p:spPr>
          <a:xfrm>
            <a:off x="5722938" y="2189152"/>
            <a:ext cx="226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Соликамск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Кунгур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AB5310-C8CC-4777-896B-115425C4E8B2}"/>
              </a:ext>
            </a:extLst>
          </p:cNvPr>
          <p:cNvSpPr txBox="1"/>
          <p:nvPr/>
        </p:nvSpPr>
        <p:spPr>
          <a:xfrm>
            <a:off x="5722938" y="3546474"/>
            <a:ext cx="482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открытию отделений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5B4421-6668-4C91-91D2-DA8529B13C76}"/>
              </a:ext>
            </a:extLst>
          </p:cNvPr>
          <p:cNvSpPr txBox="1"/>
          <p:nvPr/>
        </p:nvSpPr>
        <p:spPr>
          <a:xfrm>
            <a:off x="5722938" y="4403730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Чердынь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Красновишерск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Краснокамск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Лысьва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Оханск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</a:t>
            </a:r>
          </a:p>
        </p:txBody>
      </p:sp>
    </p:spTree>
    <p:extLst>
      <p:ext uri="{BB962C8B-B14F-4D97-AF65-F5344CB8AC3E}">
        <p14:creationId xmlns:p14="http://schemas.microsoft.com/office/powerpoint/2010/main" val="275569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02" y="546078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СФЕРА И НАПРАВЛЕНИЯ ДЕЯТЕЛЬНОСТИ В 2022 ГОДУ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40" y="1403334"/>
            <a:ext cx="102156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Продвижение принципов международного гуманитарного права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Медико-социальная помощь наиболее уязвимым слоям населения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 и борьба с распространением социально значимых заболеваний        (диабет, СПИД, туберкулез и др.)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ответственного отношения населения к собственному здоровью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и реагирования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черезвычайные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ситуации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по розыску пропавших без вести лиц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Информационно-просветительская 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агитационно-пропагандисткая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Психосоциальное сопровождение граждан и их семей, оказавшихся в трудной жизненной ситуации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тренингов, образовательных мероприятий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Материально–техническая  поддержка граждан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для населения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 и распределение гуманитарной помощи благополучателям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Региональное отделение РКК выступает переговорной площадкой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 населением и официальными организациями и различными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структурами власти</a:t>
            </a:r>
          </a:p>
          <a:p>
            <a:pPr algn="just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88" y="26032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ЗНАЧИМЫЕ ПРОГРАММЫ,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РЕАЛИЗОВАННЫЕ  РКК В 2022 ГОДУ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26" y="1189020"/>
            <a:ext cx="102870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ВОСТАНОВЛЕНИЕ РАБОТЫ СЛУЖБЫ МИЛОСЕРДИЯ В СУБЕКТАХ РФ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ОБУЧЕНИЕ НАВЫКАМ ОКАЗАНИЯ ПЕРВОЙ ПОМОЩИ ШКОЛЬНИКОВ И СТУДЕНТОВ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ШКОЛА ВОССТАНОВЛЕНИЯ ПОСЛЕ «КОВИД 19»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ГРУППА ВЗАИМНОЙ ПОДДЕРЖКИ И ШКОЛА ПАЦИЕНТОВ С ВИЧ-ИНФЕКЦИЕЙ И      ТУБЕРКУЛЁЗОМ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ПОПУЛЯРИЗАЦИЯ ДОБРОВОЛЬНОГО БЕЗВОЗМЕЗДНОГО ДОНОРСТВА И КОСТНОГО МОЗГА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ПСИХО-СОЦИАЛЬНАЯ ПОМОЩЬ НАСЕЛЕНИЮ, В ТОМ ЧИСЛЕ ПЕРЕСЕЛЕНЦЕВ  С УКРАИНЫ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ПРЕДОСТАВЛЕНИЕ СОЦИАЛЬНЫХ УСЛУГ ПО НАДОМНОМУ ОБСЛУЖИВАНИЮ ГРАЖДАН ПОЖИЛОГО ВОЗРАСТА И ИНВАЛИДОВ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ПРОФИЛАКТИКА САХАРНОГО ДИАБЕТА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ГРАНТ БЛАГОТВОРИТЕЛЬНОГО ФОНДА ВЛАДИМИРА ПОТАНИНА «ДОРОГА ПОКОЛЕНИЙ»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ГРАНТ БЛАГОТВОРИТЕЛЬНОГО ФОНДА  ТИМЧЕНКО «БЛИЖНИЙ КРУГ»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ГРАНТ ФОНДА МХКК «ДРЭФ» ПСИХОСОЦИАЛЬНОЕ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СОПРОВОЖДЕНИЕ, ПОСТРАДАВШИХ И СЕМЕЙ ПОГИБШИХ ВО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ТЕРРАКТА В ПГНИУ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88" y="260326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ПРОФИЛАКТИКЕ ТУБЕРКУЛЕЗА, ПРИУРОЧЕННАЯ КО ВСЕМИРНОМУ ДНЮ БОРЬБЫ С ТУБЕРКУЛЕЗОМ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650" y="1474773"/>
            <a:ext cx="857256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приуроченная ко Всемирному дню борьбы с туберкулезом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белой ромашки»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23 по 25 марта 2022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Пермь, г. Соликамск, г. Кунгур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БФ «Источник надежды»,  Туберкулезные диспансеры, Пермская региональная организация по содействию и реализации прав граждан на защиту семьи, материнства и детства,  «Центр общественного здоровья»,Творческая мастерская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dirty="0" smtClean="0"/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Изостудия "Синяя птица",  "Центр развития детей"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акции: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Студентам вузов и колледжей показали фильм "Туберкулёз - не приговор!"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Волонтёры - психологи проводили культурно-просветительские занятия по рисованию белой ромашки, мыловарению ромашки и лепке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Проведены просветительские мероприятия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Специалистами и волонтёрами - психологами были розданы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более 300 информационных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материалов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флаеров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ПГНИУ работал выездной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флюрограф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400 студентов 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преподавателей прошли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рентгенографические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Красный Крест Пермь\Downloads\изображение_viber_2023-04-12_13-57-47-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9086" y="2903532"/>
            <a:ext cx="1875248" cy="2500330"/>
          </a:xfrm>
          <a:prstGeom prst="rect">
            <a:avLst/>
          </a:prstGeom>
          <a:noFill/>
        </p:spPr>
      </p:pic>
      <p:pic>
        <p:nvPicPr>
          <p:cNvPr id="2050" name="Picture 2" descr="C:\Users\Красный Крест Пермь\Downloads\kdb_lyRZ-pFh3FmhvEGTcdxCTg548CqCfpSdlMqauRIiOb2NaOp7t0HPmD8_lOFk5Ut81cSo7317WqPOe_tNbaD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4" y="4760920"/>
            <a:ext cx="1626363" cy="2165811"/>
          </a:xfrm>
          <a:prstGeom prst="rect">
            <a:avLst/>
          </a:prstGeom>
          <a:noFill/>
        </p:spPr>
      </p:pic>
      <p:sp>
        <p:nvSpPr>
          <p:cNvPr id="2052" name="AutoShape 4" descr="C:\Users\%D0%9A%D1%80%D0%B0%D1%81%D0%BD%D1%8B%D0%B9 %D0%9A%D1%80%D0%B5%D1%81%D1%82 %D0%9F%D0%B5%D1%80%D0%BC%D1%8C\Downloads\orTfURq7c-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E:\Новая папка\Туберкулез\G6pTPrkbS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60" y="5260986"/>
            <a:ext cx="2371179" cy="1778384"/>
          </a:xfrm>
          <a:prstGeom prst="rect">
            <a:avLst/>
          </a:prstGeom>
          <a:noFill/>
        </p:spPr>
      </p:pic>
      <p:pic>
        <p:nvPicPr>
          <p:cNvPr id="2056" name="Picture 8" descr="E:\Новая папка\Туберкулез\NCz4YuqMA8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4640" y="1271397"/>
            <a:ext cx="3090850" cy="1782069"/>
          </a:xfrm>
          <a:prstGeom prst="rect">
            <a:avLst/>
          </a:prstGeom>
          <a:noFill/>
        </p:spPr>
      </p:pic>
      <p:pic>
        <p:nvPicPr>
          <p:cNvPr id="2057" name="Picture 9" descr="E:\Новая папка\Туберкулез\xe1gp26mx6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16" y="4975234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64" y="40320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«ВСЕМИРНЫЙ ДЕНЬ ЗДОРОВЬЯ»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840" y="1260458"/>
            <a:ext cx="578647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является важным праздником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каждого, кто заботится о своем благополучии, здоровом теле и крепком духе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 апреля 2022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ТПП ПК, ГКУ «Центр общественного здоровья ПК», Краевой Совет ветеранов,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ТОСы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 Пермь и территории Пермского края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Пермское РО РКК совместно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–промышленная палатой в рамках акции приняли участие в проекте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«Здоровье в промышленном городе»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Жители микрорайонов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ТОСов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приняли активное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оздоровительных мероприятиях 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расный Крест Пермь\Downloads\IMG-065bb803d157de97b877c060da01a19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76" y="5189548"/>
            <a:ext cx="2381267" cy="1785950"/>
          </a:xfrm>
          <a:prstGeom prst="rect">
            <a:avLst/>
          </a:prstGeom>
          <a:noFill/>
        </p:spPr>
      </p:pic>
      <p:pic>
        <p:nvPicPr>
          <p:cNvPr id="6147" name="Picture 3" descr="C:\Users\Красный Крест Пермь\Downloads\изображение_viber_2023-04-12_17-26-07-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18" y="4903796"/>
            <a:ext cx="1625216" cy="2166953"/>
          </a:xfrm>
          <a:prstGeom prst="rect">
            <a:avLst/>
          </a:prstGeom>
          <a:noFill/>
        </p:spPr>
      </p:pic>
      <p:pic>
        <p:nvPicPr>
          <p:cNvPr id="1026" name="Picture 2" descr="C:\Users\Красный Крест Пермь\Downloads\IMG-2023041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84" y="2403466"/>
            <a:ext cx="3590916" cy="2019890"/>
          </a:xfrm>
          <a:prstGeom prst="rect">
            <a:avLst/>
          </a:prstGeom>
          <a:noFill/>
        </p:spPr>
      </p:pic>
      <p:pic>
        <p:nvPicPr>
          <p:cNvPr id="1027" name="Picture 3" descr="C:\Users\Красный Крест Пермь\Downloads\IMG-20230414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76" y="1189020"/>
            <a:ext cx="1588286" cy="2117715"/>
          </a:xfrm>
          <a:prstGeom prst="rect">
            <a:avLst/>
          </a:prstGeom>
          <a:noFill/>
        </p:spPr>
      </p:pic>
      <p:pic>
        <p:nvPicPr>
          <p:cNvPr id="1028" name="Picture 4" descr="C:\Users\Красный Крест Пермь\Downloads\IMG-20230414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651896" y="4117978"/>
            <a:ext cx="2343138" cy="1757354"/>
          </a:xfrm>
          <a:prstGeom prst="rect">
            <a:avLst/>
          </a:prstGeom>
          <a:noFill/>
        </p:spPr>
      </p:pic>
      <p:pic>
        <p:nvPicPr>
          <p:cNvPr id="1029" name="Picture 5" descr="C:\Users\Красный Крест Пермь\Downloads\IMG-20230414-WA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0458" y="5546738"/>
            <a:ext cx="1159658" cy="1546211"/>
          </a:xfrm>
          <a:prstGeom prst="rect">
            <a:avLst/>
          </a:prstGeom>
          <a:noFill/>
        </p:spPr>
      </p:pic>
      <p:pic>
        <p:nvPicPr>
          <p:cNvPr id="1030" name="Picture 6" descr="C:\Users\Красный Крест Пермь\Downloads\IMG-20230414-WA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4376" y="4403730"/>
            <a:ext cx="2828195" cy="1590860"/>
          </a:xfrm>
          <a:prstGeom prst="rect">
            <a:avLst/>
          </a:prstGeom>
          <a:noFill/>
        </p:spPr>
      </p:pic>
      <p:pic>
        <p:nvPicPr>
          <p:cNvPr id="1031" name="Picture 7" descr="C:\Users\Красный Крест Пермь\Downloads\IMG-20230414-WA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7054" y="4903796"/>
            <a:ext cx="1617649" cy="1617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64" y="33176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АКЦИЯ, ПРИУРОЧЕННАЯ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ДНЮ ПАМЯТИ УМЕРШИХ ОТ 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02" y="1260458"/>
            <a:ext cx="73581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приурочена к Международному дню памяти жертв СПИД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16 по  20 мая 2022 года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Каждое третье воскресенье мая традиционно проходит Международный день памяти жертв СПИД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канун этого дня Пермское региональное отделение РКК совместно с краевым центром по профилактике и борьбе со СПИД и инфекционными заболеваниями  и благотворительным фондом «Источник надежды» 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провели акцию в ТРК «Колизей»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Волонтеры напомнили о профилактических мероприятиях, позволяющих избежать заражения СПИД, и провели экспресс тестирование для всех желающих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расный Крест Пермь\Downloads\WhatsApp Image 2023-04-12 at 14.39.25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92" y="1260458"/>
            <a:ext cx="2552699" cy="3403599"/>
          </a:xfrm>
          <a:prstGeom prst="rect">
            <a:avLst/>
          </a:prstGeom>
          <a:noFill/>
        </p:spPr>
      </p:pic>
      <p:pic>
        <p:nvPicPr>
          <p:cNvPr id="3075" name="Picture 3" descr="C:\Users\Красный Крест Пермь\Downloads\WhatsApp Image 2023-04-12 at 14.39.24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16" y="4403730"/>
            <a:ext cx="1817874" cy="2428892"/>
          </a:xfrm>
          <a:prstGeom prst="rect">
            <a:avLst/>
          </a:prstGeom>
          <a:noFill/>
        </p:spPr>
      </p:pic>
      <p:pic>
        <p:nvPicPr>
          <p:cNvPr id="3076" name="Picture 4" descr="C:\Users\Красный Крест Пермь\Downloads\WhatsApp Image 2023-04-12 at 14.39.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4046" y="4260854"/>
            <a:ext cx="1976770" cy="2641196"/>
          </a:xfrm>
          <a:prstGeom prst="rect">
            <a:avLst/>
          </a:prstGeom>
          <a:noFill/>
        </p:spPr>
      </p:pic>
      <p:pic>
        <p:nvPicPr>
          <p:cNvPr id="8" name="Picture 2" descr="C:\Users\Красный Крест Пермь\Downloads\WhatsApp Image 2023-04-12 at 14.39.2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814" y="4117978"/>
            <a:ext cx="208520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26" y="1117582"/>
            <a:ext cx="628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Донорская акция, приуроченная к Международному дню донору крови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13-15 июня 2022 года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г. Пермь, г. Березники, г. Кунгур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преддверии Всемирного дня донора наши волонтеры вышли на улицы краевого центра, приглашая всех неравнодушных жителей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присоединиться к акции 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Путь донора»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13-14 июня в г. Кунгуре 78 человек сдали кровь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 остались равнодушными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байкеры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МОТО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RU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Раздача тематические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флаеров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 430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Вручены сувениры и подарки – 100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Востановленно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звание «Почетный донор» – 3 чел.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благодарны всем жителям края,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помогает сохранять неснижаемый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стратегический запас донорской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крови, вносит личный вклад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спасение человеческой жизни!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95238_imag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16" y="1331896"/>
            <a:ext cx="2997994" cy="1998663"/>
          </a:xfrm>
          <a:prstGeom prst="rect">
            <a:avLst/>
          </a:prstGeom>
          <a:noFill/>
        </p:spPr>
      </p:pic>
      <p:pic>
        <p:nvPicPr>
          <p:cNvPr id="13314" name="Picture 2" descr="E:\Новая папка\Донорство\bIIWV71Bf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72" y="3546474"/>
            <a:ext cx="2071686" cy="2762248"/>
          </a:xfrm>
          <a:prstGeom prst="rect">
            <a:avLst/>
          </a:prstGeom>
          <a:noFill/>
        </p:spPr>
      </p:pic>
      <p:pic>
        <p:nvPicPr>
          <p:cNvPr id="13315" name="Picture 3" descr="E:\Новая папка\Донорство\JfZZpUUG5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6" y="4332292"/>
            <a:ext cx="1612327" cy="2151465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3070" y="2617780"/>
            <a:ext cx="1857388" cy="32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 descr="E:\Новая папка\Донорство\od9jPBGnGx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302" y="5046672"/>
            <a:ext cx="1535901" cy="2047868"/>
          </a:xfrm>
          <a:prstGeom prst="rect">
            <a:avLst/>
          </a:prstGeom>
          <a:noFill/>
        </p:spPr>
      </p:pic>
      <p:pic>
        <p:nvPicPr>
          <p:cNvPr id="13318" name="Picture 6" descr="E:\Новая папка\Донорство\adrAZw1GWb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1698" y="5332424"/>
            <a:ext cx="2119314" cy="15894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7964" y="33176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ПУТЬ ДОНОРА»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14351</TotalTime>
  <Words>1648</Words>
  <Application>Microsoft Office PowerPoint</Application>
  <PresentationFormat>Произвольный</PresentationFormat>
  <Paragraphs>290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Theme43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394</cp:revision>
  <dcterms:created xsi:type="dcterms:W3CDTF">2023-04-06T08:04:17Z</dcterms:created>
  <dcterms:modified xsi:type="dcterms:W3CDTF">2023-06-26T12:03:05Z</dcterms:modified>
</cp:coreProperties>
</file>