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1"/>
  </p:notesMasterIdLst>
  <p:sldIdLst>
    <p:sldId id="381" r:id="rId2"/>
    <p:sldId id="338" r:id="rId3"/>
    <p:sldId id="325" r:id="rId4"/>
    <p:sldId id="258" r:id="rId5"/>
    <p:sldId id="327" r:id="rId6"/>
    <p:sldId id="266" r:id="rId7"/>
    <p:sldId id="268" r:id="rId8"/>
    <p:sldId id="270" r:id="rId9"/>
    <p:sldId id="340" r:id="rId10"/>
    <p:sldId id="259" r:id="rId11"/>
    <p:sldId id="265" r:id="rId12"/>
    <p:sldId id="354" r:id="rId13"/>
    <p:sldId id="352" r:id="rId14"/>
    <p:sldId id="353" r:id="rId15"/>
    <p:sldId id="344" r:id="rId16"/>
    <p:sldId id="348" r:id="rId17"/>
    <p:sldId id="272" r:id="rId18"/>
    <p:sldId id="274" r:id="rId19"/>
    <p:sldId id="276" r:id="rId20"/>
    <p:sldId id="280" r:id="rId21"/>
    <p:sldId id="278" r:id="rId22"/>
    <p:sldId id="339" r:id="rId23"/>
    <p:sldId id="355" r:id="rId24"/>
    <p:sldId id="356" r:id="rId25"/>
    <p:sldId id="357" r:id="rId26"/>
    <p:sldId id="358" r:id="rId27"/>
    <p:sldId id="359" r:id="rId28"/>
    <p:sldId id="345" r:id="rId29"/>
    <p:sldId id="349" r:id="rId30"/>
    <p:sldId id="282" r:id="rId31"/>
    <p:sldId id="284" r:id="rId32"/>
    <p:sldId id="286" r:id="rId33"/>
    <p:sldId id="290" r:id="rId34"/>
    <p:sldId id="288" r:id="rId35"/>
    <p:sldId id="341" r:id="rId36"/>
    <p:sldId id="360" r:id="rId37"/>
    <p:sldId id="361" r:id="rId38"/>
    <p:sldId id="362" r:id="rId39"/>
    <p:sldId id="363" r:id="rId40"/>
    <p:sldId id="364" r:id="rId41"/>
    <p:sldId id="346" r:id="rId42"/>
    <p:sldId id="350" r:id="rId43"/>
    <p:sldId id="377" r:id="rId44"/>
    <p:sldId id="378" r:id="rId45"/>
    <p:sldId id="379" r:id="rId46"/>
    <p:sldId id="380" r:id="rId47"/>
    <p:sldId id="382" r:id="rId48"/>
    <p:sldId id="296" r:id="rId49"/>
    <p:sldId id="298" r:id="rId50"/>
    <p:sldId id="300" r:id="rId51"/>
    <p:sldId id="342" r:id="rId52"/>
    <p:sldId id="365" r:id="rId53"/>
    <p:sldId id="383" r:id="rId54"/>
    <p:sldId id="367" r:id="rId55"/>
    <p:sldId id="368" r:id="rId56"/>
    <p:sldId id="369" r:id="rId57"/>
    <p:sldId id="347" r:id="rId58"/>
    <p:sldId id="351" r:id="rId59"/>
    <p:sldId id="302" r:id="rId60"/>
    <p:sldId id="306" r:id="rId61"/>
    <p:sldId id="310" r:id="rId62"/>
    <p:sldId id="329" r:id="rId63"/>
    <p:sldId id="331" r:id="rId64"/>
    <p:sldId id="343" r:id="rId65"/>
    <p:sldId id="370" r:id="rId66"/>
    <p:sldId id="372" r:id="rId67"/>
    <p:sldId id="373" r:id="rId68"/>
    <p:sldId id="374" r:id="rId69"/>
    <p:sldId id="376" r:id="rId7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26" autoAdjust="0"/>
    <p:restoredTop sz="86387" autoAdjust="0"/>
  </p:normalViewPr>
  <p:slideViewPr>
    <p:cSldViewPr snapToGrid="0">
      <p:cViewPr varScale="1">
        <p:scale>
          <a:sx n="59" d="100"/>
          <a:sy n="59" d="100"/>
        </p:scale>
        <p:origin x="712" y="60"/>
      </p:cViewPr>
      <p:guideLst/>
    </p:cSldViewPr>
  </p:slideViewPr>
  <p:outlineViewPr>
    <p:cViewPr>
      <p:scale>
        <a:sx n="33" d="100"/>
        <a:sy n="33" d="100"/>
      </p:scale>
      <p:origin x="0" y="-2648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106805-86B3-40EE-AA72-8838E27698AE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C58E52-4D18-4998-AABF-AD7F8ACAE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963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DB0D4-1FAD-47D5-9871-0ECE70076EAC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95718-58A7-4783-A8B8-D05B1FB9D4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820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DB0D4-1FAD-47D5-9871-0ECE70076EAC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95718-58A7-4783-A8B8-D05B1FB9D4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04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DB0D4-1FAD-47D5-9871-0ECE70076EAC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95718-58A7-4783-A8B8-D05B1FB9D4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337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DB0D4-1FAD-47D5-9871-0ECE70076EAC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95718-58A7-4783-A8B8-D05B1FB9D4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299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DB0D4-1FAD-47D5-9871-0ECE70076EAC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95718-58A7-4783-A8B8-D05B1FB9D4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704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DB0D4-1FAD-47D5-9871-0ECE70076EAC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95718-58A7-4783-A8B8-D05B1FB9D4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986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DB0D4-1FAD-47D5-9871-0ECE70076EAC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95718-58A7-4783-A8B8-D05B1FB9D4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845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DB0D4-1FAD-47D5-9871-0ECE70076EAC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95718-58A7-4783-A8B8-D05B1FB9D4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672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DB0D4-1FAD-47D5-9871-0ECE70076EAC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95718-58A7-4783-A8B8-D05B1FB9D4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44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DB0D4-1FAD-47D5-9871-0ECE70076EAC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95718-58A7-4783-A8B8-D05B1FB9D4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772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DB0D4-1FAD-47D5-9871-0ECE70076EAC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95718-58A7-4783-A8B8-D05B1FB9D4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673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1DB0D4-1FAD-47D5-9871-0ECE70076EAC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95718-58A7-4783-A8B8-D05B1FB9D4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529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5.png"/><Relationship Id="rId4" Type="http://schemas.openxmlformats.org/officeDocument/2006/relationships/image" Target="../media/image2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5.png"/><Relationship Id="rId4" Type="http://schemas.openxmlformats.org/officeDocument/2006/relationships/image" Target="../media/image2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5.png"/><Relationship Id="rId4" Type="http://schemas.openxmlformats.org/officeDocument/2006/relationships/image" Target="../media/image23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5.png"/><Relationship Id="rId4" Type="http://schemas.openxmlformats.org/officeDocument/2006/relationships/image" Target="../media/image24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sun9-43.userapi.com/impg/bT1iVfhEDPIOwe6oE3XBWialckOV1Su8_sPJzQ/L1BCvQ-Z0Q8.jpg?size=1024x1024&amp;quality=95&amp;sign=6fe7abb1c7a9f8be4b7cc48a03c5fded&amp;type=album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3754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sun9-43.userapi.com/impg/bT1iVfhEDPIOwe6oE3XBWialckOV1Su8_sPJzQ/L1BCvQ-Z0Q8.jpg?size=1024x1024&amp;quality=95&amp;sign=6fe7abb1c7a9f8be4b7cc48a03c5fded&amp;type=album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5"/>
          <a:stretch/>
        </p:blipFill>
        <p:spPr bwMode="auto">
          <a:xfrm>
            <a:off x="5987472" y="4618"/>
            <a:ext cx="6331528" cy="685338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600" b="1" dirty="0" smtClean="0">
                <a:solidFill>
                  <a:schemeClr val="bg1"/>
                </a:solidFill>
              </a:rPr>
              <a:t>КВИЗ «ТУБЕРКУЛЁЗ ВСЕРЬЁЗ»</a:t>
            </a:r>
            <a:endParaRPr lang="ru-RU" sz="66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304" y="5719161"/>
            <a:ext cx="2537196" cy="1688718"/>
          </a:xfrm>
          <a:prstGeom prst="rect">
            <a:avLst/>
          </a:prstGeom>
        </p:spPr>
      </p:pic>
      <p:pic>
        <p:nvPicPr>
          <p:cNvPr id="8" name="Picture 2" descr="IMG_20200817_14513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04" y="6256520"/>
            <a:ext cx="609599" cy="584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016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210" y="365125"/>
            <a:ext cx="8782590" cy="1325563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 №1 </a:t>
            </a:r>
            <a:endParaRPr lang="ru-RU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ru-RU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ФТИЗИАТР</a:t>
            </a:r>
            <a:endParaRPr lang="ru-RU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2050" name="Picture 2" descr="https://lr.dka-med.ru/uploads/posts/2021-12/1639158429_pulmonologi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765" y="2415097"/>
            <a:ext cx="6835235" cy="4442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eg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71210" cy="144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534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210" y="365125"/>
            <a:ext cx="8782590" cy="1325563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 №2</a:t>
            </a:r>
            <a:endParaRPr lang="ru-RU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>
                    <a:alpha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МАРТА ПЛАНЕТА ЕЖЕГОДНО ОТМЕЧАЕТ ВСЕМИРНЫЙ ДЕНЬ БОРЬБЫ С ТУБЕРКУЛЕЗОМ. В ЭТОТ ДЕНЬ В 1882 ГОДУ НЕМЕЦКИЙ УЧЕНЫЙ РОБЕРТ КОХ ОТКРЫЛ ВОЗБУДИТЕЛЯ ТУБЕРКУЛЕЗА – МИКОБАКТЕРИЮ ТУБЕРКУЛЕЗА, КОТОРУЮ ТАКЖЕ НАЗЫВАЮТ ПАЛОЧКОЙ КОХА. ЭТО ОТКРЫТИЕ ПОЗВОЛИЛО СОЗДАТЬ НОВЫЕ МЕТОДЫ ЛЕЧЕНИЯ И ПРОФИЛАКТИКИ ЗАБОЛЕВАНИЯ</a:t>
            </a:r>
            <a:endParaRPr lang="ru-RU" b="1" dirty="0">
              <a:solidFill>
                <a:srgbClr val="FF0000">
                  <a:alpha val="8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leg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71210" cy="144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52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210" y="365125"/>
            <a:ext cx="8782590" cy="1325563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 №3</a:t>
            </a:r>
            <a:endParaRPr lang="ru-RU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>
                    <a:alpha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ЧАХОТКА</a:t>
            </a:r>
            <a:endParaRPr lang="ru-RU" b="1" dirty="0">
              <a:solidFill>
                <a:srgbClr val="FF0000">
                  <a:alpha val="8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leg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71210" cy="144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s://grayvoron-crb.belzdrav.ru/upload/medialibrary/c11/tuberkulez-legkikh-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3"/>
          <a:stretch/>
        </p:blipFill>
        <p:spPr bwMode="auto">
          <a:xfrm>
            <a:off x="4045527" y="2324744"/>
            <a:ext cx="8155709" cy="45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285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210" y="365125"/>
            <a:ext cx="8782590" cy="1325563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 №4 </a:t>
            </a:r>
            <a:endParaRPr lang="ru-RU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ru-RU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ЧИХАНИЕ</a:t>
            </a:r>
            <a:endParaRPr lang="ru-RU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2052" name="Picture 4" descr="leg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71210" cy="144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thumbs.dreamstime.com/b/boy-cartoon-coughing-you-design-illustration-7928388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890" y="2296183"/>
            <a:ext cx="5006109" cy="4561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481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210" y="365125"/>
            <a:ext cx="8782590" cy="1325563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 №5 </a:t>
            </a:r>
            <a:endParaRPr lang="ru-RU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ru-RU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ТУБЕРКУЛЁЗ</a:t>
            </a:r>
            <a:endParaRPr lang="ru-RU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2052" name="Picture 4" descr="leg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71210" cy="144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s://www.zdorovieinfo.ru/wp-content/uploads/2022/03/shutterstock_10673261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618" y="2286794"/>
            <a:ext cx="6853382" cy="4571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27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B3FA2BC-92F9-4637-9F4F-DE0975FF3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6AFB449-E9F5-44BA-AB46-E35113794B7A}"/>
              </a:ext>
            </a:extLst>
          </p:cNvPr>
          <p:cNvSpPr txBox="1"/>
          <p:nvPr/>
        </p:nvSpPr>
        <p:spPr>
          <a:xfrm>
            <a:off x="1257637" y="2815755"/>
            <a:ext cx="7781109" cy="580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3000" b="1" dirty="0">
                <a:solidFill>
                  <a:srgbClr val="FE43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000" b="1" dirty="0" smtClean="0">
                <a:solidFill>
                  <a:srgbClr val="FE43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НТЕЛЛЕКТУАЛЬНЫЙ </a:t>
            </a:r>
            <a:r>
              <a:rPr lang="ru-RU" sz="3000" b="1" dirty="0">
                <a:solidFill>
                  <a:srgbClr val="FE43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РАУНД</a:t>
            </a:r>
          </a:p>
        </p:txBody>
      </p:sp>
    </p:spTree>
    <p:extLst>
      <p:ext uri="{BB962C8B-B14F-4D97-AF65-F5344CB8AC3E}">
        <p14:creationId xmlns:p14="http://schemas.microsoft.com/office/powerpoint/2010/main" val="329715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</a:t>
            </a:r>
            <a:endParaRPr lang="ru-RU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ВОПРОСОВ </a:t>
            </a:r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 КАЖДОГО</a:t>
            </a:r>
            <a:r>
              <a:rPr lang="ru-RU" sz="3000" b="1" spc="-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ДАЁТСЯ </a:t>
            </a:r>
            <a:r>
              <a:rPr lang="ru-R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СЕКУНД </a:t>
            </a:r>
            <a:endParaRPr lang="ru-RU" sz="3000" b="1" spc="-5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000" b="1" spc="-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ПРАВИЛЬНЫЙ</a:t>
            </a:r>
            <a:r>
              <a:rPr lang="ru-RU" sz="3000" b="1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spc="-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 </a:t>
            </a:r>
            <a:r>
              <a:rPr lang="ru-R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000" b="1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000" b="1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spc="-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БАЛЛ</a:t>
            </a:r>
            <a:endParaRPr lang="ru-RU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69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№1</a:t>
            </a:r>
            <a:endParaRPr lang="ru-RU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 ЛЮДИ В СВОЁ ВРЕМЯ ОТРИЦАЛИ ЕГО СУЩЕСТВОВАНИЕ. ОНИ МОГЛИ СВЯЗАТЬ ВСЕ ФАКТОРЫ ВОЕДИНО, ДАЖЕ ЕСЛИ ОНИ НЕ БЫЛИ СВЯЗАНЫ, И ДАЖЕ СМЕРТЬ, НЕ МОГЛА РАЗУБЕДИТЬ ИХ. ОН ЖЕ ЯВЛЯЕТСЯ ОДНИМ ИЗ ВЕДУЩИХ ФАКТОРОВ РИСКА ВОЗНИКНОВЕНИЯ ТУБЕРКУЛЕЗА. НАЗОВИТЕ ЕГО</a:t>
            </a:r>
            <a:endParaRPr lang="ru-RU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LasZ">
            <a:hlinkClick r:id="" action="ppaction://media"/>
            <a:extLst>
              <a:ext uri="{FF2B5EF4-FFF2-40B4-BE49-F238E27FC236}">
                <a16:creationId xmlns:a16="http://schemas.microsoft.com/office/drawing/2014/main" id="{A8DCBDE8-0265-4171-AB65-564B82A7901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119182" y="-18472"/>
            <a:ext cx="2072818" cy="1554614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balanced" dir="t"/>
          </a:scene3d>
          <a:sp3d prstMaterial="softEdge">
            <a:bevelT w="203200" h="101600" prst="cross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12218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</a:t>
            </a:r>
            <a:r>
              <a:rPr lang="ru-RU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endParaRPr lang="ru-RU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18 ВЕКЕ СРЕДИ ПИЖОНОВ ОНО ИСПОЛЬЗОВАЛОСЬ КАК ПОВОД ЛИШНИЙ РАЗ ВЫСТАВИТЬ НАПОКАЗ ДРАГОЦЕННЫЕ КОЛЬЦА. В НАШЕ ВРЕМЯ ИМ УЖЕ НИКОГО НЕ УДИВИШЬ, МОЖНО ЛИШЬ ПОВЫСИТЬ ШАНСЫ ВОЗНИКНОВЕНИЯ ТУБЕРКУЛЕЗА. НАЗОВИТЕ ЕГО</a:t>
            </a:r>
          </a:p>
          <a:p>
            <a:pPr marL="0" indent="0">
              <a:buNone/>
            </a:pPr>
            <a:endParaRPr lang="ru-RU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LasZ">
            <a:hlinkClick r:id="" action="ppaction://media"/>
            <a:extLst>
              <a:ext uri="{FF2B5EF4-FFF2-40B4-BE49-F238E27FC236}">
                <a16:creationId xmlns:a16="http://schemas.microsoft.com/office/drawing/2014/main" id="{A8DCBDE8-0265-4171-AB65-564B82A7901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119182" y="-18472"/>
            <a:ext cx="2072818" cy="1554614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balanced" dir="t"/>
          </a:scene3d>
          <a:sp3d prstMaterial="softEdge">
            <a:bevelT w="203200" h="101600" prst="cross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82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</a:t>
            </a:r>
            <a:r>
              <a:rPr lang="ru-RU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</a:t>
            </a:r>
            <a:endParaRPr lang="ru-RU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КАКОЕ ФИЗИОЛОГИЧЕСКОЕ СОСТОЯНИЕ ЖЕНЩИНЫ ЯВЛЯЕТСЯ МЕДИКО-БИОЛОГИЧЕСКИМ ФАКТОРОМ РИСКА ИНФИЦИРОВАНИЯ ТУБЕРКУЛЕЗОМ? </a:t>
            </a:r>
            <a:endParaRPr lang="ru-RU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LasZ">
            <a:hlinkClick r:id="" action="ppaction://media"/>
            <a:extLst>
              <a:ext uri="{FF2B5EF4-FFF2-40B4-BE49-F238E27FC236}">
                <a16:creationId xmlns:a16="http://schemas.microsoft.com/office/drawing/2014/main" id="{A8DCBDE8-0265-4171-AB65-564B82A7901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119182" y="0"/>
            <a:ext cx="2072818" cy="1554614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balanced" dir="t"/>
          </a:scene3d>
          <a:sp3d prstMaterial="softEdge">
            <a:bevelT w="203200" h="101600" prst="cross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9942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B3FA2BC-92F9-4637-9F4F-DE0975FF3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6AFB449-E9F5-44BA-AB46-E35113794B7A}"/>
              </a:ext>
            </a:extLst>
          </p:cNvPr>
          <p:cNvSpPr txBox="1"/>
          <p:nvPr/>
        </p:nvSpPr>
        <p:spPr>
          <a:xfrm>
            <a:off x="1467948" y="2768244"/>
            <a:ext cx="7781109" cy="580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3000" b="1" dirty="0">
                <a:solidFill>
                  <a:srgbClr val="FE43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РАЗМИНОЧНЫЙ РАУНД</a:t>
            </a:r>
          </a:p>
        </p:txBody>
      </p:sp>
    </p:spTree>
    <p:extLst>
      <p:ext uri="{BB962C8B-B14F-4D97-AF65-F5344CB8AC3E}">
        <p14:creationId xmlns:p14="http://schemas.microsoft.com/office/powerpoint/2010/main" val="92809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№4</a:t>
            </a:r>
            <a:endParaRPr lang="ru-RU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ЗАВИСИТ ЛИ ДЛИТЕЛЬНОСТЬ КОНТАКТА С ИНФИЦИРОВАННЫМИ ЛЮДЬМИ С РИСКОМ РАЗВИТИЯ ЗАБОЛЕВАНИЯ?</a:t>
            </a:r>
            <a:endParaRPr lang="ru-RU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LasZ">
            <a:hlinkClick r:id="" action="ppaction://media"/>
            <a:extLst>
              <a:ext uri="{FF2B5EF4-FFF2-40B4-BE49-F238E27FC236}">
                <a16:creationId xmlns:a16="http://schemas.microsoft.com/office/drawing/2014/main" id="{A8DCBDE8-0265-4171-AB65-564B82A7901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119182" y="0"/>
            <a:ext cx="2072818" cy="1554614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balanced" dir="t"/>
          </a:scene3d>
          <a:sp3d prstMaterial="softEdge">
            <a:bevelT w="203200" h="101600" prst="cross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07647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</a:t>
            </a:r>
            <a:r>
              <a:rPr lang="ru-RU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№5</a:t>
            </a:r>
            <a:endParaRPr lang="ru-RU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РЕМАРК ТАК ОПИСЫВАЕТ НЕИЗЛЕЧИМО БОЛЬНОГО ПЕРСОНАЖА: "СТАРЫЙ ФЕЛЬДФЕБЕЛЬ ПАДАЕТ НА ПОЛЕ БОЯ, СЖИМАЯ РУКОЙ ГОРЛО ВРАГА". НАЗОВИТЕ СЛОВОМ АРАБСКОГО ПРОИСХОЖДЕНИЯ ЭТОГО "ВРАГА"</a:t>
            </a:r>
            <a:endParaRPr lang="ru-RU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LasZ">
            <a:hlinkClick r:id="" action="ppaction://media"/>
            <a:extLst>
              <a:ext uri="{FF2B5EF4-FFF2-40B4-BE49-F238E27FC236}">
                <a16:creationId xmlns:a16="http://schemas.microsoft.com/office/drawing/2014/main" id="{A8DCBDE8-0265-4171-AB65-564B82A7901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119182" y="0"/>
            <a:ext cx="2072818" cy="1554614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balanced" dir="t"/>
          </a:scene3d>
          <a:sp3d prstMaterial="softEdge">
            <a:bevelT w="203200" h="101600" prst="cross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8303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9600" b="1" dirty="0">
                <a:solidFill>
                  <a:srgbClr val="FF0000">
                    <a:alpha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Сдаём карточки – узнаём ответы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938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210" y="365125"/>
            <a:ext cx="8782590" cy="1325563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 №1 </a:t>
            </a:r>
            <a:endParaRPr lang="ru-RU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ВИЧ-ИНФЕКЦИЯ</a:t>
            </a:r>
          </a:p>
          <a:p>
            <a:endParaRPr lang="ru-RU" dirty="0"/>
          </a:p>
        </p:txBody>
      </p:sp>
      <p:pic>
        <p:nvPicPr>
          <p:cNvPr id="2052" name="Picture 4" descr="leg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71210" cy="144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s://avatars.mds.yandex.net/i?id=0831cf82b59515a550f4c567994e8f7d_l-5255188-images-thumbs&amp;n=33&amp;w=828&amp;h=828&amp;q=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527" y="1825625"/>
            <a:ext cx="4895273" cy="4895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089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210" y="365125"/>
            <a:ext cx="8782590" cy="1325563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 №2 </a:t>
            </a:r>
            <a:endParaRPr lang="ru-RU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ru-RU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КУРЕНИЕ</a:t>
            </a:r>
            <a:endParaRPr lang="ru-RU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2052" name="Picture 4" descr="leg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71210" cy="144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26473" y="5065761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400" b="1" dirty="0">
                <a:solidFill>
                  <a:srgbClr val="FE43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Минздрав предупреждает: </a:t>
            </a:r>
            <a:endParaRPr lang="ru-RU" sz="2400" b="1" dirty="0" smtClean="0">
              <a:solidFill>
                <a:srgbClr val="FE434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b="1" dirty="0" smtClean="0">
                <a:solidFill>
                  <a:srgbClr val="FE43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курение </a:t>
            </a:r>
            <a:r>
              <a:rPr lang="ru-RU" sz="2400" b="1" dirty="0">
                <a:solidFill>
                  <a:srgbClr val="FE43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вредит Вашему здоровью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99943E8-821E-45C3-B878-438744DDBD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9521" y="3149600"/>
            <a:ext cx="6852479" cy="370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54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210" y="365125"/>
            <a:ext cx="8782590" cy="1325563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 №3 </a:t>
            </a:r>
            <a:endParaRPr lang="ru-RU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ru-RU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БЕРЕМЕННОСТЬ</a:t>
            </a:r>
            <a:endParaRPr lang="ru-RU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2052" name="Picture 4" descr="leg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71210" cy="144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C:\Users\79821\Downloads\-bchg7kDf6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744" y="2055813"/>
            <a:ext cx="5246255" cy="48021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317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210" y="365125"/>
            <a:ext cx="8782590" cy="1325563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 №4 </a:t>
            </a:r>
            <a:endParaRPr lang="ru-RU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5493789" cy="4351338"/>
          </a:xfrm>
        </p:spPr>
        <p:txBody>
          <a:bodyPr anchor="ctr"/>
          <a:lstStyle/>
          <a:p>
            <a:pPr marL="0" indent="0">
              <a:buNone/>
            </a:pP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ДА, ЧЕМ ДЛИТЕЛЬНЕЕ КОНТАКТ, ТЕМ ВЫШЕ РИСК ЗАБОЛЕТЬ</a:t>
            </a:r>
          </a:p>
          <a:p>
            <a:endParaRPr lang="ru-RU" dirty="0"/>
          </a:p>
        </p:txBody>
      </p:sp>
      <p:pic>
        <p:nvPicPr>
          <p:cNvPr id="2052" name="Picture 4" descr="leg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71210" cy="144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11454" t="16667" r="34503" b="19220"/>
          <a:stretch/>
        </p:blipFill>
        <p:spPr>
          <a:xfrm>
            <a:off x="5666004" y="2070007"/>
            <a:ext cx="6525996" cy="478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11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210" y="365125"/>
            <a:ext cx="8782590" cy="1325563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 №5 </a:t>
            </a:r>
            <a:endParaRPr lang="ru-RU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ru-RU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АЛКОГОЛЬ</a:t>
            </a:r>
            <a:endParaRPr lang="ru-RU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2052" name="Picture 4" descr="leg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71210" cy="144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C:\Users\79821\Downloads\istockphoto-844068818-612x61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945" y="2429164"/>
            <a:ext cx="5594879" cy="43272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749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B3FA2BC-92F9-4637-9F4F-DE0975FF3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6AFB449-E9F5-44BA-AB46-E35113794B7A}"/>
              </a:ext>
            </a:extLst>
          </p:cNvPr>
          <p:cNvSpPr txBox="1"/>
          <p:nvPr/>
        </p:nvSpPr>
        <p:spPr>
          <a:xfrm>
            <a:off x="1257637" y="2815755"/>
            <a:ext cx="7781109" cy="623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3000" b="1" dirty="0" smtClean="0">
                <a:solidFill>
                  <a:srgbClr val="FE43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ПРОФИЛАКТИЧЕСКИЙ </a:t>
            </a:r>
            <a:r>
              <a:rPr lang="ru-RU" sz="3000" b="1" dirty="0">
                <a:solidFill>
                  <a:srgbClr val="FE43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РАУНД</a:t>
            </a:r>
          </a:p>
        </p:txBody>
      </p:sp>
    </p:spTree>
    <p:extLst>
      <p:ext uri="{BB962C8B-B14F-4D97-AF65-F5344CB8AC3E}">
        <p14:creationId xmlns:p14="http://schemas.microsoft.com/office/powerpoint/2010/main" val="274946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</a:t>
            </a:r>
            <a:endParaRPr lang="ru-RU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ВОПРОСОВ </a:t>
            </a:r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 КАЖДОГО</a:t>
            </a:r>
            <a:r>
              <a:rPr lang="ru-RU" sz="3000" b="1" spc="-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ДАЁТСЯ </a:t>
            </a:r>
            <a:r>
              <a:rPr lang="ru-R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СЕКУНД </a:t>
            </a:r>
            <a:endParaRPr lang="ru-RU" sz="3000" b="1" spc="-5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000" b="1" spc="-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ПРАВИЛЬНЫЙ</a:t>
            </a:r>
            <a:r>
              <a:rPr lang="ru-RU" sz="3000" b="1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spc="-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 </a:t>
            </a:r>
            <a:r>
              <a:rPr lang="ru-R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000" b="1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000" b="1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spc="-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БАЛЛ</a:t>
            </a:r>
            <a:endParaRPr lang="ru-RU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77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</a:t>
            </a:r>
            <a:endParaRPr lang="ru-RU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1182" y="1690688"/>
            <a:ext cx="10515600" cy="435133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ВОПРОСОВ НА ОБСУЖДЕНИЕ КАЖДОГО</a:t>
            </a:r>
            <a:r>
              <a:rPr lang="ru-RU" sz="3000" b="1" spc="-5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ДАЁТСЯ </a:t>
            </a:r>
            <a:r>
              <a:rPr lang="ru-R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СЕКУНД </a:t>
            </a:r>
            <a:endParaRPr lang="ru-RU" sz="3000" b="1" spc="-5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000" b="1" spc="-5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ПРАВИЛЬНЫЙ</a:t>
            </a:r>
            <a:r>
              <a:rPr lang="ru-RU" sz="3000" b="1" spc="-1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spc="-5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 </a:t>
            </a:r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000" b="1" spc="-1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000" b="1" spc="-1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spc="-5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БАЛЛ</a:t>
            </a:r>
            <a:endParaRPr lang="ru-RU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81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№1</a:t>
            </a:r>
            <a:endParaRPr lang="ru-RU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КАКОЙ МЕТОД ВВЕДЕНИЯ ВАКЦИНЫ БЦЖ ЯВЛЯЕТСЯ ОБЩЕПРИНЯТЫМ В НАСТОЯЩЕЕ </a:t>
            </a:r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</a:t>
            </a:r>
            <a:endParaRPr lang="ru-RU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LasZ">
            <a:hlinkClick r:id="" action="ppaction://media"/>
            <a:extLst>
              <a:ext uri="{FF2B5EF4-FFF2-40B4-BE49-F238E27FC236}">
                <a16:creationId xmlns:a16="http://schemas.microsoft.com/office/drawing/2014/main" id="{A8DCBDE8-0265-4171-AB65-564B82A7901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119182" y="0"/>
            <a:ext cx="2072818" cy="1554614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balanced" dir="t"/>
          </a:scene3d>
          <a:sp3d prstMaterial="softEdge">
            <a:bevelT w="203200" h="101600" prst="cross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4906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</a:t>
            </a:r>
            <a:r>
              <a:rPr lang="ru-RU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endParaRPr lang="ru-RU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 ИЗЛУЧЕНИЯ, СПОСОБНЫЙ УБИТЬ ПАЛОЧКУ КОХА ВСЕГО ЗА 2 ЧАСА, НАХОДИТСЯ НА РАССТОЯНИИ 150 МЛН. КМ ОТ ЗЕМЛИ. НАЗОВИТЕ ИСТОЧНИК ЭТОГО ИЗЛУЧЕНИЯ</a:t>
            </a:r>
            <a:endParaRPr lang="ru-RU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LasZ">
            <a:hlinkClick r:id="" action="ppaction://media"/>
            <a:extLst>
              <a:ext uri="{FF2B5EF4-FFF2-40B4-BE49-F238E27FC236}">
                <a16:creationId xmlns:a16="http://schemas.microsoft.com/office/drawing/2014/main" id="{A8DCBDE8-0265-4171-AB65-564B82A7901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119182" y="0"/>
            <a:ext cx="2072818" cy="1554614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balanced" dir="t"/>
          </a:scene3d>
          <a:sp3d prstMaterial="softEdge">
            <a:bevelT w="203200" h="101600" prst="cross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6646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</a:t>
            </a:r>
            <a:r>
              <a:rPr lang="ru-RU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</a:t>
            </a:r>
            <a:endParaRPr lang="ru-RU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НАДЕЖНЫЕ И БЕЗОПАСНЫЕ МЕТОДЫ РАННЕГО ВЫЯВЛЕНИЯ ЗАБОЛЕВАНИЯ У </a:t>
            </a:r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endParaRPr lang="ru-RU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LasZ">
            <a:hlinkClick r:id="" action="ppaction://media"/>
            <a:extLst>
              <a:ext uri="{FF2B5EF4-FFF2-40B4-BE49-F238E27FC236}">
                <a16:creationId xmlns:a16="http://schemas.microsoft.com/office/drawing/2014/main" id="{A8DCBDE8-0265-4171-AB65-564B82A7901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119182" y="0"/>
            <a:ext cx="2072818" cy="1554614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balanced" dir="t"/>
          </a:scene3d>
          <a:sp3d prstMaterial="softEdge">
            <a:bevelT w="203200" h="101600" prst="cross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07560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</a:t>
            </a:r>
            <a:r>
              <a:rPr lang="ru-RU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№4</a:t>
            </a:r>
            <a:endParaRPr lang="ru-RU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НАЗЫВАЕТСЯ СПЕЦИАЛЬНАЯ ЗАЩИТА ОТ ТУБЕРКУЛЕЗА, КОТОРУЮ ДЕЛАЮТ ВСЕМ </a:t>
            </a:r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ДЕТЯМ НА 3-7 ДЕНЬ ЖИЗНИ И </a:t>
            </a:r>
            <a:r>
              <a:rPr lang="ru-R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ПОВТОРЯЮТ В 6-7 </a:t>
            </a:r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  <a:endParaRPr lang="ru-RU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LasZ">
            <a:hlinkClick r:id="" action="ppaction://media"/>
            <a:extLst>
              <a:ext uri="{FF2B5EF4-FFF2-40B4-BE49-F238E27FC236}">
                <a16:creationId xmlns:a16="http://schemas.microsoft.com/office/drawing/2014/main" id="{A8DCBDE8-0265-4171-AB65-564B82A7901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119182" y="0"/>
            <a:ext cx="2072818" cy="1554614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balanced" dir="t"/>
          </a:scene3d>
          <a:sp3d prstMaterial="softEdge">
            <a:bevelT w="203200" h="101600" prst="cross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86178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</a:t>
            </a:r>
            <a:r>
              <a:rPr lang="ru-RU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№5</a:t>
            </a:r>
            <a:endParaRPr lang="ru-RU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КАКОЕ ЕЖЕГОДНОЕ ОБСЛЕДОВАНИЕ ПРОХОДЯТ ГРАЖДАНЕ РОССИЙСКОЙ ФЕДЕРАЦИИ С ЦЕЛЬЮ ПРОФИЛАКТИКИ </a:t>
            </a:r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ТУБЕРКУЛЕЗА</a:t>
            </a:r>
            <a:endParaRPr lang="ru-RU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LasZ">
            <a:hlinkClick r:id="" action="ppaction://media"/>
            <a:extLst>
              <a:ext uri="{FF2B5EF4-FFF2-40B4-BE49-F238E27FC236}">
                <a16:creationId xmlns:a16="http://schemas.microsoft.com/office/drawing/2014/main" id="{A8DCBDE8-0265-4171-AB65-564B82A7901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119182" y="0"/>
            <a:ext cx="2072818" cy="1554614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balanced" dir="t"/>
          </a:scene3d>
          <a:sp3d prstMaterial="softEdge">
            <a:bevelT w="203200" h="101600" prst="cross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33348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9600" b="1" dirty="0">
                <a:solidFill>
                  <a:srgbClr val="FF0000">
                    <a:alpha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Сдаём карточки – узнаём ответы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207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210" y="365125"/>
            <a:ext cx="8782590" cy="1325563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 №1 </a:t>
            </a:r>
            <a:endParaRPr lang="ru-RU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ru-RU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ВНУТРИКОЖНЫЙ</a:t>
            </a:r>
            <a:endParaRPr lang="ru-RU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2052" name="Picture 4" descr="leg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71210" cy="144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0953" y="2200223"/>
            <a:ext cx="6511047" cy="4657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2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210" y="365125"/>
            <a:ext cx="8782590" cy="1325563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 №2 </a:t>
            </a:r>
            <a:endParaRPr lang="ru-RU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ru-RU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СОЛНЦЕ</a:t>
            </a:r>
          </a:p>
          <a:p>
            <a:pPr marL="0" indent="0">
              <a:buNone/>
            </a:pPr>
            <a:r>
              <a:rPr lang="ru-RU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ПАЛОЧКИ КОХА ОЧЕНЬ ПРОЧНАЯ ВНЕШНЯЯ ОБОЛОЧКА. ИМЕННО ОНА ПОЗВОЛЯЕТ МИКРООРГАНИЗМУ БЫТЬ ЖИВУЧИМ. ТАК, НА ПОВЕРХНОСТИ ПРЕДМЕТОВ И ОДЕЖДЫ МИКРООРГАНИЗМ СПОСОБЕН ОСТАВАТЬСЯ ЖИЗНЕСПОСОБНЫМ В ТЕЧЕНИЕ НЕСКОЛЬКИХ НЕДЕЛЬ. В ВОДЕ ОН МОЖЕТ ПРОЖИТЬ ДО 5 МЕСЯЦЕВ, В КИПЯЩЕЙ ВОДЕ - ОКОЛО ПОЛУЧАСА. ХЛОРСОДЕРЖАЩИЕ ВЕЩЕСТВА ДЛЯ ПАЛОЧКИ КОХА ТОЖЕ БЕЗВРЕДНЫ</a:t>
            </a:r>
          </a:p>
          <a:p>
            <a:pPr marL="0" indent="0">
              <a:buNone/>
            </a:pPr>
            <a:endParaRPr lang="ru-RU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2052" name="Picture 4" descr="leg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71210" cy="144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282" y="0"/>
            <a:ext cx="2487775" cy="248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5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210" y="365125"/>
            <a:ext cx="8782590" cy="1325563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 №3 </a:t>
            </a:r>
            <a:endParaRPr lang="ru-RU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4959485" cy="435133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РЕАКЦИЯ </a:t>
            </a:r>
            <a:r>
              <a:rPr lang="ru-RU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МАНТУ/ДИАСКИНТЕСТ</a:t>
            </a:r>
            <a:endParaRPr lang="ru-RU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leg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71210" cy="144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pic.rutubelist.ru/video/91/fa/91fa9d1f803191736dc00a09cf270f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685" y="2063615"/>
            <a:ext cx="6394315" cy="4794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25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210" y="365125"/>
            <a:ext cx="8782590" cy="1325563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 №4</a:t>
            </a:r>
            <a:endParaRPr lang="ru-RU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4959485" cy="435133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БЦЖ/БЦЖ-М</a:t>
            </a:r>
            <a:endParaRPr lang="ru-RU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leg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71210" cy="144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https://sun9-39.userapi.com/impf/qHKBoI9i57WesHCi7wuuHJTyNkxWQ8ebpjYUkw/vCvo4lbbejU.jpg?size=1200x1054&amp;quality=96&amp;sign=d900d32a66bae56f62a65c2a59551fd5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127" y="2266955"/>
            <a:ext cx="6012873" cy="459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813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№1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55813"/>
            <a:ext cx="10515600" cy="435133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НАЗЫВАЕТСЯ ВРАЧ, КОТОРЫЙ ЛЕЧИТ ТУБЕРКУЛЕЗ?</a:t>
            </a:r>
            <a:endParaRPr lang="ru-RU" sz="3000" dirty="0" smtClean="0"/>
          </a:p>
          <a:p>
            <a:endParaRPr lang="ru-RU" dirty="0"/>
          </a:p>
        </p:txBody>
      </p:sp>
      <p:pic>
        <p:nvPicPr>
          <p:cNvPr id="4" name="LasZ">
            <a:hlinkClick r:id="" action="ppaction://media"/>
            <a:extLst>
              <a:ext uri="{FF2B5EF4-FFF2-40B4-BE49-F238E27FC236}">
                <a16:creationId xmlns:a16="http://schemas.microsoft.com/office/drawing/2014/main" id="{A8DCBDE8-0265-4171-AB65-564B82A7901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119182" y="0"/>
            <a:ext cx="2072818" cy="1554614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balanced" dir="t"/>
          </a:scene3d>
          <a:sp3d prstMaterial="softEdge">
            <a:bevelT w="203200" h="101600" prst="cross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33497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210" y="365125"/>
            <a:ext cx="8782590" cy="1325563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 №5</a:t>
            </a:r>
            <a:endParaRPr lang="ru-RU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4959485" cy="435133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ФЛЮОРОГРАФИЯ</a:t>
            </a:r>
            <a:endParaRPr lang="ru-RU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leg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71210" cy="144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flomaster.club/uploads/posts/2021-11/1637952058_32-flomaster-club-p-rentgen-risunok-dlya-detei-detskie-5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0210"/>
          <a:stretch/>
        </p:blipFill>
        <p:spPr bwMode="auto">
          <a:xfrm>
            <a:off x="6081823" y="2055813"/>
            <a:ext cx="6110177" cy="480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92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B3FA2BC-92F9-4637-9F4F-DE0975FF3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6AFB449-E9F5-44BA-AB46-E35113794B7A}"/>
              </a:ext>
            </a:extLst>
          </p:cNvPr>
          <p:cNvSpPr txBox="1"/>
          <p:nvPr/>
        </p:nvSpPr>
        <p:spPr>
          <a:xfrm>
            <a:off x="1257637" y="2815755"/>
            <a:ext cx="7781109" cy="580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3000" b="1" dirty="0" smtClean="0">
                <a:solidFill>
                  <a:srgbClr val="FE43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МЕДИА-РАУНД</a:t>
            </a:r>
            <a:endParaRPr lang="ru-RU" sz="3000" b="1" dirty="0">
              <a:solidFill>
                <a:srgbClr val="FE434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36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</a:t>
            </a:r>
            <a:endParaRPr lang="ru-RU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ВОПРОСОВ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 КАЖДОГО</a:t>
            </a:r>
            <a:r>
              <a:rPr lang="ru-RU" b="1" spc="-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-5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ДАЁТСЯ 30-180 СЕКУНД</a:t>
            </a:r>
            <a:endParaRPr lang="ru-RU" b="1" spc="-5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spc="-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ПРАВИЛЬНЫЙ</a:t>
            </a:r>
            <a:r>
              <a:rPr lang="ru-RU" b="1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-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1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b="1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-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БАЛЛ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2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</a:t>
            </a:r>
            <a:r>
              <a:rPr lang="ru-RU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endParaRPr lang="ru-RU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4" descr="C:\Users\79821\Downloads\vakcinacia.png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67"/>
          <a:stretch/>
        </p:blipFill>
        <p:spPr bwMode="auto">
          <a:xfrm>
            <a:off x="2117271" y="1921782"/>
            <a:ext cx="7957457" cy="48392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LasZ">
            <a:hlinkClick r:id="" action="ppaction://media"/>
            <a:extLst>
              <a:ext uri="{FF2B5EF4-FFF2-40B4-BE49-F238E27FC236}">
                <a16:creationId xmlns:a16="http://schemas.microsoft.com/office/drawing/2014/main" id="{A8DCBDE8-0265-4171-AB65-564B82A7901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19182" y="0"/>
            <a:ext cx="2072818" cy="1554614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balanced" dir="t"/>
          </a:scene3d>
          <a:sp3d prstMaterial="softEdge">
            <a:bevelT w="203200" h="101600" prst="cross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1243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</a:t>
            </a:r>
            <a:r>
              <a:rPr lang="ru-RU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endParaRPr lang="ru-RU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 descr="C:\Users\79821\Downloads\tuberkulez.png"/>
          <p:cNvPicPr>
            <a:picLocks noGrp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34"/>
          <a:stretch/>
        </p:blipFill>
        <p:spPr bwMode="auto">
          <a:xfrm>
            <a:off x="1698172" y="1785257"/>
            <a:ext cx="8708572" cy="48985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LasZ">
            <a:hlinkClick r:id="" action="ppaction://media"/>
            <a:extLst>
              <a:ext uri="{FF2B5EF4-FFF2-40B4-BE49-F238E27FC236}">
                <a16:creationId xmlns:a16="http://schemas.microsoft.com/office/drawing/2014/main" id="{A8DCBDE8-0265-4171-AB65-564B82A7901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19182" y="0"/>
            <a:ext cx="2072818" cy="1554614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balanced" dir="t"/>
          </a:scene3d>
          <a:sp3d prstMaterial="softEdge">
            <a:bevelT w="203200" h="101600" prst="cross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059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</a:t>
            </a:r>
            <a:r>
              <a:rPr lang="ru-RU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endParaRPr lang="ru-RU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585" y="1817914"/>
            <a:ext cx="8980522" cy="4901467"/>
          </a:xfrm>
          <a:prstGeom prst="rect">
            <a:avLst/>
          </a:prstGeom>
        </p:spPr>
      </p:pic>
      <p:pic>
        <p:nvPicPr>
          <p:cNvPr id="5" name="LasZ">
            <a:hlinkClick r:id="" action="ppaction://media"/>
            <a:extLst>
              <a:ext uri="{FF2B5EF4-FFF2-40B4-BE49-F238E27FC236}">
                <a16:creationId xmlns:a16="http://schemas.microsoft.com/office/drawing/2014/main" id="{A8DCBDE8-0265-4171-AB65-564B82A7901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19182" y="0"/>
            <a:ext cx="2072818" cy="1554614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balanced" dir="t"/>
          </a:scene3d>
          <a:sp3d prstMaterial="softEdge">
            <a:bevelT w="203200" h="101600" prst="cross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12742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</a:t>
            </a:r>
            <a:r>
              <a:rPr lang="ru-RU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endParaRPr lang="ru-RU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524" y="1921782"/>
            <a:ext cx="8448951" cy="4752534"/>
          </a:xfrm>
          <a:prstGeom prst="rect">
            <a:avLst/>
          </a:prstGeom>
        </p:spPr>
      </p:pic>
      <p:pic>
        <p:nvPicPr>
          <p:cNvPr id="5" name="LasZ">
            <a:hlinkClick r:id="" action="ppaction://media"/>
            <a:extLst>
              <a:ext uri="{FF2B5EF4-FFF2-40B4-BE49-F238E27FC236}">
                <a16:creationId xmlns:a16="http://schemas.microsoft.com/office/drawing/2014/main" id="{A8DCBDE8-0265-4171-AB65-564B82A7901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19182" y="0"/>
            <a:ext cx="2072818" cy="1554614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balanced" dir="t"/>
          </a:scene3d>
          <a:sp3d prstMaterial="softEdge">
            <a:bevelT w="203200" h="101600" prst="cross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04895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</a:t>
            </a:r>
            <a:r>
              <a:rPr lang="ru-RU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ПЕЩЕРАХ КИЕВСКОЙ ЛАВРЫ, ОБНАРУЖИЛИ МОЩИ СВЯТОГО ПРАВОСЛАВНОЙ ЦЕРКВИ, ДОЛГОЕ ВРЕМЯ СЧИТАВШЕГОСЯ ВЫМЫШЛЕННОЙ ЛИЧНОСТЬЮ. ПО ЗАКЛЮЧЕНИЮ ЭКСПЕРТОВ ЭТОТ ЧЕЛОВЕК НЕ МОГ ХОДИТЬ ИЗ-ЗА РАЗРУШЕННЫХ ТУБЕРКУЛЕЗОМ КОСТЕЙ НИЖНИХ КОНЕЧНОСТЕЙ, НО МОГ ЕЗДИТЬ ВЕРХОМ, И ОТЛИЧАЛСЯ БОЛЬШОЙ СИЛОЙ. ЕСЛИ ВЫ ДОГАДАЛИСЬ, О КОМ ИДЕТ РЕЧЬ, ОТВЕТЬТЕ, КТО ЭТОТ ЧЕЛОВЕК.</a:t>
            </a:r>
            <a:endParaRPr lang="ru-RU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LasZ">
            <a:hlinkClick r:id="" action="ppaction://media"/>
            <a:extLst>
              <a:ext uri="{FF2B5EF4-FFF2-40B4-BE49-F238E27FC236}">
                <a16:creationId xmlns:a16="http://schemas.microsoft.com/office/drawing/2014/main" id="{A8DCBDE8-0265-4171-AB65-564B82A7901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119182" y="0"/>
            <a:ext cx="2072818" cy="1554614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balanced" dir="t"/>
          </a:scene3d>
          <a:sp3d prstMaterial="softEdge">
            <a:bevelT w="203200" h="101600" prst="cross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67843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</a:t>
            </a:r>
            <a:r>
              <a:rPr lang="ru-RU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</a:t>
            </a:r>
            <a:endParaRPr lang="ru-RU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СВЯЗЫВАЕТ ТУБЕРКУЛЕЗ И МЕРСЕДЕС?</a:t>
            </a:r>
          </a:p>
          <a:p>
            <a:endParaRPr lang="ru-RU" dirty="0"/>
          </a:p>
        </p:txBody>
      </p:sp>
      <p:pic>
        <p:nvPicPr>
          <p:cNvPr id="4" name="LasZ">
            <a:hlinkClick r:id="" action="ppaction://media"/>
            <a:extLst>
              <a:ext uri="{FF2B5EF4-FFF2-40B4-BE49-F238E27FC236}">
                <a16:creationId xmlns:a16="http://schemas.microsoft.com/office/drawing/2014/main" id="{A8DCBDE8-0265-4171-AB65-564B82A7901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119182" y="0"/>
            <a:ext cx="2072818" cy="1554614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balanced" dir="t"/>
          </a:scene3d>
          <a:sp3d prstMaterial="softEdge">
            <a:bevelT w="203200" h="101600" prst="cross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99203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</a:t>
            </a:r>
            <a:r>
              <a:rPr lang="ru-RU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№4</a:t>
            </a:r>
            <a:endParaRPr lang="ru-RU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РАЗРЕШАЛОСЬ РАЗВОДИТЬСЯ С ЖЕНЩИНОЙ, БОЛЬНОЙ ТУБЕРКУЛЕЗОМ?</a:t>
            </a:r>
          </a:p>
          <a:p>
            <a:pPr marL="0" indent="0">
              <a:buNone/>
            </a:pPr>
            <a:endParaRPr lang="ru-RU" sz="3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ГРЕЦИЯ</a:t>
            </a:r>
          </a:p>
          <a:p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ВАВИЛОН</a:t>
            </a:r>
          </a:p>
          <a:p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РИМ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LasZ">
            <a:hlinkClick r:id="" action="ppaction://media"/>
            <a:extLst>
              <a:ext uri="{FF2B5EF4-FFF2-40B4-BE49-F238E27FC236}">
                <a16:creationId xmlns:a16="http://schemas.microsoft.com/office/drawing/2014/main" id="{A8DCBDE8-0265-4171-AB65-564B82A7901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119182" y="0"/>
            <a:ext cx="2072818" cy="1554614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balanced" dir="t"/>
          </a:scene3d>
          <a:sp3d prstMaterial="softEdge">
            <a:bevelT w="203200" h="101600" prst="cross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22231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№2</a:t>
            </a:r>
            <a:endParaRPr lang="ru-RU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55813"/>
            <a:ext cx="10515600" cy="4351338"/>
          </a:xfrm>
        </p:spPr>
        <p:txBody>
          <a:bodyPr anchor="ctr"/>
          <a:lstStyle/>
          <a:p>
            <a:pPr marL="0" indent="0">
              <a:buNone/>
            </a:pPr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</a:t>
            </a:r>
            <a:r>
              <a:rPr lang="ru-R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ОТМЕЧАЕТСЯ ВСЕМИРНЫЙ ДЕНЬ БОРЬБЫ С </a:t>
            </a:r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ТУБЕРКУЛЕЗОМ?</a:t>
            </a:r>
            <a:endParaRPr lang="ru-RU" sz="3000" dirty="0"/>
          </a:p>
        </p:txBody>
      </p:sp>
      <p:pic>
        <p:nvPicPr>
          <p:cNvPr id="4" name="LasZ">
            <a:hlinkClick r:id="" action="ppaction://media"/>
            <a:extLst>
              <a:ext uri="{FF2B5EF4-FFF2-40B4-BE49-F238E27FC236}">
                <a16:creationId xmlns:a16="http://schemas.microsoft.com/office/drawing/2014/main" id="{A8DCBDE8-0265-4171-AB65-564B82A7901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119182" y="0"/>
            <a:ext cx="2072818" cy="1554614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balanced" dir="t"/>
          </a:scene3d>
          <a:sp3d prstMaterial="softEdge">
            <a:bevelT w="203200" h="101600" prst="cross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09735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</a:t>
            </a:r>
            <a:r>
              <a:rPr lang="ru-RU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№5</a:t>
            </a:r>
            <a:endParaRPr lang="ru-RU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304923"/>
            <a:ext cx="10515600" cy="435133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ФАМИЛИЯ ЭТОГО ПИСАТЕЛЯ СОЗВУЧНА С УСТАРЕВШИМ НАЗВАНИЕМ ТУБЕРКУЛЁЗА. В ВОЗРАСТЕ 44 ЛЕТ ОН УМЕР ОТ ЭТОЙ БОЛЕЗНИ, ХОТЯ САМ БЫЛ ВРАЧОМ. КАРЬЕРУ ДОКТОРА ЭТОТ ПИСАТЕЛЬ НАЧИНАЛ В ГОРОДЕ ЗВЕНИГОРОДЕ. ЕМУ ПРИНАДЛЕЖАТ СЛОВА, КОТОРЫЕ МОГУТ СТАТЬ ИНСТРУКЦИЕЙ ЖИЗНИ ДЛЯ КАЖДОГО ЧЕЛОВЕКА: «СПАСЕНИЯ НАДО ИСКАТЬ ТОЛЬКО В СЕБЕ САМОМ». НАЗОВИТЕ ФАМИЛИЮ ПИСАТЕЛЯ</a:t>
            </a:r>
          </a:p>
          <a:p>
            <a:endParaRPr lang="ru-RU" dirty="0"/>
          </a:p>
        </p:txBody>
      </p:sp>
      <p:pic>
        <p:nvPicPr>
          <p:cNvPr id="4" name="LasZ">
            <a:hlinkClick r:id="" action="ppaction://media"/>
            <a:extLst>
              <a:ext uri="{FF2B5EF4-FFF2-40B4-BE49-F238E27FC236}">
                <a16:creationId xmlns:a16="http://schemas.microsoft.com/office/drawing/2014/main" id="{A8DCBDE8-0265-4171-AB65-564B82A7901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119182" y="0"/>
            <a:ext cx="2072818" cy="1554614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balanced" dir="t"/>
          </a:scene3d>
          <a:sp3d prstMaterial="softEdge">
            <a:bevelT w="203200" h="101600" prst="cross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3121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9600" b="1" dirty="0">
                <a:solidFill>
                  <a:srgbClr val="FF0000">
                    <a:alpha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Сдаём карточки – узнаём ответы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533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210" y="365125"/>
            <a:ext cx="8782590" cy="1325563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 №1</a:t>
            </a:r>
            <a:endParaRPr lang="ru-RU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2489" y="1690688"/>
            <a:ext cx="4959485" cy="435133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ВАКЦИНАЦИЯ</a:t>
            </a:r>
          </a:p>
          <a:p>
            <a:pPr marL="0" indent="0" algn="ctr">
              <a:buNone/>
            </a:pP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ТУБЕРКУЛЕЗ</a:t>
            </a:r>
          </a:p>
          <a:p>
            <a:pPr marL="0" indent="0" algn="ctr">
              <a:buNone/>
            </a:pPr>
            <a:r>
              <a:rPr lang="ru-RU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ПРОБА </a:t>
            </a: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МАНТУ</a:t>
            </a:r>
          </a:p>
          <a:p>
            <a:pPr marL="0" indent="0" algn="ctr">
              <a:buNone/>
            </a:pPr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ДИАСКИНТЕСТ</a:t>
            </a:r>
          </a:p>
        </p:txBody>
      </p:sp>
      <p:pic>
        <p:nvPicPr>
          <p:cNvPr id="2052" name="Picture 4" descr="leg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71210" cy="144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71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210" y="365125"/>
            <a:ext cx="8782590" cy="1325563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 </a:t>
            </a:r>
            <a: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endParaRPr lang="ru-RU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2089" y="1811431"/>
            <a:ext cx="4959485" cy="435133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ru-RU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ИЛЬЯ МУРОМЕЦ</a:t>
            </a:r>
            <a:endParaRPr lang="ru-RU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leg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71210" cy="144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geroickazok.ru/wp-content/uploads/2023/02/Ilya_Muromets___art_Stepan_Gilev_-2048x13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021" y="2756354"/>
            <a:ext cx="6296979" cy="4101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30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210" y="365125"/>
            <a:ext cx="8782590" cy="1325563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 №3</a:t>
            </a:r>
            <a:endParaRPr lang="ru-RU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1800" y="2023419"/>
            <a:ext cx="8462818" cy="4351338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ru-RU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ЗНАМЕНИТЫЙ АВТОМОБИЛЬ НАЗВАН В ЧЕСТЬ ДОЧЕРИ АВСТРИЙСКОГО ПРЕДПРИНИМАТЕЛЯ ЭМИЛЯ ЕЛЛИНЕКА. АДРИАНУ ДОМА ЛАСКОВО НАЗЫВАЛИ МЕРСЕДЕС, ЧТО В ПЕРЕВОДЕ С ИСПАНСКОГО ОЗНАЧАЕТ «МИЛОСЕРДИЕ, БЛАГОДАТЬ» В 1899 ГОДУ В 39 ЛЕТ САМАЯ ИЗВЕСТНАЯ ЖЕНЩИНА, ЧЬЕ ИМЯ СВЯЗЫВАЮТ С АВТОМОБИЛЯМИ, СКОРОПОСТИЖНО СКОНЧАЛАСЬ ОТ ТУБЕРКУЛЕЗА</a:t>
            </a:r>
            <a:endParaRPr lang="ru-RU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leg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71210" cy="144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avatars.mds.yandex.net/i?id=3af187a1293fbc9885c2d0ca613de004213dd9bb-3696566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5762" y="4625163"/>
            <a:ext cx="3749964" cy="223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1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210" y="365125"/>
            <a:ext cx="8782590" cy="1325563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 №4</a:t>
            </a:r>
            <a:endParaRPr lang="ru-RU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7622309" cy="4351338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ru-RU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ВАВИЛОНЕ</a:t>
            </a:r>
            <a:br>
              <a:rPr lang="ru-RU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ИСТОРИКИ УЖЕ ДАВНО ЗНАЮТ, ЧТО СОГЛАСНО ДРЕВНЕИНДИЙСКИМ ЗАКОНАМ МАНУ МУЖЧИНАМ ЗАПРЕЩАЛОСЬ БРАТЬ В ЖЕНЫ ЖЕНЩИНУ, БОЛЬНУЮ ТУБЕРКУЛЕЗОМ. А В ВАВИЛОНЕ СУЩЕСТВОВАЛО ПРАВИЛО: СУПРУГ МОГ НЕМЕДЛЕННО ПОДАТЬ НА РАЗВОД, ЕСЛИ ЕГО БЛАГОВЕРНАЯ ПОДХВАТЫВАЛА ИНФЕКЦИОННУЮ БОЛЕЗНЬ</a:t>
            </a:r>
            <a:endParaRPr lang="ru-RU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leg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71210" cy="144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avatars.dzeninfra.ru/get-zen_doc/248942/pub_5bb7171dad289e00ac6bf500_5bb717adad289e00ac6bf50c/scale_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0745" y="4435813"/>
            <a:ext cx="3521255" cy="242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24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210" y="365125"/>
            <a:ext cx="8782590" cy="1325563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 №5</a:t>
            </a:r>
            <a:endParaRPr lang="ru-RU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6185170" cy="435133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АНТОН ПАВЛОВИЧ ЧЕХОВ</a:t>
            </a:r>
            <a:endParaRPr lang="ru-RU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leg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71210" cy="144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369" y="1960085"/>
            <a:ext cx="4326780" cy="489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66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B3FA2BC-92F9-4637-9F4F-DE0975FF3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6AFB449-E9F5-44BA-AB46-E35113794B7A}"/>
              </a:ext>
            </a:extLst>
          </p:cNvPr>
          <p:cNvSpPr txBox="1"/>
          <p:nvPr/>
        </p:nvSpPr>
        <p:spPr>
          <a:xfrm>
            <a:off x="1257637" y="2815755"/>
            <a:ext cx="7781109" cy="580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3000" b="1" dirty="0" smtClean="0">
                <a:solidFill>
                  <a:srgbClr val="FE43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БЛИЦ-ОПРОС</a:t>
            </a:r>
            <a:endParaRPr lang="ru-RU" sz="3000" b="1" dirty="0">
              <a:solidFill>
                <a:srgbClr val="FE434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79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</a:t>
            </a:r>
            <a:endParaRPr lang="ru-RU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000" b="1" spc="-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3000" b="1" spc="-5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ВОПРОСОВ</a:t>
            </a:r>
            <a:r>
              <a:rPr lang="ru-RU" sz="3000" b="1" spc="-1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spc="-5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3000" b="1" spc="-1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spc="-5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 КАЖДОГО ДАЁТСЯ 10</a:t>
            </a:r>
            <a:r>
              <a:rPr lang="ru-RU" sz="3000" b="1" spc="-15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spc="-5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</a:t>
            </a:r>
            <a:r>
              <a:rPr lang="ru-RU" sz="3000" b="1" spc="-15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УНД</a:t>
            </a:r>
          </a:p>
          <a:p>
            <a:pPr marL="0" indent="0">
              <a:buNone/>
            </a:pPr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spc="-5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КАЖДЫЙ ВОПРОС МОЖНО СДЕЛАТЬ СТАВКУ +1. ЕСЛИ ОТВЕТ ПРАВИЛЬНЫЙ, ТО КОМАНДА ПОЛУЧАЕТ +1 БАЛЛ </a:t>
            </a:r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3000" b="1" spc="-5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ЭТОМУ ВОПРОСУ (ТО ЕСТЬ </a:t>
            </a:r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000" b="1" spc="-5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СУММЕ </a:t>
            </a:r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000" b="1" spc="-5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ЕСЛИ НЕПРАВИЛЬНО,</a:t>
            </a:r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spc="-5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</a:t>
            </a:r>
            <a:r>
              <a:rPr lang="ru-RU" sz="3000" b="1" spc="-1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spc="-5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-1.</a:t>
            </a:r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spc="-5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СТАВКУ МОЖНО</a:t>
            </a:r>
            <a:r>
              <a:rPr lang="ru-RU" sz="3000" b="1" spc="-1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000" b="1" spc="-5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ДЕЛАТЬ.</a:t>
            </a:r>
            <a:endParaRPr lang="ru-RU" sz="3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328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№1</a:t>
            </a:r>
            <a:endParaRPr lang="ru-RU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КАКОЙ СТРАНЕ РОДИЛСЯ РОБЕРТ </a:t>
            </a:r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КОХ?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24" y="-18472"/>
            <a:ext cx="3381376" cy="169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97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</a:t>
            </a:r>
            <a:r>
              <a:rPr lang="ru-RU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</a:t>
            </a:r>
            <a:endParaRPr lang="ru-RU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919739"/>
            <a:ext cx="10515600" cy="4351338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НАРОДЕ НАЗЫВАЮТ ТУБЕРКУЛЕЗ С ДАВНИХ </a:t>
            </a:r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ВРЕМЕН?</a:t>
            </a:r>
            <a:endParaRPr lang="ru-RU" sz="3000" dirty="0"/>
          </a:p>
        </p:txBody>
      </p:sp>
      <p:pic>
        <p:nvPicPr>
          <p:cNvPr id="4" name="LasZ">
            <a:hlinkClick r:id="" action="ppaction://media"/>
            <a:extLst>
              <a:ext uri="{FF2B5EF4-FFF2-40B4-BE49-F238E27FC236}">
                <a16:creationId xmlns:a16="http://schemas.microsoft.com/office/drawing/2014/main" id="{A8DCBDE8-0265-4171-AB65-564B82A7901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119182" y="0"/>
            <a:ext cx="2072818" cy="1554614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balanced" dir="t"/>
          </a:scene3d>
          <a:sp3d prstMaterial="softEdge">
            <a:bevelT w="203200" h="101600" prst="cross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4126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</a:t>
            </a:r>
            <a:r>
              <a:rPr lang="ru-RU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endParaRPr lang="ru-RU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ЛОВКАЯ КАНАЛЬЯ, ТУБЕРКУЛЕЗНОЕ ПУГАЛО, ДЬЯВОЛЬСКИЕ ЗАРОДЫШИ – КТО ПРИДУМАЛ ЭТИ ОСКОРБЛЕНИЯ ДЛЯ БОЛЬНЫХ?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24" y="-18472"/>
            <a:ext cx="3381376" cy="169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50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</a:t>
            </a:r>
            <a:r>
              <a:rPr lang="ru-RU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</a:t>
            </a:r>
            <a:endParaRPr lang="ru-RU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ЯВЛЯЕТСЯ ВОЗБУДИТЕЛЕМ </a:t>
            </a:r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ТУБЕРКУЛЕЗА?</a:t>
            </a:r>
            <a:endParaRPr lang="ru-RU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24" y="-18472"/>
            <a:ext cx="3381376" cy="169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53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</a:t>
            </a:r>
            <a:r>
              <a:rPr lang="ru-RU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№4</a:t>
            </a:r>
            <a:endParaRPr lang="ru-RU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ОРГАН ЧЕЛОВЕКА, КОТОРЫЙ ЧАЩЕ ВСЕГО ПОРАЖАЕТСЯ </a:t>
            </a:r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МИКОБАКТЕРИЯМИ ТУБЕРКУЛЁЗА?</a:t>
            </a:r>
            <a:endParaRPr lang="ru-RU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24" y="-18472"/>
            <a:ext cx="3381376" cy="169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34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</a:t>
            </a:r>
            <a:r>
              <a:rPr lang="ru-RU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№5</a:t>
            </a:r>
            <a:endParaRPr lang="ru-RU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КАКОЙ ЦВЕТОК ЯВЛЯЕТСЯ </a:t>
            </a:r>
            <a:r>
              <a:rPr lang="ru-R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СИМВОЛОМ БОРЬБЫ С </a:t>
            </a:r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ТУБЕРКУЛЕЗОМ?</a:t>
            </a:r>
            <a:endParaRPr lang="ru-RU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24" y="-18472"/>
            <a:ext cx="3381376" cy="169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63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9600" b="1" dirty="0">
                <a:solidFill>
                  <a:srgbClr val="FF0000">
                    <a:alpha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Сдаём карточки – узнаём ответы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076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210" y="365125"/>
            <a:ext cx="8782590" cy="1325563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 №1</a:t>
            </a:r>
            <a:endParaRPr lang="ru-RU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4959485" cy="435133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ГЕРМАНИЯ</a:t>
            </a:r>
            <a:endParaRPr lang="ru-RU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leg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71210" cy="144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872" y="2433308"/>
            <a:ext cx="6258128" cy="442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88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210" y="365125"/>
            <a:ext cx="8782590" cy="1325563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 №2</a:t>
            </a:r>
            <a:endParaRPr lang="ru-RU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4959485" cy="435133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РОБЕРТ КОХ</a:t>
            </a:r>
            <a:endParaRPr lang="ru-RU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leg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71210" cy="144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reeform 2"/>
          <p:cNvSpPr/>
          <p:nvPr/>
        </p:nvSpPr>
        <p:spPr>
          <a:xfrm>
            <a:off x="6984460" y="1825626"/>
            <a:ext cx="5207540" cy="5119924"/>
          </a:xfrm>
          <a:custGeom>
            <a:avLst/>
            <a:gdLst/>
            <a:ahLst/>
            <a:cxnLst/>
            <a:rect l="l" t="t" r="r" b="b"/>
            <a:pathLst>
              <a:path w="6095845" h="9251380">
                <a:moveTo>
                  <a:pt x="0" y="0"/>
                </a:moveTo>
                <a:lnTo>
                  <a:pt x="6095845" y="0"/>
                </a:lnTo>
                <a:lnTo>
                  <a:pt x="6095845" y="9251380"/>
                </a:lnTo>
                <a:lnTo>
                  <a:pt x="0" y="92513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rcRect/>
            <a:stretch>
              <a:fillRect l="-5113" t="-7297" r="-21033" b="-58574"/>
            </a:stretch>
          </a:blipFill>
        </p:spPr>
      </p:sp>
    </p:spTree>
    <p:extLst>
      <p:ext uri="{BB962C8B-B14F-4D97-AF65-F5344CB8AC3E}">
        <p14:creationId xmlns:p14="http://schemas.microsoft.com/office/powerpoint/2010/main" val="10219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210" y="365125"/>
            <a:ext cx="8782590" cy="1325563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 №3</a:t>
            </a:r>
            <a:endParaRPr lang="ru-RU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6244306" cy="435133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МИКОБАКТЕРИЯ ТУБЕРКУЛЁЗА</a:t>
            </a:r>
            <a:endParaRPr lang="ru-RU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leg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71210" cy="144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491" y="2456120"/>
            <a:ext cx="5876509" cy="440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34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210" y="365125"/>
            <a:ext cx="8782590" cy="1325563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 №4</a:t>
            </a:r>
            <a:endParaRPr lang="ru-RU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6244306" cy="435133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ЛЁГКИЕ</a:t>
            </a:r>
            <a:endParaRPr lang="ru-RU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leg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71210" cy="144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242" y="2273030"/>
            <a:ext cx="4993758" cy="458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64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210" y="365125"/>
            <a:ext cx="8782590" cy="1325563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 №5</a:t>
            </a:r>
            <a:endParaRPr lang="ru-RU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3347" y="2055813"/>
            <a:ext cx="11619344" cy="4351338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ru-RU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ЦВЕТОК БЕЛОЙ РОМАШКИ — СИМВОЛ «ПРИРОДНОГО АНТИБИОТИКА», ВХОДИВШИЙ В СОСТАВ ИСПОЛЬЗОВАВШИХСЯ ДЛЯ ЛЕЧЕНИЯ ТУБЕРКУЛЁЗА СРЕДСТВ НАРОДНОЙ МЕДИЦИНЫ, И ОДНОВРЕМЕННО ЛЮБВИ, УЯЗВИМОСТИ И РАНИМОСТИ. В ЗНАК СОЛИДАРНОСТИ СО ВСЕМИ БОЛЬНЫМИ ТУБЕРКУЛЁЗОМ СТУДЕНТЫ И ГИМНАЗИСТЫ, ПРОДАВАЛИ ИСКУССТВЕННЫЕ БЕЛЫЕ РОМАШКИ, ИЗГОТОВЛЕННЫЕ ВОСПИТАННИКАМИ ДЕТСКИХ ДОМОВ. СОБРАННЫЕ ДЕНЬГИ НАПРАВЛЯЛИСЬ НА ПОМОЩЬ БОЛЬНЫМ ТУБЕРКУЛЁЗОМ</a:t>
            </a:r>
            <a:endParaRPr lang="ru-RU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leg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71210" cy="144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78" b="9730"/>
          <a:stretch/>
        </p:blipFill>
        <p:spPr>
          <a:xfrm>
            <a:off x="9547375" y="0"/>
            <a:ext cx="2644625" cy="210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35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№4</a:t>
            </a:r>
            <a:endParaRPr lang="ru-RU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6075" y="2055813"/>
            <a:ext cx="11101552" cy="4351338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ОБЫЧНАЯ ЕГО СКОРОСТЬ — 2,4 КИЛОМЕТРА В ЧАС, НО В НЕКОТОРЫХ СИТУАЦИЯХ ОНА МОЖЕТ ДОСТИГАТЬ 170 КИЛОМЕТРОВ В ЧАС. ПРИ НАЛИЧИИ ПОДОБНОЙ СИТУАЦИИ ВСЕ ОКРУЖАЮЩИЕ ОБЫЧНО ЖЕЛАЮТ ЕЕ ЖЕРТВЕ БЫТЬ ЗДОРОВЫМ. НАЗОВИТЕ ОДНИМ СЛОВОМ ДЕЙСТВИЕ, ПРИВОДЯЩЕЕ К ТОЙ САМОЙ СКОРОСТИ, ДОХОДЯЩЕЙ ДО 170 КИЛОМЕТРОВ В ЧАС</a:t>
            </a:r>
            <a:endParaRPr lang="ru-RU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LasZ">
            <a:hlinkClick r:id="" action="ppaction://media"/>
            <a:extLst>
              <a:ext uri="{FF2B5EF4-FFF2-40B4-BE49-F238E27FC236}">
                <a16:creationId xmlns:a16="http://schemas.microsoft.com/office/drawing/2014/main" id="{A8DCBDE8-0265-4171-AB65-564B82A7901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119182" y="0"/>
            <a:ext cx="2072818" cy="1554614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balanced" dir="t"/>
          </a:scene3d>
          <a:sp3d prstMaterial="softEdge">
            <a:bevelT w="203200" h="101600" prst="cross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05000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</a:t>
            </a:r>
            <a:r>
              <a:rPr lang="ru-RU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№5</a:t>
            </a:r>
            <a:endParaRPr lang="ru-RU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201862"/>
            <a:ext cx="10515600" cy="4351338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ПАРУ ВЕКОВ НАЗАД В РОССИИ ЭТУ БОЛЕЗНЬ НЕ СЛУЧАЙНО НАЗЫВАЛИ «БУГОРЧАТКА» ВЕДЬ У БОЛЬНОГО, ДЕЙСТВИТЕЛЬНО, ОБРАЗУЕТСЯ МНОЖЕСТВО УЗЕЛКОВ, КСТАТИ, И ЛАТИНСКОЕ НАЗВАНИЕ ЭТОЙ БОЛЕЗНИ ПРОИСХОДИТ ОТ СЛОВА «БУГОРОК». НАЗОВИТЕ ЭТУ БОЛЕЗНЬ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LasZ">
            <a:hlinkClick r:id="" action="ppaction://media"/>
            <a:extLst>
              <a:ext uri="{FF2B5EF4-FFF2-40B4-BE49-F238E27FC236}">
                <a16:creationId xmlns:a16="http://schemas.microsoft.com/office/drawing/2014/main" id="{A8DCBDE8-0265-4171-AB65-564B82A7901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119182" y="0"/>
            <a:ext cx="2072818" cy="1554614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balanced" dir="t"/>
          </a:scene3d>
          <a:sp3d prstMaterial="softEdge">
            <a:bevelT w="203200" h="101600" prst="cross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54342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9600" b="1" dirty="0">
                <a:solidFill>
                  <a:srgbClr val="FF0000">
                    <a:alpha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Сдаём карточки – узнаём ответы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740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Красный и фиолетовый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742</TotalTime>
  <Words>935</Words>
  <Application>Microsoft Office PowerPoint</Application>
  <PresentationFormat>Широкоэкранный</PresentationFormat>
  <Paragraphs>139</Paragraphs>
  <Slides>69</Slides>
  <Notes>0</Notes>
  <HiddenSlides>0</HiddenSlides>
  <MMClips>23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69</vt:i4>
      </vt:variant>
    </vt:vector>
  </HeadingPairs>
  <TitlesOfParts>
    <vt:vector size="7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ПРАВИЛА</vt:lpstr>
      <vt:lpstr>ВОПРОС №1</vt:lpstr>
      <vt:lpstr>ВОПРОС №2</vt:lpstr>
      <vt:lpstr>ВОПРОС №3</vt:lpstr>
      <vt:lpstr>ВОПРОС №4</vt:lpstr>
      <vt:lpstr>ВОПРОС №5</vt:lpstr>
      <vt:lpstr>Презентация PowerPoint</vt:lpstr>
      <vt:lpstr>ОТВЕТ №1 </vt:lpstr>
      <vt:lpstr>ОТВЕТ №2</vt:lpstr>
      <vt:lpstr>ОТВЕТ №3</vt:lpstr>
      <vt:lpstr>ОТВЕТ №4 </vt:lpstr>
      <vt:lpstr>ОТВЕТ №5 </vt:lpstr>
      <vt:lpstr>Презентация PowerPoint</vt:lpstr>
      <vt:lpstr>ПРАВИЛА</vt:lpstr>
      <vt:lpstr>ВОПРОС №1</vt:lpstr>
      <vt:lpstr>ВОПРОС №2</vt:lpstr>
      <vt:lpstr>ВОПРОС №3</vt:lpstr>
      <vt:lpstr>ВОПРОС №4</vt:lpstr>
      <vt:lpstr>ВОПРОС №5</vt:lpstr>
      <vt:lpstr>Презентация PowerPoint</vt:lpstr>
      <vt:lpstr>ОТВЕТ №1 </vt:lpstr>
      <vt:lpstr>ОТВЕТ №2 </vt:lpstr>
      <vt:lpstr>ОТВЕТ №3 </vt:lpstr>
      <vt:lpstr>ОТВЕТ №4 </vt:lpstr>
      <vt:lpstr>ОТВЕТ №5 </vt:lpstr>
      <vt:lpstr>Презентация PowerPoint</vt:lpstr>
      <vt:lpstr>ПРАВИЛА</vt:lpstr>
      <vt:lpstr>ВОПРОС №1</vt:lpstr>
      <vt:lpstr>ВОПРОС №2</vt:lpstr>
      <vt:lpstr>ВОПРОС №3</vt:lpstr>
      <vt:lpstr>ВОПРОС №4</vt:lpstr>
      <vt:lpstr>ВОПРОС №5</vt:lpstr>
      <vt:lpstr>Презентация PowerPoint</vt:lpstr>
      <vt:lpstr>ОТВЕТ №1 </vt:lpstr>
      <vt:lpstr>ОТВЕТ №2 </vt:lpstr>
      <vt:lpstr>ОТВЕТ №3 </vt:lpstr>
      <vt:lpstr>ОТВЕТ №4</vt:lpstr>
      <vt:lpstr>ОТВЕТ №5</vt:lpstr>
      <vt:lpstr>Презентация PowerPoint</vt:lpstr>
      <vt:lpstr>ПРАВИЛА</vt:lpstr>
      <vt:lpstr>ВОПРОС №1</vt:lpstr>
      <vt:lpstr>ВОПРОС №1</vt:lpstr>
      <vt:lpstr>ВОПРОС №1</vt:lpstr>
      <vt:lpstr>ВОПРОС №1</vt:lpstr>
      <vt:lpstr>ВОПРОС №2</vt:lpstr>
      <vt:lpstr>ВОПРОС №3</vt:lpstr>
      <vt:lpstr>ВОПРОС №4</vt:lpstr>
      <vt:lpstr>ВОПРОС №5</vt:lpstr>
      <vt:lpstr>Презентация PowerPoint</vt:lpstr>
      <vt:lpstr>ОТВЕТ №1</vt:lpstr>
      <vt:lpstr>ОТВЕТ №2</vt:lpstr>
      <vt:lpstr>ОТВЕТ №3</vt:lpstr>
      <vt:lpstr>ОТВЕТ №4</vt:lpstr>
      <vt:lpstr>ОТВЕТ №5</vt:lpstr>
      <vt:lpstr>Презентация PowerPoint</vt:lpstr>
      <vt:lpstr>ПРАВИЛА</vt:lpstr>
      <vt:lpstr>ВОПРОС №1</vt:lpstr>
      <vt:lpstr>ВОПРОС №2</vt:lpstr>
      <vt:lpstr>ВОПРОС №3</vt:lpstr>
      <vt:lpstr>ВОПРОС №4</vt:lpstr>
      <vt:lpstr>ВОПРОС №5</vt:lpstr>
      <vt:lpstr>Презентация PowerPoint</vt:lpstr>
      <vt:lpstr>ОТВЕТ №1</vt:lpstr>
      <vt:lpstr>ОТВЕТ №2</vt:lpstr>
      <vt:lpstr>ОТВЕТ №3</vt:lpstr>
      <vt:lpstr>ОТВЕТ №4</vt:lpstr>
      <vt:lpstr>ОТВЕТ №5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КВИЗ «ТУБЕРКУЛЁЗ ВСЕРЬЁЗ»</dc:title>
  <dc:creator>Elizaveta Suvorova</dc:creator>
  <cp:lastModifiedBy>Elizaveta Suvorova</cp:lastModifiedBy>
  <cp:revision>304</cp:revision>
  <dcterms:created xsi:type="dcterms:W3CDTF">2023-10-16T06:41:43Z</dcterms:created>
  <dcterms:modified xsi:type="dcterms:W3CDTF">2024-04-17T07:49:23Z</dcterms:modified>
</cp:coreProperties>
</file>