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9144000" cy="5143500"/>
  <p:defaultTextStyle>
    <a:defPPr>
      <a:defRPr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FB837D-C827-4EFA-A057-4D05807E0F7C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418" y="2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dk_br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2916" y="1034236"/>
            <a:ext cx="4811084" cy="3945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object 2"/>
          <p:cNvSpPr txBox="1"/>
          <p:nvPr/>
        </p:nvSpPr>
        <p:spPr bwMode="auto">
          <a:xfrm>
            <a:off x="1856416" y="217796"/>
            <a:ext cx="6934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Основная информация организации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6029" y="306703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 bwMode="auto">
          <a:xfrm>
            <a:off x="588218" y="1034236"/>
            <a:ext cx="4713916" cy="39145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9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 Муниципальное </a:t>
            </a:r>
            <a:r>
              <a:rPr lang="ru-RU" sz="9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казенное учреждение «Городской дворец культуры» </a:t>
            </a:r>
            <a:r>
              <a:rPr lang="ru-RU" sz="9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       муниципального </a:t>
            </a:r>
            <a:r>
              <a:rPr lang="ru-RU" sz="9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образования «Городской округ Бердянск Запорожской области»</a:t>
            </a:r>
            <a:endParaRPr sz="1400" dirty="0">
              <a:solidFill>
                <a:schemeClr val="bg1"/>
              </a:solidFill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marR="0" lvl="0" indent="-17145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marR="0" lvl="0" indent="-17145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Деятельность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вашей организации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Euclid Circular B SemiBold"/>
                <a:cs typeface="Euclid Circular B SemiBold"/>
              </a:rPr>
              <a:t>Организация досуга населения, создание условий для развития народного творчества, в том числе через деятельность клубных формирований и коллективов художественного творчества.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endParaRPr lang="ru-RU" sz="1050" b="1" dirty="0" smtClean="0">
              <a:solidFill>
                <a:schemeClr val="tx1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 организации: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050" b="1" dirty="0" smtClean="0">
                <a:latin typeface="Euclid Circular B SemiBold"/>
              </a:rPr>
              <a:t>Запорожская область, </a:t>
            </a:r>
            <a:r>
              <a:rPr lang="ru-RU" sz="1050" b="1" dirty="0" err="1" smtClean="0">
                <a:latin typeface="Euclid Circular B SemiBold"/>
              </a:rPr>
              <a:t>г.о.Бердянск</a:t>
            </a:r>
            <a:r>
              <a:rPr lang="ru-RU" sz="1050" b="1" dirty="0" smtClean="0">
                <a:latin typeface="Euclid Circular B SemiBold"/>
              </a:rPr>
              <a:t>, </a:t>
            </a:r>
            <a:r>
              <a:rPr lang="ru-RU" sz="1050" b="1" dirty="0" err="1" smtClean="0">
                <a:latin typeface="Euclid Circular B SemiBold"/>
              </a:rPr>
              <a:t>ул.Итальянская</a:t>
            </a:r>
            <a:r>
              <a:rPr lang="ru-RU" sz="1050" b="1" dirty="0" smtClean="0">
                <a:latin typeface="Euclid Circular B SemiBold"/>
              </a:rPr>
              <a:t>, д.57/10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en-US" sz="1050" b="1" dirty="0">
                <a:latin typeface="Euclid Circular B SemiBold"/>
                <a:hlinkClick r:id="rId3"/>
              </a:rPr>
              <a:t>https://</a:t>
            </a:r>
            <a:r>
              <a:rPr lang="en-US" sz="1050" b="1" dirty="0" smtClean="0">
                <a:latin typeface="Euclid Circular B SemiBold"/>
                <a:hlinkClick r:id="rId3"/>
              </a:rPr>
              <a:t>vk.com/gdk_brd</a:t>
            </a:r>
            <a:endParaRPr lang="ru-RU" sz="1050" b="1" dirty="0" smtClean="0">
              <a:latin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помещения:</a:t>
            </a: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050" b="1" dirty="0">
                <a:latin typeface="Euclid Circular B SemiBold"/>
              </a:rPr>
              <a:t>49,5 </a:t>
            </a:r>
            <a:r>
              <a:rPr lang="ru-RU" sz="1050" b="1" dirty="0" err="1">
                <a:latin typeface="Euclid Circular B SemiBold"/>
              </a:rPr>
              <a:t>кв.м</a:t>
            </a:r>
            <a:r>
              <a:rPr lang="ru-RU" sz="1050" b="1" dirty="0" smtClean="0">
                <a:latin typeface="Euclid Circular B SemiBold"/>
              </a:rPr>
              <a:t>.</a:t>
            </a: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endParaRPr lang="ru-RU" sz="12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Количество сотрудников, которые будут заниматься развитием франшизы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  <a:endParaRPr dirty="0"/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050" b="1" dirty="0">
                <a:latin typeface="Euclid Circular B SemiBold"/>
              </a:rPr>
              <a:t>2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900" b="1" dirty="0">
              <a:latin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 l="15517" t="6897" r="12069" b="5171"/>
          <a:stretch/>
        </p:blipFill>
        <p:spPr bwMode="auto">
          <a:xfrm>
            <a:off x="6019800" y="1428750"/>
            <a:ext cx="3200400" cy="3886200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 bwMode="auto">
          <a:xfrm>
            <a:off x="5597769" y="1003758"/>
            <a:ext cx="693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Волонтеры Культуры</a:t>
            </a:r>
            <a:endParaRPr sz="2400" dirty="0">
              <a:latin typeface="Euclid Circular B SemiBold"/>
              <a:cs typeface="Euclid Circular B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 bwMode="auto">
          <a:xfrm>
            <a:off x="1649832" y="190591"/>
            <a:ext cx="6781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 </a:t>
            </a:r>
            <a:r>
              <a:rPr lang="ru-RU" sz="2400" b="1" spc="-20" dirty="0" err="1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вебинар</a:t>
            </a: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. Выберите </a:t>
            </a:r>
            <a:r>
              <a:rPr lang="ru-RU" sz="2400" b="1" spc="-20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пакет «Стандарт» </a:t>
            </a: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/>
            </a:r>
            <a:b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</a:b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или </a:t>
            </a:r>
            <a:r>
              <a:rPr lang="ru-RU" sz="2400" b="1" spc="-20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«Мастер</a:t>
            </a:r>
            <a:r>
              <a:rPr lang="ru-RU" sz="24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»</a:t>
            </a:r>
            <a:endParaRPr sz="2400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99942" y="1652017"/>
            <a:ext cx="4343399" cy="158477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object 8"/>
          <p:cNvSpPr txBox="1"/>
          <p:nvPr/>
        </p:nvSpPr>
        <p:spPr bwMode="auto">
          <a:xfrm>
            <a:off x="606442" y="1876928"/>
            <a:ext cx="402034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Базовые сервисы:</a:t>
            </a: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1. Информирование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граждан и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организаций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. Работа с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Платформой </a:t>
            </a:r>
            <a:r>
              <a:rPr lang="ru-RU" sz="1050" b="1" u="sng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  <a:hlinkClick r:id="rId3" tooltip="https://dobro.ru/"/>
              </a:rPr>
              <a:t>ДОБРО.РФ</a:t>
            </a: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3. </a:t>
            </a: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Консультирование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граждан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</a:rPr>
              <a:t>4. Работа «</a:t>
            </a:r>
            <a:r>
              <a:rPr lang="ru-RU" sz="1050" b="1" dirty="0" err="1" smtClean="0">
                <a:solidFill>
                  <a:srgbClr val="2B1262"/>
                </a:solidFill>
                <a:latin typeface="Montserrat" panose="00000500000000000000" pitchFamily="2" charset="-52"/>
              </a:rPr>
              <a:t>Добро.Взаимно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</a:rPr>
              <a:t>»</a:t>
            </a: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16844" y="3453643"/>
            <a:ext cx="2130139" cy="1556507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object 8"/>
          <p:cNvSpPr txBox="1"/>
          <p:nvPr/>
        </p:nvSpPr>
        <p:spPr bwMode="auto">
          <a:xfrm>
            <a:off x="606191" y="3615485"/>
            <a:ext cx="1790059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При выборе пакета «Стандарт»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Выберите минимум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6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сервисов</a:t>
            </a:r>
            <a:endParaRPr lang="ru-RU" sz="1050" b="1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571642" y="3453643"/>
            <a:ext cx="2305157" cy="1556507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object 8"/>
          <p:cNvSpPr txBox="1"/>
          <p:nvPr/>
        </p:nvSpPr>
        <p:spPr bwMode="auto">
          <a:xfrm>
            <a:off x="2691477" y="3498067"/>
            <a:ext cx="2160663" cy="14497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При выборе пакета «Мастер»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- Выберите минимум 6 сервисов из пакета «Стандарт»,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3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сервиса</a:t>
            </a:r>
            <a:r>
              <a:rPr lang="ru-RU" dirty="0">
                <a:latin typeface="Montserrat" panose="00000500000000000000" pitchFamily="2" charset="-52"/>
                <a:cs typeface="Euclid Circular B SemiBold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из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пакета «Мастер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»</a:t>
            </a:r>
            <a:endParaRPr lang="ru-RU" sz="1050" b="1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040732" y="1317335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object 8"/>
          <p:cNvSpPr txBox="1"/>
          <p:nvPr/>
        </p:nvSpPr>
        <p:spPr bwMode="auto">
          <a:xfrm>
            <a:off x="5202257" y="1513724"/>
            <a:ext cx="3639349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Укажите </a:t>
            </a:r>
            <a:r>
              <a:rPr lang="ru-RU" sz="1400" b="1" dirty="0" smtClean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сервисы, которые вы </a:t>
            </a:r>
            <a:r>
              <a:rPr lang="ru-RU" sz="1400" b="1" dirty="0" smtClean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будете </a:t>
            </a:r>
            <a:r>
              <a:rPr lang="ru-RU" sz="1400" b="1" dirty="0" smtClean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реализовывать в рамках франшизы: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 smtClean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1.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Организация взаимопомощи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Поиск и предоставление помещения для проведения мероприятий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3.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Формирование и сопровождение волонтёрских корпусов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4.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Подбор экспертов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5. 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Реализация обучающих программ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6.Обучению социальному проектированию, составление </a:t>
            </a:r>
            <a:r>
              <a:rPr lang="ru-RU" sz="1050" b="1" dirty="0" err="1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грантовых</a:t>
            </a: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 заявок</a:t>
            </a:r>
            <a:endParaRPr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7.Сервисы по развитию добровольчества в сфере культуры</a:t>
            </a:r>
            <a:endParaRPr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495800" y="954261"/>
            <a:ext cx="4114800" cy="77928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 bwMode="auto">
          <a:xfrm>
            <a:off x="419101" y="786148"/>
            <a:ext cx="396239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3 </a:t>
            </a:r>
            <a:r>
              <a:rPr lang="ru-RU" sz="2800" b="1" spc="-20" dirty="0" err="1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вебинар</a:t>
            </a:r>
            <a:r>
              <a:rPr lang="ru-RU" sz="28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.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Целевая </a:t>
            </a: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аудитория</a:t>
            </a: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3810001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Перечислите целевые группы, на которых направлена деятельность </a:t>
            </a:r>
            <a:r>
              <a:rPr lang="ru-RU" sz="1050" b="1" dirty="0" err="1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, опишите их социально-психологический портрет</a:t>
            </a:r>
            <a:endParaRPr dirty="0">
              <a:latin typeface="Montserrat" panose="00000500000000000000" pitchFamily="2" charset="-52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51298"/>
              </p:ext>
            </p:extLst>
          </p:nvPr>
        </p:nvGraphicFramePr>
        <p:xfrm>
          <a:off x="484734" y="1809750"/>
          <a:ext cx="8049666" cy="3296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3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Целевая группа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Ее портрет (возраст, образование, увлечения)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Инструменты по работе</a:t>
                      </a:r>
                      <a:endParaRPr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с данной целевой группой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12700">
                        <a:spcBef>
                          <a:spcPts val="100"/>
                        </a:spcBef>
                        <a:tabLst>
                          <a:tab pos="1871345" algn="l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Молодежь </a:t>
                      </a:r>
                      <a:r>
                        <a:rPr lang="ru-RU" sz="9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г.Бердянска</a:t>
                      </a:r>
                      <a:endParaRPr lang="ru-RU" sz="9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100"/>
                        </a:spcBef>
                        <a:tabLst>
                          <a:tab pos="1871345" algn="l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25-35 лет, творческие увлечения</a:t>
                      </a:r>
                      <a:endParaRPr lang="ru-RU" sz="9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Творческие вечера,</a:t>
                      </a:r>
                      <a:r>
                        <a:rPr lang="ru-RU" sz="900" baseline="0" dirty="0" smtClean="0"/>
                        <a:t> мини-фестивали, встречи с знаменитостями, </a:t>
                      </a:r>
                      <a:r>
                        <a:rPr lang="ru-RU" sz="900" baseline="0" dirty="0" smtClean="0"/>
                        <a:t>создание условий, оказание поддержки </a:t>
                      </a:r>
                      <a:r>
                        <a:rPr lang="ru-RU" sz="900" baseline="0" dirty="0" smtClean="0"/>
                        <a:t>для творческой самореализации.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Обучающиеся в учебных</a:t>
                      </a:r>
                      <a:r>
                        <a:rPr lang="ru-RU" sz="900" baseline="0" dirty="0" smtClean="0"/>
                        <a:t> учреждениях высшего и среднего профессионального образования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18-25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Мастер-классы, творческие вечера,</a:t>
                      </a:r>
                      <a:r>
                        <a:rPr lang="ru-RU" sz="900" baseline="0" dirty="0" smtClean="0"/>
                        <a:t> мини-фестивали, встречи с знаменитостями, </a:t>
                      </a:r>
                      <a:r>
                        <a:rPr lang="ru-RU" sz="900" baseline="0" dirty="0" smtClean="0"/>
                        <a:t>создание условий, оказание поддержки для творческой самореализации.</a:t>
                      </a:r>
                      <a:endParaRPr lang="ru-RU" sz="900" dirty="0" smtClean="0"/>
                    </a:p>
                    <a:p>
                      <a:pPr>
                        <a:defRPr/>
                      </a:pP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Обучающиеся в старших классах средних общеобразовательных школах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14-18</a:t>
                      </a:r>
                      <a:r>
                        <a:rPr lang="ru-RU" sz="900" baseline="0" dirty="0" smtClean="0"/>
                        <a:t>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Мастер-классы, творческие вечера,</a:t>
                      </a:r>
                      <a:r>
                        <a:rPr lang="ru-RU" sz="900" baseline="0" dirty="0" smtClean="0"/>
                        <a:t> мини-фестивали, встречи с знаменитостями, </a:t>
                      </a:r>
                      <a:r>
                        <a:rPr lang="ru-RU" sz="900" baseline="0" dirty="0" smtClean="0"/>
                        <a:t>создание условий, оказание поддержки для творческой самореализации.</a:t>
                      </a:r>
                      <a:endParaRPr lang="ru-RU" sz="900" dirty="0" smtClean="0"/>
                    </a:p>
                    <a:p>
                      <a:pPr>
                        <a:defRPr/>
                      </a:pP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Действующие и потенциальные волонтеры благотворительной деятельности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14-35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 smtClean="0"/>
                        <a:t>Мастер-классы, творческие вечера,</a:t>
                      </a:r>
                      <a:r>
                        <a:rPr lang="ru-RU" sz="900" baseline="0" dirty="0" smtClean="0"/>
                        <a:t> мини-фестивали, встречи с знаменитостями, </a:t>
                      </a:r>
                      <a:r>
                        <a:rPr lang="ru-RU" sz="900" baseline="0" dirty="0" smtClean="0"/>
                        <a:t>создание условий, оказание поддержки для творческой самореализации.</a:t>
                      </a:r>
                      <a:endParaRPr lang="ru-RU" sz="900" dirty="0" smtClean="0"/>
                    </a:p>
                    <a:p>
                      <a:pPr>
                        <a:defRPr/>
                      </a:pP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 bwMode="auto">
          <a:xfrm>
            <a:off x="685800" y="747532"/>
            <a:ext cx="32765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 </a:t>
            </a:r>
            <a:r>
              <a:rPr lang="ru-RU" sz="3000" b="1" spc="-20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Вебинар</a:t>
            </a: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. Команда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1" name="object 8"/>
          <p:cNvSpPr txBox="1"/>
          <p:nvPr/>
        </p:nvSpPr>
        <p:spPr bwMode="auto">
          <a:xfrm>
            <a:off x="4267199" y="910804"/>
            <a:ext cx="42672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Перечислите членов вашей команды и опишите роли, функции и закрепленные сервисы за конкретным человеком.</a:t>
            </a:r>
            <a:endParaRPr dirty="0"/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4191000" y="859829"/>
            <a:ext cx="4343399" cy="474488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10926"/>
              </p:ext>
            </p:extLst>
          </p:nvPr>
        </p:nvGraphicFramePr>
        <p:xfrm>
          <a:off x="484733" y="1733550"/>
          <a:ext cx="8049666" cy="2763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3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ФИО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Должность</a:t>
                      </a:r>
                      <a:endParaRPr lang="ru-RU" sz="120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Выполняемые задачи, за какие сервисы человек ответственен</a:t>
                      </a:r>
                      <a:endParaRPr lang="ru-RU" sz="120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dirty="0" smtClean="0"/>
                        <a:t>Полинин Роман Сергеевич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dirty="0" smtClean="0"/>
                        <a:t>Специалист Управления</a:t>
                      </a:r>
                      <a:r>
                        <a:rPr lang="ru-RU" sz="800" baseline="0" dirty="0" smtClean="0"/>
                        <a:t> культуры спорта и молодежной политики Администрации Бердянского городского округа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Информирование граждан и организаций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Работа с Платформой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https://dobro.ru/"/>
                        </a:rPr>
                        <a:t>ДОБРО.РФ</a:t>
                      </a:r>
                      <a:endParaRPr lang="ru-RU" sz="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Организация взаимопомощи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Поиск и предоставление помещения для проведения мероприятий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Формирование и сопровождение волонтёрских корпусов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Работа «</a:t>
                      </a:r>
                      <a:r>
                        <a:rPr lang="ru-RU" sz="8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Добро.Взаимно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7.Сервисы по развитию добровольчества в сфере культуры</a:t>
                      </a:r>
                    </a:p>
                    <a:p>
                      <a:pPr>
                        <a:defRPr/>
                      </a:pP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dirty="0" smtClean="0"/>
                        <a:t>Кириленко Кирилл Олегович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Председатель</a:t>
                      </a:r>
                      <a:r>
                        <a:rPr lang="ru-RU" sz="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центрального комитета Российского Союза Молодежи в Запорожской области</a:t>
                      </a:r>
                      <a:endParaRPr lang="ru-RU" sz="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Консультирование граждан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Подбор экспертов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Реализация обучающих программ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4.Обучению социальному проектированию, составление </a:t>
                      </a:r>
                      <a:r>
                        <a:rPr lang="ru-RU" sz="8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грантовых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заявок</a:t>
                      </a:r>
                    </a:p>
                    <a:p>
                      <a:pPr>
                        <a:defRPr/>
                      </a:pPr>
                      <a:endParaRPr lang="ru-RU" sz="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 bwMode="auto">
          <a:xfrm>
            <a:off x="457199" y="1876517"/>
            <a:ext cx="8157243" cy="4861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63" name="object 2"/>
          <p:cNvSpPr txBox="1"/>
          <p:nvPr/>
        </p:nvSpPr>
        <p:spPr bwMode="auto">
          <a:xfrm>
            <a:off x="1752599" y="220204"/>
            <a:ext cx="71628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6 </a:t>
            </a:r>
            <a:r>
              <a:rPr lang="ru-RU" sz="2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Вебинар</a:t>
            </a: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. 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Финансирование </a:t>
            </a:r>
            <a:r>
              <a:rPr lang="ru-RU" sz="2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 организационная модель </a:t>
            </a:r>
            <a:r>
              <a:rPr lang="ru-RU" sz="2000" b="1" spc="-20" dirty="0" err="1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sz="2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64" name="object 8"/>
          <p:cNvSpPr txBox="1"/>
          <p:nvPr/>
        </p:nvSpPr>
        <p:spPr bwMode="auto">
          <a:xfrm>
            <a:off x="681959" y="1933320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основные источники для получения финансирования, какие потребности они могут закрыть, опишите пошаговый план, чтобы получить это финансирование</a:t>
            </a:r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92233"/>
              </p:ext>
            </p:extLst>
          </p:nvPr>
        </p:nvGraphicFramePr>
        <p:xfrm>
          <a:off x="499960" y="2426995"/>
          <a:ext cx="8157243" cy="14020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19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9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9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Источник финансирования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Для чего обращаемся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к этому источники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Что нужно сделать, чтобы получить финансирование?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Бюджет Бердянского городского округа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Для</a:t>
                      </a:r>
                      <a:r>
                        <a:rPr lang="ru-RU" sz="1400" baseline="0" dirty="0" smtClean="0"/>
                        <a:t> с</a:t>
                      </a:r>
                      <a:r>
                        <a:rPr lang="ru-RU" sz="1400" dirty="0" smtClean="0"/>
                        <a:t>табильного </a:t>
                      </a:r>
                      <a:r>
                        <a:rPr lang="ru-RU" sz="1400" dirty="0" smtClean="0"/>
                        <a:t>финансового обеспечения, покрытия </a:t>
                      </a:r>
                      <a:r>
                        <a:rPr lang="ru-RU" sz="1400" dirty="0" smtClean="0"/>
                        <a:t>нужд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ДоброЦентра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Заложить</a:t>
                      </a:r>
                      <a:r>
                        <a:rPr lang="ru-RU" sz="1400" baseline="0" dirty="0" smtClean="0"/>
                        <a:t> необходимую сумму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в смету годового</a:t>
                      </a:r>
                      <a:r>
                        <a:rPr lang="ru-RU" sz="1400" baseline="0" dirty="0" smtClean="0"/>
                        <a:t> финансирования отдела физической </a:t>
                      </a:r>
                      <a:r>
                        <a:rPr lang="ru-RU" sz="1400" baseline="0" dirty="0" smtClean="0"/>
                        <a:t>культуры, спорта </a:t>
                      </a:r>
                      <a:r>
                        <a:rPr lang="ru-RU" sz="1400" baseline="0" dirty="0" smtClean="0"/>
                        <a:t>и молодежной политики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447328" y="1243349"/>
            <a:ext cx="8167114" cy="59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 bwMode="auto">
          <a:xfrm>
            <a:off x="681959" y="1359354"/>
            <a:ext cx="62484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Укажите, </a:t>
            </a:r>
            <a:r>
              <a:rPr lang="ru-RU" sz="1050" b="1" dirty="0">
                <a:solidFill>
                  <a:srgbClr val="FF0000"/>
                </a:solidFill>
                <a:latin typeface="Euclid Circular B SemiBold"/>
                <a:cs typeface="Euclid Circular B SemiBold"/>
              </a:rPr>
              <a:t>какая организация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является учредителем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Euclid Circular B SemiBold"/>
              </a:rPr>
              <a:t>Администрация Бердянского городского округа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57199" y="4282028"/>
            <a:ext cx="8167114" cy="8043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050" b="1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1" name="object 8"/>
          <p:cNvSpPr txBox="1"/>
          <p:nvPr/>
        </p:nvSpPr>
        <p:spPr bwMode="auto">
          <a:xfrm>
            <a:off x="609599" y="4381876"/>
            <a:ext cx="7920959" cy="7316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Каким образом вы можете сделать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финансово стабильной организацией (участие в грантах, коммерческая деятельности и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тп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)?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Euclid Circular B SemiBold"/>
              </a:rPr>
              <a:t>Финансирование от администрации города, участие в </a:t>
            </a:r>
            <a:r>
              <a:rPr lang="ru-RU" sz="1050" b="1" dirty="0" err="1" smtClean="0">
                <a:solidFill>
                  <a:srgbClr val="FF0000"/>
                </a:solidFill>
                <a:latin typeface="Euclid Circular B SemiBold"/>
              </a:rPr>
              <a:t>грантовых</a:t>
            </a:r>
            <a:r>
              <a:rPr lang="ru-RU" sz="1050" b="1" dirty="0" smtClean="0">
                <a:solidFill>
                  <a:srgbClr val="FF0000"/>
                </a:solidFill>
                <a:latin typeface="Euclid Circular B SemiBold"/>
              </a:rPr>
              <a:t> конкурсах, постоянное взаимодействие с предпринимателями города.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4541651" y="932447"/>
            <a:ext cx="3048000" cy="77928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 bwMode="auto">
          <a:xfrm>
            <a:off x="448018" y="1001490"/>
            <a:ext cx="3962399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7 </a:t>
            </a:r>
            <a:r>
              <a:rPr lang="ru-RU" sz="2000" b="1" spc="-20" dirty="0" err="1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вебинар</a:t>
            </a: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. Взаимодействие</a:t>
            </a:r>
            <a:endParaRPr sz="1200" dirty="0">
              <a:latin typeface="Montserrat" panose="00000500000000000000" pitchFamily="2" charset="-52"/>
            </a:endParaRP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с партнерами</a:t>
            </a:r>
            <a:endParaRPr sz="20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55" name="object 8"/>
          <p:cNvSpPr txBox="1"/>
          <p:nvPr/>
        </p:nvSpPr>
        <p:spPr bwMode="auto">
          <a:xfrm>
            <a:off x="4666534" y="1046054"/>
            <a:ext cx="26670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Пропишите потенциальных партнеров, а также условия, на которых вы </a:t>
            </a:r>
            <a:r>
              <a:rPr lang="ru-RU" sz="1050" b="1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построите работу</a:t>
            </a:r>
            <a:endParaRPr dirty="0">
              <a:latin typeface="Montserrat" panose="00000500000000000000" pitchFamily="2" charset="-52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88541"/>
              </p:ext>
            </p:extLst>
          </p:nvPr>
        </p:nvGraphicFramePr>
        <p:xfrm>
          <a:off x="484734" y="2088357"/>
          <a:ext cx="8049666" cy="3042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3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Партнер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можете дать партнеру?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хотите получить</a:t>
                      </a:r>
                      <a:endParaRPr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от партнера?</a:t>
                      </a:r>
                      <a:endParaRPr lang="ru-RU" sz="12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Учреждения </a:t>
                      </a:r>
                      <a:r>
                        <a:rPr lang="ru-RU" sz="1100" dirty="0" smtClean="0"/>
                        <a:t>культуры, подведомственные </a:t>
                      </a:r>
                      <a:r>
                        <a:rPr lang="ru-RU" sz="1100" dirty="0" smtClean="0"/>
                        <a:t>Администрации Бердянского городского округа          (Дворцы и дома культуры, музыкальная и художественная школы, </a:t>
                      </a:r>
                      <a:r>
                        <a:rPr lang="ru-RU" sz="1100" dirty="0" smtClean="0"/>
                        <a:t>Централизованная </a:t>
                      </a:r>
                      <a:r>
                        <a:rPr lang="ru-RU" sz="1100" dirty="0" smtClean="0"/>
                        <a:t>библиотечная система, художественный музей </a:t>
                      </a:r>
                      <a:r>
                        <a:rPr lang="ru-RU" sz="1100" dirty="0" err="1" smtClean="0"/>
                        <a:t>им.Бродского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Волонтерскую помощь в </a:t>
                      </a:r>
                      <a:r>
                        <a:rPr lang="ru-RU" sz="1100" dirty="0" smtClean="0"/>
                        <a:t>организации и проведении культурно-массовых </a:t>
                      </a:r>
                      <a:r>
                        <a:rPr lang="ru-RU" sz="1100" dirty="0" smtClean="0"/>
                        <a:t>мероприятиях.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Содействие в</a:t>
                      </a:r>
                      <a:r>
                        <a:rPr lang="ru-RU" sz="1100" baseline="0" dirty="0" smtClean="0"/>
                        <a:t> организации и проведении творческих мероприятий, постоянная помощь в предоставлении оборудования, сценических пространств, материально-технической базы.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ГУП «Реклама Плюс»</a:t>
                      </a:r>
                    </a:p>
                    <a:p>
                      <a:pPr>
                        <a:defRPr/>
                      </a:pPr>
                      <a:r>
                        <a:rPr lang="ru-RU" sz="1100" dirty="0" smtClean="0"/>
                        <a:t>Рекламная компания «</a:t>
                      </a:r>
                      <a:r>
                        <a:rPr lang="en-US" sz="1100" dirty="0" err="1" smtClean="0"/>
                        <a:t>RocketADS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Помощь в поиске потенциальных клиентов.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Рекламная продукция, </a:t>
                      </a:r>
                      <a:r>
                        <a:rPr lang="ru-RU" sz="1100" dirty="0" err="1" smtClean="0"/>
                        <a:t>мерч</a:t>
                      </a:r>
                      <a:r>
                        <a:rPr lang="ru-RU" sz="1100" dirty="0" smtClean="0"/>
                        <a:t>,          сувенирная</a:t>
                      </a:r>
                      <a:r>
                        <a:rPr lang="ru-RU" sz="1100" baseline="0" dirty="0" smtClean="0"/>
                        <a:t> продукция.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Официальные СМИ города Бердянска</a:t>
                      </a:r>
                    </a:p>
                    <a:p>
                      <a:pPr>
                        <a:defRPr/>
                      </a:pPr>
                      <a:r>
                        <a:rPr lang="ru-RU" sz="1100" dirty="0" smtClean="0"/>
                        <a:t>ТРК</a:t>
                      </a:r>
                      <a:r>
                        <a:rPr lang="ru-RU" sz="1100" baseline="0" dirty="0" smtClean="0"/>
                        <a:t> «Свободный Бердянск»</a:t>
                      </a:r>
                    </a:p>
                    <a:p>
                      <a:pPr>
                        <a:defRPr/>
                      </a:pPr>
                      <a:r>
                        <a:rPr lang="ru-RU" sz="1100" baseline="0" dirty="0" err="1" smtClean="0"/>
                        <a:t>ЗаТВ</a:t>
                      </a:r>
                      <a:r>
                        <a:rPr lang="ru-RU" sz="1100" baseline="0" dirty="0" smtClean="0"/>
                        <a:t> Запорожской области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Материал для сюжетов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/>
                        <a:t>Освещение</a:t>
                      </a:r>
                      <a:r>
                        <a:rPr lang="ru-RU" sz="1100" baseline="0" dirty="0" smtClean="0"/>
                        <a:t> в СМИ мероприятий                 и работы </a:t>
                      </a:r>
                      <a:r>
                        <a:rPr lang="ru-RU" sz="1100" baseline="0" dirty="0" err="1" smtClean="0"/>
                        <a:t>ДоброЦентра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 bwMode="auto">
          <a:xfrm>
            <a:off x="2133599" y="317497"/>
            <a:ext cx="67151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4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</a:t>
            </a:r>
            <a:r>
              <a:rPr lang="ru-RU" sz="24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 </a:t>
            </a:r>
            <a:r>
              <a:rPr lang="ru-RU" sz="24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функциональные зоны</a:t>
            </a:r>
            <a:endParaRPr sz="2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3429000" cy="4085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52550"/>
            <a:ext cx="4657725" cy="310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285750"/>
            <a:ext cx="1039266" cy="385583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 bwMode="auto">
          <a:xfrm>
            <a:off x="2133599" y="317497"/>
            <a:ext cx="67151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2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Ценности и аутентичность </a:t>
            </a:r>
            <a:endParaRPr sz="32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53033" y="1200150"/>
            <a:ext cx="7315200" cy="3276600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 smtClean="0">
                <a:solidFill>
                  <a:schemeClr val="accent6"/>
                </a:solidFill>
              </a:rPr>
              <a:t>Внутренние ц</a:t>
            </a:r>
            <a:r>
              <a:rPr lang="ru-RU" sz="1600" dirty="0" smtClean="0">
                <a:solidFill>
                  <a:schemeClr val="accent6"/>
                </a:solidFill>
              </a:rPr>
              <a:t>енности </a:t>
            </a:r>
            <a:r>
              <a:rPr lang="ru-RU" sz="1600" dirty="0" err="1" smtClean="0">
                <a:solidFill>
                  <a:schemeClr val="accent6"/>
                </a:solidFill>
              </a:rPr>
              <a:t>ДоброЦента</a:t>
            </a:r>
            <a:r>
              <a:rPr lang="ru-RU" sz="1600" dirty="0" smtClean="0">
                <a:solidFill>
                  <a:schemeClr val="accent6"/>
                </a:solidFill>
              </a:rPr>
              <a:t> в первую очередь заключаются в командной работе  состоящей из доверия, общей мотивации, равенства, взаимопомощи, обмена опытом между собой и приобретения его извне.                                        Ценность которую сохраняет каждый волонтер, выходя на контакт с </a:t>
            </a:r>
            <a:r>
              <a:rPr lang="ru-RU" sz="1600" dirty="0" err="1" smtClean="0">
                <a:solidFill>
                  <a:schemeClr val="accent6"/>
                </a:solidFill>
              </a:rPr>
              <a:t>благополучателем</a:t>
            </a:r>
            <a:r>
              <a:rPr lang="ru-RU" sz="1600" dirty="0" smtClean="0">
                <a:solidFill>
                  <a:schemeClr val="accent6"/>
                </a:solidFill>
              </a:rPr>
              <a:t>, </a:t>
            </a:r>
            <a:r>
              <a:rPr lang="ru-RU" sz="1600" dirty="0" smtClean="0">
                <a:solidFill>
                  <a:schemeClr val="accent6"/>
                </a:solidFill>
              </a:rPr>
              <a:t>заключается в воспитании внутри каждого </a:t>
            </a:r>
            <a:r>
              <a:rPr lang="ru-RU" sz="1600" dirty="0" smtClean="0">
                <a:solidFill>
                  <a:schemeClr val="accent6"/>
                </a:solidFill>
              </a:rPr>
              <a:t>из них</a:t>
            </a:r>
            <a:r>
              <a:rPr lang="ru-RU" sz="1600" dirty="0" smtClean="0">
                <a:solidFill>
                  <a:schemeClr val="accent6"/>
                </a:solidFill>
              </a:rPr>
              <a:t> духа </a:t>
            </a:r>
            <a:r>
              <a:rPr lang="ru-RU" sz="1600" dirty="0" smtClean="0">
                <a:solidFill>
                  <a:schemeClr val="accent6"/>
                </a:solidFill>
              </a:rPr>
              <a:t>традиций милосердия и </a:t>
            </a:r>
            <a:r>
              <a:rPr lang="ru-RU" sz="1600" dirty="0" smtClean="0">
                <a:solidFill>
                  <a:schemeClr val="accent6"/>
                </a:solidFill>
              </a:rPr>
              <a:t>желание</a:t>
            </a:r>
            <a:r>
              <a:rPr lang="ru-RU" sz="1600" dirty="0" smtClean="0">
                <a:solidFill>
                  <a:schemeClr val="accent6"/>
                </a:solidFill>
              </a:rPr>
              <a:t> сделать </a:t>
            </a:r>
            <a:r>
              <a:rPr lang="ru-RU" sz="1600" dirty="0" smtClean="0">
                <a:solidFill>
                  <a:schemeClr val="accent6"/>
                </a:solidFill>
              </a:rPr>
              <a:t>родной город лучше, сохранить и преумножить его культурное наследие</a:t>
            </a:r>
            <a:r>
              <a:rPr lang="ru-RU" sz="1600" dirty="0" smtClean="0">
                <a:solidFill>
                  <a:schemeClr val="accent6"/>
                </a:solidFill>
              </a:rPr>
              <a:t>. Каждый </a:t>
            </a:r>
            <a:r>
              <a:rPr lang="ru-RU" sz="1600" dirty="0" smtClean="0">
                <a:solidFill>
                  <a:schemeClr val="accent6"/>
                </a:solidFill>
              </a:rPr>
              <a:t>волонтер, имеющий этот дух, получает моральное удовлетворение и жизненный опыт от проделанной работы. 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accent6"/>
                </a:solidFill>
              </a:rPr>
              <a:t>Волонтеры города Бердянска  </a:t>
            </a:r>
            <a:r>
              <a:rPr lang="ru-RU" sz="1600" dirty="0" smtClean="0">
                <a:solidFill>
                  <a:schemeClr val="accent6"/>
                </a:solidFill>
              </a:rPr>
              <a:t>имеющие </a:t>
            </a:r>
            <a:r>
              <a:rPr lang="ru-RU" sz="1600" dirty="0" smtClean="0">
                <a:solidFill>
                  <a:schemeClr val="accent6"/>
                </a:solidFill>
              </a:rPr>
              <a:t>большой</a:t>
            </a:r>
            <a:r>
              <a:rPr lang="ru-RU" sz="1600" dirty="0" smtClean="0">
                <a:solidFill>
                  <a:schemeClr val="accent6"/>
                </a:solidFill>
              </a:rPr>
              <a:t> опыт </a:t>
            </a:r>
            <a:r>
              <a:rPr lang="ru-RU" sz="1600" dirty="0" smtClean="0">
                <a:solidFill>
                  <a:schemeClr val="accent6"/>
                </a:solidFill>
              </a:rPr>
              <a:t>в добровольческой деятельности </a:t>
            </a:r>
            <a:r>
              <a:rPr lang="ru-RU" sz="1600" dirty="0" smtClean="0">
                <a:solidFill>
                  <a:schemeClr val="accent6"/>
                </a:solidFill>
              </a:rPr>
              <a:t>сумели</a:t>
            </a:r>
            <a:r>
              <a:rPr lang="ru-RU" sz="1600" dirty="0" smtClean="0">
                <a:solidFill>
                  <a:schemeClr val="accent6"/>
                </a:solidFill>
              </a:rPr>
              <a:t> научиться делать добрые дела </a:t>
            </a:r>
            <a:r>
              <a:rPr lang="ru-RU" sz="1600" dirty="0" smtClean="0">
                <a:solidFill>
                  <a:schemeClr val="accent6"/>
                </a:solidFill>
              </a:rPr>
              <a:t>от всего сердца </a:t>
            </a:r>
            <a:r>
              <a:rPr lang="ru-RU" sz="1600" dirty="0" smtClean="0">
                <a:solidFill>
                  <a:schemeClr val="accent6"/>
                </a:solidFill>
              </a:rPr>
              <a:t>и </a:t>
            </a:r>
            <a:r>
              <a:rPr lang="ru-RU" sz="1600" dirty="0" smtClean="0">
                <a:solidFill>
                  <a:schemeClr val="accent6"/>
                </a:solidFill>
              </a:rPr>
              <a:t>смогут научить этому </a:t>
            </a:r>
            <a:r>
              <a:rPr lang="ru-RU" sz="1600" dirty="0" smtClean="0">
                <a:solidFill>
                  <a:schemeClr val="accent6"/>
                </a:solidFill>
              </a:rPr>
              <a:t>тех кто </a:t>
            </a:r>
            <a:r>
              <a:rPr lang="ru-RU" sz="1600" dirty="0" smtClean="0">
                <a:solidFill>
                  <a:schemeClr val="accent6"/>
                </a:solidFill>
              </a:rPr>
              <a:t>вскоре </a:t>
            </a:r>
            <a:r>
              <a:rPr lang="ru-RU" sz="1600" dirty="0" smtClean="0">
                <a:solidFill>
                  <a:schemeClr val="accent6"/>
                </a:solidFill>
              </a:rPr>
              <a:t>присоединиться к волонтерской семье </a:t>
            </a:r>
            <a:r>
              <a:rPr lang="ru-RU" sz="1600" dirty="0" err="1" smtClean="0">
                <a:solidFill>
                  <a:schemeClr val="accent6"/>
                </a:solidFill>
              </a:rPr>
              <a:t>ДоброЦентра</a:t>
            </a:r>
            <a:r>
              <a:rPr lang="ru-RU" sz="1600" dirty="0" smtClean="0">
                <a:solidFill>
                  <a:schemeClr val="accent6"/>
                </a:solidFill>
              </a:rPr>
              <a:t>.</a:t>
            </a:r>
            <a:endParaRPr lang="ru-RU" sz="1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6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851</Words>
  <Application>Microsoft Office PowerPoint</Application>
  <DocSecurity>0</DocSecurity>
  <PresentationFormat>Экран (16:9)</PresentationFormat>
  <Paragraphs>122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Арина</dc:creator>
  <cp:keywords/>
  <dc:description/>
  <cp:lastModifiedBy>Администратор</cp:lastModifiedBy>
  <cp:revision>204</cp:revision>
  <dcterms:created xsi:type="dcterms:W3CDTF">2023-03-13T00:14:48Z</dcterms:created>
  <dcterms:modified xsi:type="dcterms:W3CDTF">2024-05-15T13:18:02Z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