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68" r:id="rId4"/>
    <p:sldId id="269" r:id="rId5"/>
    <p:sldId id="258" r:id="rId6"/>
    <p:sldId id="275" r:id="rId7"/>
    <p:sldId id="270" r:id="rId8"/>
    <p:sldId id="272" r:id="rId9"/>
    <p:sldId id="273" r:id="rId1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49" autoAdjust="0"/>
  </p:normalViewPr>
  <p:slideViewPr>
    <p:cSldViewPr>
      <p:cViewPr>
        <p:scale>
          <a:sx n="76" d="100"/>
          <a:sy n="76" d="100"/>
        </p:scale>
        <p:origin x="-480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51DBF-60A5-4EF5-B70F-E9DF4202609A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5F8F0-2B5B-4459-8D43-078875194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71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5F8F0-2B5B-4459-8D43-078875194D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84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5F8F0-2B5B-4459-8D43-078875194D0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980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5F8F0-2B5B-4459-8D43-078875194D0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84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5F8F0-2B5B-4459-8D43-078875194D0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81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5F8F0-2B5B-4459-8D43-078875194D0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84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5F8F0-2B5B-4459-8D43-078875194D0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84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5F8F0-2B5B-4459-8D43-078875194D0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98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11204" cy="430979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4256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4" y="1524"/>
            <a:ext cx="1238250" cy="3105150"/>
          </a:xfrm>
          <a:custGeom>
            <a:avLst/>
            <a:gdLst/>
            <a:ahLst/>
            <a:cxnLst/>
            <a:rect l="l" t="t" r="r" b="b"/>
            <a:pathLst>
              <a:path w="1238250" h="3105150">
                <a:moveTo>
                  <a:pt x="1238250" y="0"/>
                </a:moveTo>
                <a:lnTo>
                  <a:pt x="0" y="31051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238375" cy="2476500"/>
          </a:xfrm>
          <a:custGeom>
            <a:avLst/>
            <a:gdLst/>
            <a:ahLst/>
            <a:cxnLst/>
            <a:rect l="l" t="t" r="r" b="b"/>
            <a:pathLst>
              <a:path w="2238375" h="2476500">
                <a:moveTo>
                  <a:pt x="2238375" y="0"/>
                </a:moveTo>
                <a:lnTo>
                  <a:pt x="0" y="247650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50253" y="1157477"/>
            <a:ext cx="3432809" cy="417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6F2F9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12040" cy="48532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38750" y="1070305"/>
            <a:ext cx="2714498" cy="329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9235" y="1816735"/>
            <a:ext cx="10193528" cy="3945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352" y="4821558"/>
            <a:ext cx="5475448" cy="1721625"/>
          </a:xfrm>
          <a:prstGeom prst="rect">
            <a:avLst/>
          </a:prstGeom>
        </p:spPr>
        <p:txBody>
          <a:bodyPr vert="horz" wrap="square" lIns="0" tIns="231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lang="ru-RU" sz="3600" b="1" spc="105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«ДРУГОЕ МЕСТО. ПЕРЕЗАГРУЗКА»</a:t>
            </a:r>
            <a:endParaRPr sz="3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12700" marR="269240">
              <a:lnSpc>
                <a:spcPct val="100000"/>
              </a:lnSpc>
              <a:spcBef>
                <a:spcPts val="780"/>
              </a:spcBef>
            </a:pPr>
            <a:r>
              <a:rPr lang="ru-RU" spc="-5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Культурно-досуговый проект</a:t>
            </a:r>
            <a:endParaRPr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026" name="Picture 2" descr="https://sun9-37.userapi.com/impg/qH6pxIMM1CVFE1pRZJr8q3z_ueWasvyvBS1J9w/d6Esjre8cyM.jpg?size=621x402&amp;quality=95&amp;sign=3b7c0927babc67a244a31eab6c9b846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t="15211" r="9496" b="21652"/>
          <a:stretch/>
        </p:blipFill>
        <p:spPr bwMode="auto">
          <a:xfrm>
            <a:off x="5706649" y="1752600"/>
            <a:ext cx="5161767" cy="261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38750" y="1070305"/>
            <a:ext cx="2714498" cy="61555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ПРОГРАММА ЗАКРЫТИЯ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2200" y="381000"/>
            <a:ext cx="845820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lang="ru-RU" sz="2400" b="1" spc="105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АКТУАЛЬНОСТЬ </a:t>
            </a: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lang="ru-RU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Зачастую </a:t>
            </a: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молодежь проводит свободное время вместе с друзьями в ресторанах быстрого питания, торговых центрах и </a:t>
            </a:r>
            <a:r>
              <a:rPr lang="ru-RU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подъездах. Подростки </a:t>
            </a: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ведут себя шумно и не всегда корректно, что часто провоцирует конфликты между </a:t>
            </a:r>
            <a:r>
              <a:rPr lang="ru-RU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жителями </a:t>
            </a: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дома, посетителями торгового центра или ресторана быстрого питания с подростками</a:t>
            </a:r>
            <a:r>
              <a:rPr lang="ru-RU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Главная проблема молодежи до 18 </a:t>
            </a:r>
            <a:r>
              <a:rPr lang="ru-RU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лет - </a:t>
            </a: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отсутствие "точек силы", места, в котором они могли бы объединяться и создавать новые проекты и реализовать </a:t>
            </a:r>
            <a:r>
              <a:rPr lang="ru-RU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идеи. Эту </a:t>
            </a: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потребность мы выявили по </a:t>
            </a:r>
            <a:r>
              <a:rPr lang="ru-RU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итогам проведенного </a:t>
            </a: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социального </a:t>
            </a:r>
            <a:r>
              <a:rPr lang="ru-RU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опроса. </a:t>
            </a: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Результат которого показал, что 68% молодежи </a:t>
            </a:r>
            <a:r>
              <a:rPr lang="ru-RU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Нижнего Новгорода поддерживают </a:t>
            </a: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идею создания </a:t>
            </a:r>
            <a:r>
              <a:rPr lang="ru-RU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коворкинг-зоны </a:t>
            </a: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для организации различных культурно массовых и образовательных мероприятий</a:t>
            </a:r>
            <a:r>
              <a:rPr lang="ru-RU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.</a:t>
            </a:r>
          </a:p>
          <a:p>
            <a:pPr marL="12700">
              <a:spcBef>
                <a:spcPts val="1825"/>
              </a:spcBef>
            </a:pP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Создание </a:t>
            </a:r>
            <a:r>
              <a:rPr lang="ru-RU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коворкинг-зоны </a:t>
            </a: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позволит подросткам найти комфортное место, где они смогут проводить свободное время на одной волне со всеми</a:t>
            </a:r>
            <a:r>
              <a:rPr lang="ru-RU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. Её расположение в библиотеке поможет вернуть ей актуальность и привлечь новых посетителей. </a:t>
            </a: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Молодежь </a:t>
            </a:r>
            <a:r>
              <a:rPr lang="ru-RU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сможет отдохнуть, посетить </a:t>
            </a: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занятия, мастер-классы и тематические вечера</a:t>
            </a:r>
            <a:r>
              <a:rPr lang="ru-RU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. 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0" y="0"/>
            <a:ext cx="685800" cy="411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0" y="-228600"/>
            <a:ext cx="2209800" cy="3124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4343400"/>
            <a:ext cx="2819400" cy="2819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2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38750" y="1070305"/>
            <a:ext cx="2714498" cy="61555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ПРОГРАММА ЗАКРЫТИЯ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0" y="0"/>
            <a:ext cx="685800" cy="411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0" y="-228600"/>
            <a:ext cx="2209800" cy="3124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blob:https://web.telegram.org/1f6abbc5-5608-4527-b537-073c719a70c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telegram.org/1f6abbc5-5608-4527-b537-073c719a70c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38300" y="804797"/>
            <a:ext cx="55626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lang="ru-RU" b="1" spc="105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ЦЕЛЬ ПРОЕКТА</a:t>
            </a: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lang="ru-RU" dirty="0" smtClean="0">
                <a:latin typeface="MS Reference Sans Serif" pitchFamily="34" charset="0"/>
              </a:rPr>
              <a:t>Повышение </a:t>
            </a:r>
            <a:r>
              <a:rPr lang="ru-RU" dirty="0">
                <a:latin typeface="MS Reference Sans Serif" pitchFamily="34" charset="0"/>
              </a:rPr>
              <a:t>качества социально- пространственной среды библиотек, становящихся инкубатором социальных инноваций через организацию социально-досуговой деятельности 250 молодых </a:t>
            </a:r>
            <a:r>
              <a:rPr lang="ru-RU" dirty="0" smtClean="0">
                <a:latin typeface="MS Reference Sans Serif" pitchFamily="34" charset="0"/>
              </a:rPr>
              <a:t>людей - </a:t>
            </a:r>
            <a:r>
              <a:rPr lang="ru-RU" dirty="0">
                <a:latin typeface="MS Reference Sans Serif" pitchFamily="34" charset="0"/>
              </a:rPr>
              <a:t>жителей </a:t>
            </a:r>
            <a:r>
              <a:rPr lang="ru-RU" dirty="0" smtClean="0">
                <a:latin typeface="MS Reference Sans Serif" pitchFamily="34" charset="0"/>
              </a:rPr>
              <a:t>города Нижний </a:t>
            </a:r>
            <a:r>
              <a:rPr lang="ru-RU" dirty="0">
                <a:latin typeface="MS Reference Sans Serif" pitchFamily="34" charset="0"/>
              </a:rPr>
              <a:t>Новгород в возрасте от 12 до 20 лет в рамках специальной коворкинг-зоны для проведения образовательных мастер-классов, лекториев, досуговых </a:t>
            </a:r>
            <a:r>
              <a:rPr lang="ru-RU" dirty="0" smtClean="0">
                <a:latin typeface="MS Reference Sans Serif" pitchFamily="34" charset="0"/>
              </a:rPr>
              <a:t>мероприятий.</a:t>
            </a:r>
            <a:endParaRPr lang="ru-RU" dirty="0">
              <a:solidFill>
                <a:schemeClr val="bg1">
                  <a:lumMod val="50000"/>
                </a:schemeClr>
              </a:solidFill>
              <a:latin typeface="MS Reference Sans Serif" pitchFamily="34" charset="0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38300" y="4555861"/>
            <a:ext cx="518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250 участников </a:t>
            </a:r>
            <a:r>
              <a:rPr lang="ru-RU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города Нижний Новгород смогут </a:t>
            </a: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развивать собственные инициативы, расширять культуру погружения в дизайн пространства и использовать его как площадки для </a:t>
            </a:r>
            <a:r>
              <a:rPr lang="ru-RU" dirty="0" err="1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коворкинга</a:t>
            </a: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.</a:t>
            </a:r>
          </a:p>
        </p:txBody>
      </p:sp>
      <p:sp>
        <p:nvSpPr>
          <p:cNvPr id="10" name="AutoShape 2" descr="blob:https://web.telegram.org/e9c30fa7-8c7c-41bb-b272-26e76d1c4f3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" descr="blob:https://web.telegram.org/e9c30fa7-8c7c-41bb-b272-26e76d1c4f3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6" descr="blob:https://web.telegram.org/e9c30fa7-8c7c-41bb-b272-26e76d1c4f3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6573" r="8482" b="11011"/>
          <a:stretch/>
        </p:blipFill>
        <p:spPr bwMode="auto">
          <a:xfrm>
            <a:off x="7086600" y="1348114"/>
            <a:ext cx="4380840" cy="380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7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352" y="4821558"/>
            <a:ext cx="5162297" cy="480260"/>
          </a:xfrm>
          <a:prstGeom prst="rect">
            <a:avLst/>
          </a:prstGeom>
        </p:spPr>
        <p:txBody>
          <a:bodyPr vert="horz" wrap="square" lIns="0" tIns="231775" rIns="0" bIns="0" rtlCol="0">
            <a:spAutoFit/>
          </a:bodyPr>
          <a:lstStyle/>
          <a:p>
            <a:pPr marL="12700" marR="269240">
              <a:lnSpc>
                <a:spcPct val="100000"/>
              </a:lnSpc>
              <a:spcBef>
                <a:spcPts val="780"/>
              </a:spcBef>
            </a:pPr>
            <a:r>
              <a:rPr lang="ru-RU" sz="1600" spc="-5" dirty="0" smtClean="0">
                <a:latin typeface="Microsoft Sans Serif"/>
                <a:cs typeface="Microsoft Sans Serif"/>
              </a:rPr>
              <a:t>Что наша команда смогла изменить за год?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3074" name="Picture 2" descr="https://sun59-2.userapi.com/impg/6xO1SEEg6qSLqwKWaufD7IUIaf88Jc8Xd8g3EA/avUPqftC4Kc.jpg?size=1280x853&amp;quality=95&amp;sign=0cf186507ec81388b4bb94e29654a6e8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1" t="12584" b="3522"/>
          <a:stretch/>
        </p:blipFill>
        <p:spPr bwMode="auto">
          <a:xfrm>
            <a:off x="0" y="0"/>
            <a:ext cx="5257800" cy="325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53.userapi.com/impg/mQWov8xqoMcEOPVFYeZ_e96_e8BC6HzzWezg6g/_qACY3O7KvA.jpg?size=1280x853&amp;quality=95&amp;sign=2c162808a53586a5b75eb2d1ddd05256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/>
          <a:stretch/>
        </p:blipFill>
        <p:spPr bwMode="auto">
          <a:xfrm>
            <a:off x="-1" y="3256768"/>
            <a:ext cx="5257801" cy="360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blob:https://web.telegram.org/6a7ba4e6-fa2c-443e-bc51-6ef286d5a55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39000" y="685800"/>
            <a:ext cx="2714498" cy="307777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ЗАДАЧИ ПРОЕКТА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324600" y="1371600"/>
            <a:ext cx="4944363" cy="4739759"/>
          </a:xfrm>
        </p:spPr>
        <p:txBody>
          <a:bodyPr/>
          <a:lstStyle/>
          <a:p>
            <a:r>
              <a:rPr lang="ru-RU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Организационная</a:t>
            </a: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/>
            </a:r>
            <a:b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- закупки</a:t>
            </a:r>
            <a:b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- работа с партнерами</a:t>
            </a:r>
            <a:b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- создание дизайн макета для изменений</a:t>
            </a:r>
            <a:b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/>
            </a:r>
            <a:b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Информационная:</a:t>
            </a:r>
            <a:b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- публикация информационных постов в </a:t>
            </a:r>
            <a:r>
              <a:rPr lang="ru-RU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«</a:t>
            </a:r>
            <a:r>
              <a:rPr lang="ru-RU" dirty="0" err="1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Вконтакте</a:t>
            </a:r>
            <a:r>
              <a:rPr lang="ru-RU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»</a:t>
            </a: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/>
            </a:r>
            <a:b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- публикация видеороликов в </a:t>
            </a:r>
            <a:r>
              <a:rPr lang="ru-RU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«</a:t>
            </a:r>
            <a:r>
              <a:rPr lang="en-US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VK </a:t>
            </a:r>
            <a:r>
              <a:rPr lang="ru-RU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клипах»</a:t>
            </a: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/>
            </a:r>
            <a:b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- публикация рекламных постов</a:t>
            </a:r>
            <a:b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/>
            </a:r>
            <a:b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Проведение мероприятий:</a:t>
            </a:r>
            <a:b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- мастер-классы и лекции</a:t>
            </a:r>
            <a:b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-клуб настольных игр</a:t>
            </a:r>
            <a:b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- киноклуб</a:t>
            </a:r>
            <a:b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- клуб любителей книг</a:t>
            </a:r>
            <a:b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/>
            </a:r>
            <a:b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Организация офлайн пространств:</a:t>
            </a:r>
            <a:b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- работа с партнерами (спикерами)</a:t>
            </a:r>
            <a:b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- разработка программы итогового открытия</a:t>
            </a:r>
            <a:b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- реклама</a:t>
            </a:r>
            <a:b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- проведение программы</a:t>
            </a:r>
            <a:br>
              <a:rPr lang="ru-RU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endParaRPr lang="ru-RU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0" y="533400"/>
            <a:ext cx="698119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"/>
              </a:spcBef>
              <a:tabLst>
                <a:tab pos="4618355" algn="l"/>
              </a:tabLst>
            </a:pPr>
            <a:r>
              <a:rPr lang="ru-RU" sz="2800" spc="70" dirty="0" smtClean="0">
                <a:solidFill>
                  <a:srgbClr val="000000"/>
                </a:solidFill>
              </a:rPr>
              <a:t>РЕЗУЛЬТАТЫ ПРОЕКТА</a:t>
            </a:r>
            <a:endParaRPr sz="2800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xfrm>
            <a:off x="6324600" y="1219200"/>
            <a:ext cx="3432809" cy="3195618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-25" dirty="0" smtClean="0">
                <a:solidFill>
                  <a:schemeClr val="bg1">
                    <a:lumMod val="50000"/>
                  </a:schemeClr>
                </a:solidFill>
              </a:rPr>
              <a:t>-ОХВАТ </a:t>
            </a:r>
            <a:r>
              <a:rPr lang="ru-RU" spc="-25" dirty="0">
                <a:solidFill>
                  <a:schemeClr val="bg1">
                    <a:lumMod val="50000"/>
                  </a:schemeClr>
                </a:solidFill>
              </a:rPr>
              <a:t>С СОЦИАЛЬНЫХ СЕТЯХ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  <a:p>
            <a:pPr marL="12700" algn="just">
              <a:lnSpc>
                <a:spcPct val="100000"/>
              </a:lnSpc>
              <a:spcBef>
                <a:spcPts val="840"/>
              </a:spcBef>
            </a:pPr>
            <a:r>
              <a:rPr lang="ru-RU" sz="1100" spc="-35" dirty="0">
                <a:solidFill>
                  <a:schemeClr val="tx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Мы набрали 18800 просмотров</a:t>
            </a:r>
          </a:p>
          <a:p>
            <a:pPr marL="12700" algn="just">
              <a:lnSpc>
                <a:spcPct val="100000"/>
              </a:lnSpc>
              <a:spcBef>
                <a:spcPts val="840"/>
              </a:spcBef>
            </a:pPr>
            <a:r>
              <a:rPr lang="ru-RU" sz="1100" spc="-35" dirty="0">
                <a:solidFill>
                  <a:schemeClr val="tx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Опубликовали 96 постов </a:t>
            </a:r>
          </a:p>
          <a:p>
            <a:pPr marL="12700" algn="just">
              <a:lnSpc>
                <a:spcPct val="100000"/>
              </a:lnSpc>
              <a:spcBef>
                <a:spcPts val="840"/>
              </a:spcBef>
            </a:pPr>
            <a:r>
              <a:rPr lang="ru-RU" sz="1100" spc="-35" dirty="0">
                <a:solidFill>
                  <a:schemeClr val="tx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Разработали 10  рубрик</a:t>
            </a:r>
          </a:p>
          <a:p>
            <a:pPr marL="12700" algn="just">
              <a:lnSpc>
                <a:spcPct val="100000"/>
              </a:lnSpc>
              <a:spcBef>
                <a:spcPts val="840"/>
              </a:spcBef>
            </a:pPr>
            <a:r>
              <a:rPr lang="ru-RU" sz="1100" spc="-35" dirty="0">
                <a:solidFill>
                  <a:schemeClr val="tx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Создали больше 100 дизайнов</a:t>
            </a:r>
          </a:p>
          <a:p>
            <a:pPr marL="12700" algn="just">
              <a:lnSpc>
                <a:spcPct val="100000"/>
              </a:lnSpc>
              <a:spcBef>
                <a:spcPts val="840"/>
              </a:spcBef>
            </a:pPr>
            <a:r>
              <a:rPr lang="ru-RU" sz="1100" spc="-35" dirty="0">
                <a:solidFill>
                  <a:schemeClr val="tx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Набрали 115  подписчиков</a:t>
            </a:r>
          </a:p>
          <a:p>
            <a:pPr marL="48260" marR="741045">
              <a:lnSpc>
                <a:spcPct val="100000"/>
              </a:lnSpc>
              <a:spcBef>
                <a:spcPts val="340"/>
              </a:spcBef>
            </a:pPr>
            <a:endParaRPr lang="ru-RU" sz="1100" spc="30" dirty="0">
              <a:solidFill>
                <a:srgbClr val="000000"/>
              </a:solidFill>
            </a:endParaRPr>
          </a:p>
          <a:p>
            <a:pPr marL="48260" marR="741045">
              <a:lnSpc>
                <a:spcPct val="100000"/>
              </a:lnSpc>
              <a:spcBef>
                <a:spcPts val="340"/>
              </a:spcBef>
            </a:pPr>
            <a:endParaRPr sz="1100" dirty="0">
              <a:solidFill>
                <a:schemeClr val="bg1">
                  <a:lumMod val="50000"/>
                </a:schemeClr>
              </a:solidFill>
            </a:endParaRPr>
          </a:p>
          <a:p>
            <a:pPr marL="22860" marR="5080" algn="just">
              <a:lnSpc>
                <a:spcPct val="90300"/>
              </a:lnSpc>
              <a:spcBef>
                <a:spcPts val="5"/>
              </a:spcBef>
            </a:pPr>
            <a:r>
              <a:rPr lang="ru-RU" spc="90" dirty="0" smtClean="0">
                <a:solidFill>
                  <a:schemeClr val="bg1">
                    <a:lumMod val="50000"/>
                  </a:schemeClr>
                </a:solidFill>
              </a:rPr>
              <a:t>-300 УЧАСТНИКОВ </a:t>
            </a:r>
          </a:p>
          <a:p>
            <a:pPr marL="22860" marR="5080" algn="just">
              <a:lnSpc>
                <a:spcPct val="90300"/>
              </a:lnSpc>
              <a:spcBef>
                <a:spcPts val="5"/>
              </a:spcBef>
            </a:pPr>
            <a:endParaRPr lang="ru-RU" sz="1100" spc="90" dirty="0">
              <a:solidFill>
                <a:srgbClr val="000000"/>
              </a:solidFill>
            </a:endParaRPr>
          </a:p>
          <a:p>
            <a:pPr marL="22860" marR="5080" algn="just">
              <a:lnSpc>
                <a:spcPct val="90300"/>
              </a:lnSpc>
              <a:spcBef>
                <a:spcPts val="5"/>
              </a:spcBef>
            </a:pPr>
            <a:r>
              <a:rPr lang="ru-RU" sz="1100" spc="30" dirty="0" smtClean="0">
                <a:solidFill>
                  <a:srgbClr val="000000"/>
                </a:solidFill>
              </a:rPr>
              <a:t>Столько ребят знает о нашем проекте и продолжают следить за ним.</a:t>
            </a:r>
            <a:endParaRPr sz="1100" dirty="0"/>
          </a:p>
        </p:txBody>
      </p:sp>
      <p:sp>
        <p:nvSpPr>
          <p:cNvPr id="4" name="object 4"/>
          <p:cNvSpPr txBox="1"/>
          <p:nvPr/>
        </p:nvSpPr>
        <p:spPr>
          <a:xfrm>
            <a:off x="2286000" y="1295400"/>
            <a:ext cx="3129280" cy="49449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>
              <a:lnSpc>
                <a:spcPts val="2050"/>
              </a:lnSpc>
              <a:spcBef>
                <a:spcPts val="100"/>
              </a:spcBef>
            </a:pPr>
            <a:r>
              <a:rPr sz="1800" spc="85" dirty="0" smtClean="0">
                <a:solidFill>
                  <a:schemeClr val="bg1">
                    <a:lumMod val="50000"/>
                  </a:schemeClr>
                </a:solidFill>
                <a:latin typeface="Microsoft Sans Serif"/>
                <a:cs typeface="Microsoft Sans Serif"/>
              </a:rPr>
              <a:t>-</a:t>
            </a:r>
            <a:r>
              <a:rPr lang="ru-RU" spc="85" dirty="0" smtClean="0">
                <a:solidFill>
                  <a:schemeClr val="bg1">
                    <a:lumMod val="50000"/>
                  </a:schemeClr>
                </a:solidFill>
                <a:latin typeface="Microsoft Sans Serif"/>
                <a:cs typeface="Microsoft Sans Serif"/>
              </a:rPr>
              <a:t>ПОЯВИЛОСЬ НОВОЕ ПРСТРАНСТВО ДЛЯ МОЛОДЁЖИ</a:t>
            </a:r>
            <a:endParaRPr sz="1800" dirty="0">
              <a:solidFill>
                <a:schemeClr val="bg1">
                  <a:lumMod val="50000"/>
                </a:schemeClr>
              </a:solidFill>
              <a:latin typeface="Microsoft Sans Serif"/>
              <a:cs typeface="Microsoft Sans Serif"/>
            </a:endParaRPr>
          </a:p>
          <a:p>
            <a:pPr marL="37465">
              <a:lnSpc>
                <a:spcPct val="100000"/>
              </a:lnSpc>
              <a:spcBef>
                <a:spcPts val="645"/>
              </a:spcBef>
            </a:pPr>
            <a:r>
              <a:rPr lang="ru-RU" sz="1100" spc="35" dirty="0" smtClean="0">
                <a:latin typeface="Microsoft Sans Serif"/>
                <a:cs typeface="Microsoft Sans Serif"/>
              </a:rPr>
              <a:t>До этого в Автозаводском районе города Нижний Новгород такого пространства не было, мероприятия проводились в другом районе или в образовательных учреждениях. Теперь у каждого есть возможность забронировать пространство, написав в личные сообщения сообщества. (это абсолютно бесплатно)</a:t>
            </a:r>
          </a:p>
          <a:p>
            <a:pPr marL="37465">
              <a:lnSpc>
                <a:spcPct val="100000"/>
              </a:lnSpc>
              <a:spcBef>
                <a:spcPts val="645"/>
              </a:spcBef>
            </a:pPr>
            <a:r>
              <a:rPr lang="ru-RU" sz="1100" spc="35" dirty="0" smtClean="0">
                <a:latin typeface="Microsoft Sans Serif"/>
                <a:cs typeface="Microsoft Sans Serif"/>
              </a:rPr>
              <a:t> </a:t>
            </a:r>
            <a:endParaRPr sz="1200" dirty="0">
              <a:latin typeface="Microsoft Sans Serif"/>
              <a:cs typeface="Microsoft Sans Serif"/>
            </a:endParaRPr>
          </a:p>
          <a:p>
            <a:r>
              <a:rPr sz="2000" spc="-25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-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ПРОШЛО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11 МЕРОПРИЯТИЙ РАЗНЫХ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НАПРАВЛЕНИЙ</a:t>
            </a:r>
          </a:p>
          <a:p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Мы писали проекты, заботились об экологии, творили, обсуждали короткометражки, учились планировать время, представлять себя и генерировать идеи, собирали образ лидера, изучали основы </a:t>
            </a:r>
            <a:r>
              <a:rPr lang="ru-RU" sz="1100" dirty="0" err="1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медиаграмотности</a:t>
            </a:r>
            <a:r>
              <a:rPr lang="ru-RU" sz="11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, познакомились с персонажами славянской мифологии</a:t>
            </a:r>
            <a:r>
              <a:rPr lang="ru-RU" sz="11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.</a:t>
            </a:r>
            <a:r>
              <a:rPr lang="ru-RU" sz="1100" dirty="0"/>
              <a:t/>
            </a:r>
            <a:br>
              <a:rPr lang="ru-RU" sz="1100" dirty="0"/>
            </a:br>
            <a:endParaRPr lang="ru-RU" sz="1100" spc="-35" dirty="0" smtClean="0">
              <a:latin typeface="Microsoft Sans Serif"/>
              <a:cs typeface="Microsoft Sans Serif"/>
            </a:endParaRPr>
          </a:p>
        </p:txBody>
      </p:sp>
      <p:sp>
        <p:nvSpPr>
          <p:cNvPr id="8" name="AutoShape 2" descr="blob:https://web.telegram.org/a4590e3a-250c-49dc-a731-ac33373f8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9" t="25254" r="10188" b="7082"/>
          <a:stretch/>
        </p:blipFill>
        <p:spPr bwMode="auto">
          <a:xfrm>
            <a:off x="6394537" y="4419600"/>
            <a:ext cx="3139859" cy="214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0287000" y="0"/>
            <a:ext cx="1883079" cy="22137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1103279" y="7937"/>
            <a:ext cx="1066800" cy="34210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352" y="5105400"/>
            <a:ext cx="5475448" cy="1342034"/>
          </a:xfrm>
          <a:prstGeom prst="rect">
            <a:avLst/>
          </a:prstGeom>
        </p:spPr>
        <p:txBody>
          <a:bodyPr vert="horz" wrap="square" lIns="0" tIns="231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lang="ru-RU" sz="3600" b="1" spc="105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КАК ИЗМЕНИЛОСЬ ПРОСТРАНСТВО?</a:t>
            </a:r>
            <a:endParaRPr sz="3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26" name="Picture 2" descr="https://sun9-37.userapi.com/impg/qH6pxIMM1CVFE1pRZJr8q3z_ueWasvyvBS1J9w/d6Esjre8cyM.jpg?size=621x402&amp;quality=95&amp;sign=3b7c0927babc67a244a31eab6c9b846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t="15211" r="9496" b="21652"/>
          <a:stretch/>
        </p:blipFill>
        <p:spPr bwMode="auto">
          <a:xfrm>
            <a:off x="5706649" y="1752600"/>
            <a:ext cx="5161767" cy="261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8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38750" y="1070305"/>
            <a:ext cx="2714498" cy="307777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ПРОСТРАНСТВО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AutoShape 2" descr="blob:https://web.telegram.org/8d529fa8-4fff-4258-bc63-b0070d72cb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12192000" cy="700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575" y="6324600"/>
            <a:ext cx="659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lang="ru-RU" b="1" spc="10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ДО:</a:t>
            </a:r>
            <a:endParaRPr lang="ru-RU" b="1" spc="105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30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352" y="4821558"/>
            <a:ext cx="5162297" cy="1136850"/>
          </a:xfrm>
          <a:prstGeom prst="rect">
            <a:avLst/>
          </a:prstGeom>
        </p:spPr>
        <p:txBody>
          <a:bodyPr vert="horz" wrap="square" lIns="0" tIns="231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lang="ru-RU" sz="3600" b="1" spc="105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НАГРАЖДЕНИЕ</a:t>
            </a:r>
            <a:endParaRPr sz="3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12700" marR="269240">
              <a:lnSpc>
                <a:spcPct val="100000"/>
              </a:lnSpc>
              <a:spcBef>
                <a:spcPts val="780"/>
              </a:spcBef>
            </a:pPr>
            <a:r>
              <a:rPr lang="ru-RU" sz="1600" spc="-5" dirty="0" smtClean="0">
                <a:latin typeface="Microsoft Sans Serif"/>
                <a:cs typeface="Microsoft Sans Serif"/>
              </a:rPr>
              <a:t>Не забываем поддерживать!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026" name="Picture 2" descr="https://sun9-37.userapi.com/impg/qH6pxIMM1CVFE1pRZJr8q3z_ueWasvyvBS1J9w/d6Esjre8cyM.jpg?size=621x402&amp;quality=95&amp;sign=3b7c0927babc67a244a31eab6c9b846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t="15211" r="9496" b="21652"/>
          <a:stretch/>
        </p:blipFill>
        <p:spPr bwMode="auto">
          <a:xfrm>
            <a:off x="5706649" y="1752600"/>
            <a:ext cx="5161767" cy="261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blob:https://web.telegram.org/af9988cf-d1f9-4723-bd3b-4a2a22428cf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12192000" cy="704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790" y="6402329"/>
            <a:ext cx="117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lang="ru-RU" b="1" spc="10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ПОСЛЕ:</a:t>
            </a:r>
            <a:endParaRPr lang="ru-RU" b="1" spc="105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053" name="Picture 5" descr="https://sun9-40.userapi.com/impg/pTZT0CVaZSqvyXW_iVRLLzPyPcP44dVaOwingQ/Ix7MXGh2q3U.jpg?size=344x329&amp;quality=95&amp;sign=1fecfb5663e89fc0843ce6a130cb1978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632" y="5630071"/>
            <a:ext cx="819367" cy="7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7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38750" y="1070305"/>
            <a:ext cx="2714498" cy="61555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ПРОГРАММА ЗАКРЫТИЯ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7799" y="591671"/>
            <a:ext cx="517842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lang="ru-RU" sz="2400" b="1" spc="105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ИНТЕРЕСНЫЕ ФАКТЫ:</a:t>
            </a:r>
            <a:endParaRPr lang="ru-RU" sz="24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12700" marR="269240">
              <a:lnSpc>
                <a:spcPct val="100000"/>
              </a:lnSpc>
              <a:spcBef>
                <a:spcPts val="780"/>
              </a:spcBef>
            </a:pPr>
            <a:r>
              <a:rPr lang="ru-RU" spc="-5" dirty="0" smtClean="0">
                <a:latin typeface="Microsoft Sans Serif"/>
                <a:cs typeface="Microsoft Sans Serif"/>
              </a:rPr>
              <a:t>-Проект выиграл грант 231000 на реализацию во втором сезоне «</a:t>
            </a:r>
            <a:r>
              <a:rPr lang="ru-RU" spc="-5" dirty="0" err="1" smtClean="0">
                <a:latin typeface="Microsoft Sans Serif"/>
                <a:cs typeface="Microsoft Sans Serif"/>
              </a:rPr>
              <a:t>Росмолодёжь</a:t>
            </a:r>
            <a:r>
              <a:rPr lang="ru-RU" spc="-5" dirty="0" smtClean="0">
                <a:latin typeface="Microsoft Sans Serif"/>
                <a:cs typeface="Microsoft Sans Serif"/>
              </a:rPr>
              <a:t>. Гранты» в 2022 году</a:t>
            </a:r>
          </a:p>
          <a:p>
            <a:pPr marL="12700" marR="269240">
              <a:lnSpc>
                <a:spcPct val="100000"/>
              </a:lnSpc>
              <a:spcBef>
                <a:spcPts val="780"/>
              </a:spcBef>
            </a:pPr>
            <a:r>
              <a:rPr lang="ru-RU" spc="-5" dirty="0" smtClean="0">
                <a:latin typeface="Microsoft Sans Serif"/>
                <a:cs typeface="Microsoft Sans Serif"/>
              </a:rPr>
              <a:t>-Котик, который был с вами всю презентацию, это наш талисман </a:t>
            </a:r>
            <a:r>
              <a:rPr lang="ru-RU" spc="-5" dirty="0" err="1" smtClean="0">
                <a:latin typeface="Microsoft Sans Serif"/>
                <a:cs typeface="Microsoft Sans Serif"/>
              </a:rPr>
              <a:t>Юки</a:t>
            </a:r>
            <a:endParaRPr lang="ru-RU" spc="-5" dirty="0" smtClean="0">
              <a:latin typeface="Microsoft Sans Serif"/>
              <a:cs typeface="Microsoft Sans Serif"/>
            </a:endParaRPr>
          </a:p>
          <a:p>
            <a:pPr marL="12700" marR="269240">
              <a:lnSpc>
                <a:spcPct val="100000"/>
              </a:lnSpc>
              <a:spcBef>
                <a:spcPts val="780"/>
              </a:spcBef>
            </a:pPr>
            <a:r>
              <a:rPr lang="ru-RU" spc="-5" dirty="0" smtClean="0">
                <a:latin typeface="Microsoft Sans Serif"/>
                <a:cs typeface="Microsoft Sans Serif"/>
              </a:rPr>
              <a:t>-Наш </a:t>
            </a:r>
            <a:r>
              <a:rPr lang="ru-RU" spc="-5" dirty="0" err="1" smtClean="0">
                <a:latin typeface="Microsoft Sans Serif"/>
                <a:cs typeface="Microsoft Sans Serif"/>
              </a:rPr>
              <a:t>коворикнг</a:t>
            </a:r>
            <a:r>
              <a:rPr lang="ru-RU" spc="-5" dirty="0" smtClean="0">
                <a:latin typeface="Microsoft Sans Serif"/>
                <a:cs typeface="Microsoft Sans Serif"/>
              </a:rPr>
              <a:t> пользуется популярностью не только среди молодёжи, но и педагогов 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0" y="0"/>
            <a:ext cx="685800" cy="411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0" y="7937"/>
            <a:ext cx="1447800" cy="2887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blob:https://web.telegram.org/1f6abbc5-5608-4527-b537-073c719a70c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telegram.org/1f6abbc5-5608-4527-b537-073c719a70c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acada340-cf44-444d-b7c2-47ef59b1ae1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blob:https://web.telegram.org/acada340-cf44-444d-b7c2-47ef59b1ae1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blob:https://web.telegram.org/acada340-cf44-444d-b7c2-47ef59b1ae1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t="16650" r="15728"/>
          <a:stretch/>
        </p:blipFill>
        <p:spPr bwMode="auto">
          <a:xfrm>
            <a:off x="6324600" y="884869"/>
            <a:ext cx="5178953" cy="579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450932" y="3581400"/>
            <a:ext cx="480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lang="ru-RU" sz="2400" b="1" spc="105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ПЕРСПЕКТИВЫ РАЗВИТИЯ:</a:t>
            </a: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-Поиск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амбассадоров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проекта</a:t>
            </a: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-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Тиражирование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проекта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другие регионы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-Увеличение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количества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участников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AutoShape 2" descr="blob:https://web.telegram.org/20c7c10c-cc43-4018-ba1d-abffacbedad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752823"/>
            <a:ext cx="1164438" cy="117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60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426</Words>
  <Application>Microsoft Office PowerPoint</Application>
  <PresentationFormat>Произвольный</PresentationFormat>
  <Paragraphs>53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ПРОГРАММА ЗАКРЫТИЯ</vt:lpstr>
      <vt:lpstr>ПРОГРАММА ЗАКРЫТИЯ</vt:lpstr>
      <vt:lpstr>ЗАДАЧИ ПРОЕКТА</vt:lpstr>
      <vt:lpstr>РЕЗУЛЬТАТЫ ПРОЕКТА</vt:lpstr>
      <vt:lpstr>Презентация PowerPoint</vt:lpstr>
      <vt:lpstr>ПРОСТРАНСТВО</vt:lpstr>
      <vt:lpstr>Презентация PowerPoint</vt:lpstr>
      <vt:lpstr>ПРОГРАММА ЗАКРЫТИЯ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27</cp:revision>
  <dcterms:created xsi:type="dcterms:W3CDTF">2023-11-25T12:09:17Z</dcterms:created>
  <dcterms:modified xsi:type="dcterms:W3CDTF">2024-06-02T10:42:56Z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2023-11-25T00:00:00Z</vt:filetime>
  </property>
</Properties>
</file>