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8"/>
  </p:notes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293F9-A82D-4081-8ED5-B5CE53B2B042}" v="4" dt="2021-07-13T09:01:58.267"/>
    <p1510:client id="{38236B61-F5E5-480D-9946-8C039C68ADDD}" v="877" dt="2021-07-17T12:48:59.263"/>
    <p1510:client id="{609085F7-E419-48C3-B1B1-FF73F8F6D059}" v="1512" dt="2021-07-13T15:06:03.844"/>
    <p1510:client id="{75C8F9C3-BCAB-4778-9ABD-227D5046DE1F}" v="3" dt="2021-07-13T09:02:10.727"/>
    <p1510:client id="{97A93CD8-99D4-4511-BA35-D7BD11176DAF}" v="1" dt="2021-07-13T09:02:38.170"/>
    <p1510:client id="{9D79D1FB-5DC2-4E17-BE78-0DA27E37856C}" v="164" dt="2021-07-17T17:14:48.076"/>
    <p1510:client id="{D467354D-E709-4002-B6D6-6AB8293E336F}" v="1436" dt="2021-07-13T13:39:03.658"/>
    <p1510:client id="{F7B0D439-9D86-44CF-992C-DEEEA55BF091}" v="3266" dt="2021-07-14T10:24:56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9273" autoAdjust="0"/>
  </p:normalViewPr>
  <p:slideViewPr>
    <p:cSldViewPr snapToGrid="0">
      <p:cViewPr varScale="1">
        <p:scale>
          <a:sx n="100" d="100"/>
          <a:sy n="100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2E96E-41F7-40C5-8419-297958CC00FA}" type="datetimeFigureOut">
              <a:rPr lang="ru-RU" smtClean="0"/>
              <a:t>17.07.2021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999B8-B6B4-4561-A3CD-BBCDAB9FC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8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99B8-B6B4-4561-A3CD-BBCDAB9FC9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4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8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1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9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7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9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893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9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7/17/2021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22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48131"/>
            <a:ext cx="9068586" cy="2590800"/>
          </a:xfrm>
        </p:spPr>
        <p:txBody>
          <a:bodyPr/>
          <a:lstStyle/>
          <a:p>
            <a:r>
              <a:rPr lang="ru-RU" sz="3600" b="1" dirty="0">
                <a:solidFill>
                  <a:srgbClr val="C0A2F2"/>
                </a:solidFill>
                <a:cs typeface="Arial"/>
              </a:rPr>
              <a:t>Карта памяти </a:t>
            </a:r>
            <a:br>
              <a:rPr lang="ru-RU" sz="3600" b="1" dirty="0">
                <a:cs typeface="Arial"/>
              </a:rPr>
            </a:br>
            <a:r>
              <a:rPr lang="ru-RU" sz="3600" b="1" dirty="0">
                <a:solidFill>
                  <a:srgbClr val="C0A2F2"/>
                </a:solidFill>
                <a:cs typeface="Arial"/>
              </a:rPr>
              <a:t>СВАО города Москвы</a:t>
            </a:r>
            <a:endParaRPr lang="ru-RU" sz="3600" b="1">
              <a:solidFill>
                <a:srgbClr val="C0A2F2"/>
              </a:solidFill>
            </a:endParaRPr>
          </a:p>
        </p:txBody>
      </p:sp>
      <p:pic>
        <p:nvPicPr>
          <p:cNvPr id="3" name="Рисунок 3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C9447BBF-7A18-45AC-810C-9831A242C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288" y="1036609"/>
            <a:ext cx="3073878" cy="3073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1B729-1D40-4249-90F6-0FA308386945}"/>
              </a:ext>
            </a:extLst>
          </p:cNvPr>
          <p:cNvSpPr txBox="1"/>
          <p:nvPr/>
        </p:nvSpPr>
        <p:spPr>
          <a:xfrm>
            <a:off x="4048664" y="4048665"/>
            <a:ext cx="46266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/>
              <a:t>Мобильное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42601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AABEF-4ACC-4075-B4CF-8EC956F9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85" y="656972"/>
            <a:ext cx="9066363" cy="408318"/>
          </a:xfrm>
        </p:spPr>
        <p:txBody>
          <a:bodyPr>
            <a:noAutofit/>
          </a:bodyPr>
          <a:lstStyle/>
          <a:p>
            <a:r>
              <a:rPr lang="ru-RU" sz="3600" b="1">
                <a:solidFill>
                  <a:srgbClr val="C0A2F2"/>
                </a:solidFill>
              </a:rPr>
              <a:t>Карта СВАО города Москвы</a:t>
            </a:r>
          </a:p>
        </p:txBody>
      </p:sp>
      <p:pic>
        <p:nvPicPr>
          <p:cNvPr id="3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93AF381-0099-464C-805A-8961176F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532" y="1517529"/>
            <a:ext cx="3879011" cy="46280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12916E2-BB18-465D-99DB-CE06E1CEC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9" y="2920042"/>
            <a:ext cx="1823050" cy="1808673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5E50ED1-0D50-4E9D-B539-F95A04CBD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6" y="1611701"/>
            <a:ext cx="1808672" cy="180867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D26287D-EA88-4A11-B75B-493244DDB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7" y="4199626"/>
            <a:ext cx="1808672" cy="180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8C5B8-171E-4410-9311-58808A513378}"/>
              </a:ext>
            </a:extLst>
          </p:cNvPr>
          <p:cNvSpPr txBox="1"/>
          <p:nvPr/>
        </p:nvSpPr>
        <p:spPr>
          <a:xfrm>
            <a:off x="2122099" y="2251494"/>
            <a:ext cx="43822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solidFill>
                  <a:srgbClr val="FFFFFF"/>
                </a:solidFill>
              </a:rPr>
              <a:t>Улицы, названные в честь Героев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3827E-2AEF-45FA-929B-702E61B13CF7}"/>
              </a:ext>
            </a:extLst>
          </p:cNvPr>
          <p:cNvSpPr txBox="1"/>
          <p:nvPr/>
        </p:nvSpPr>
        <p:spPr>
          <a:xfrm>
            <a:off x="2121201" y="3429539"/>
            <a:ext cx="420968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Памятники, </a:t>
            </a:r>
            <a:r>
              <a:rPr lang="ru-RU" sz="2000"/>
              <a:t>памятные</a:t>
            </a:r>
            <a:r>
              <a:rPr lang="ru-RU"/>
              <a:t> камни, мемориалы, стелы Героям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27531-B55B-46B9-BD82-24015E83EC85}"/>
              </a:ext>
            </a:extLst>
          </p:cNvPr>
          <p:cNvSpPr txBox="1"/>
          <p:nvPr/>
        </p:nvSpPr>
        <p:spPr>
          <a:xfrm>
            <a:off x="2062792" y="4909509"/>
            <a:ext cx="39652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/>
              <a:t>Мемориальные</a:t>
            </a:r>
            <a:r>
              <a:rPr lang="ru-RU"/>
              <a:t> доски Героям</a:t>
            </a:r>
            <a:endParaRPr lang="ru-RU" dirty="0"/>
          </a:p>
        </p:txBody>
      </p:sp>
      <p:pic>
        <p:nvPicPr>
          <p:cNvPr id="11" name="Рисунок 3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2BBAE8E-F305-45B6-9D32-1B2C3B27C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4" y="1438"/>
            <a:ext cx="2168104" cy="21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E41DB2-9FB8-4320-929F-00B384F5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0" y="233457"/>
            <a:ext cx="2628181" cy="3472481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DEE4A09-D3DC-4076-8D28-0C50EB66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476" y="233457"/>
            <a:ext cx="2628182" cy="3472481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51DC398-D96C-47CF-AFB4-094D06B7E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891" y="233457"/>
            <a:ext cx="2628182" cy="3472481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892DF1-5C39-470B-8589-F1A970774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65" y="3022665"/>
            <a:ext cx="2743200" cy="3659386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203E43-EF1D-4B8F-822E-2FDC3D414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05" y="2979534"/>
            <a:ext cx="2743200" cy="3745649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241D18D2-C59B-48F2-A3FF-ED582450A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796" y="233457"/>
            <a:ext cx="2685691" cy="352999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52328420-2797-454A-B65A-8FF3967D2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870" y="204704"/>
            <a:ext cx="2685691" cy="3529990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C33A660-8332-4FFD-AB78-47A12008E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9834" y="233458"/>
            <a:ext cx="2685691" cy="3529990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3AA2294D-C679-40FA-92E0-B1FDCB069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7381" y="3022665"/>
            <a:ext cx="2743200" cy="3659386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6D233EA-960A-4F24-BDF6-7F7118BAA2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0175" y="3022666"/>
            <a:ext cx="2743199" cy="3659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947E35-ABFB-40C6-B7D5-79875510FF3C}"/>
              </a:ext>
            </a:extLst>
          </p:cNvPr>
          <p:cNvSpPr txBox="1"/>
          <p:nvPr/>
        </p:nvSpPr>
        <p:spPr>
          <a:xfrm>
            <a:off x="813758" y="3099759"/>
            <a:ext cx="18661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Б. Галушкина, д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A39F56-8FC0-453C-96DA-FF70BBABDDA6}"/>
              </a:ext>
            </a:extLst>
          </p:cNvPr>
          <p:cNvSpPr txBox="1"/>
          <p:nvPr/>
        </p:nvSpPr>
        <p:spPr>
          <a:xfrm>
            <a:off x="4177162" y="6046219"/>
            <a:ext cx="21105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Ярославское шоссе,  26</a:t>
            </a:r>
            <a:endParaRPr lang="ru-RU" dirty="0">
              <a:solidFill>
                <a:srgbClr val="C0A2F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C1A7C0-92BE-4AE8-87B5-2E920EA65B25}"/>
              </a:ext>
            </a:extLst>
          </p:cNvPr>
          <p:cNvSpPr txBox="1"/>
          <p:nvPr/>
        </p:nvSpPr>
        <p:spPr>
          <a:xfrm>
            <a:off x="2552520" y="3098860"/>
            <a:ext cx="19236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Проходчиков,  д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FFA66A-DE0B-4581-8436-4AB2EFE61A7B}"/>
              </a:ext>
            </a:extLst>
          </p:cNvPr>
          <p:cNvSpPr txBox="1"/>
          <p:nvPr/>
        </p:nvSpPr>
        <p:spPr>
          <a:xfrm>
            <a:off x="4277803" y="3098860"/>
            <a:ext cx="19236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Бориса</a:t>
            </a:r>
            <a:r>
              <a:rPr lang="ru-RU" sz="1200" dirty="0"/>
              <a:t> </a:t>
            </a:r>
            <a:r>
              <a:rPr lang="ru-RU" sz="1200" dirty="0">
                <a:solidFill>
                  <a:srgbClr val="C0A2F2"/>
                </a:solidFill>
              </a:rPr>
              <a:t>Галушкина</a:t>
            </a:r>
            <a:endParaRPr lang="ru-RU" dirty="0">
              <a:solidFill>
                <a:srgbClr val="C0A2F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8449B-A296-4703-8BF3-70ED895BEC94}"/>
              </a:ext>
            </a:extLst>
          </p:cNvPr>
          <p:cNvSpPr txBox="1"/>
          <p:nvPr/>
        </p:nvSpPr>
        <p:spPr>
          <a:xfrm>
            <a:off x="6276255" y="6046218"/>
            <a:ext cx="19236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Угличская улица, 17</a:t>
            </a:r>
            <a:endParaRPr lang="ru-RU" dirty="0">
              <a:solidFill>
                <a:srgbClr val="C0A2F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86D3C-9545-420B-871C-0CF6F2B5F73F}"/>
              </a:ext>
            </a:extLst>
          </p:cNvPr>
          <p:cNvSpPr txBox="1"/>
          <p:nvPr/>
        </p:nvSpPr>
        <p:spPr>
          <a:xfrm>
            <a:off x="1014142" y="6089351"/>
            <a:ext cx="13917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Годовикова</a:t>
            </a:r>
            <a:endParaRPr lang="ru-RU" dirty="0">
              <a:solidFill>
                <a:srgbClr val="C0A2F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E24476-1217-491F-A8EA-5B53BB70F06E}"/>
              </a:ext>
            </a:extLst>
          </p:cNvPr>
          <p:cNvSpPr txBox="1"/>
          <p:nvPr/>
        </p:nvSpPr>
        <p:spPr>
          <a:xfrm>
            <a:off x="6420028" y="3156368"/>
            <a:ext cx="10898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Бочкова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A93F3-ECBD-4A99-9A03-5D071769D06A}"/>
              </a:ext>
            </a:extLst>
          </p:cNvPr>
          <p:cNvSpPr txBox="1"/>
          <p:nvPr/>
        </p:nvSpPr>
        <p:spPr>
          <a:xfrm>
            <a:off x="9654935" y="3156369"/>
            <a:ext cx="162176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Милашенкова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D5377C-666E-42C6-81D9-61A76A87CE4C}"/>
              </a:ext>
            </a:extLst>
          </p:cNvPr>
          <p:cNvSpPr txBox="1"/>
          <p:nvPr/>
        </p:nvSpPr>
        <p:spPr>
          <a:xfrm>
            <a:off x="8174068" y="3156369"/>
            <a:ext cx="10754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</a:t>
            </a:r>
            <a:r>
              <a:rPr lang="ru-RU" sz="1200" dirty="0"/>
              <a:t> </a:t>
            </a:r>
            <a:r>
              <a:rPr lang="ru-RU" sz="1200" dirty="0">
                <a:solidFill>
                  <a:srgbClr val="C0A2F2"/>
                </a:solidFill>
              </a:rPr>
              <a:t>Орлова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0D749-D447-452B-A348-F3D874534745}"/>
              </a:ext>
            </a:extLst>
          </p:cNvPr>
          <p:cNvSpPr txBox="1"/>
          <p:nvPr/>
        </p:nvSpPr>
        <p:spPr>
          <a:xfrm>
            <a:off x="2768180" y="6046218"/>
            <a:ext cx="13629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Молодцова</a:t>
            </a:r>
          </a:p>
        </p:txBody>
      </p:sp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4F55CBD5-A668-4941-8018-1DADD1CE55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9834" y="2936402"/>
            <a:ext cx="2743200" cy="3745649"/>
          </a:xfrm>
          <a:prstGeom prst="rect">
            <a:avLst/>
          </a:prstGeom>
        </p:spPr>
      </p:pic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7767F28F-5543-4EF6-B74F-AFC70FAE83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1382" y="2936402"/>
            <a:ext cx="2743200" cy="37456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FDF073-36C5-4F83-8F8F-96C645880919}"/>
              </a:ext>
            </a:extLst>
          </p:cNvPr>
          <p:cNvSpPr txBox="1"/>
          <p:nvPr/>
        </p:nvSpPr>
        <p:spPr>
          <a:xfrm>
            <a:off x="7886520" y="6046219"/>
            <a:ext cx="19236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 Коминтерна, д 38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9D9AD4-A8E3-4103-83FD-0425663C3B0C}"/>
              </a:ext>
            </a:extLst>
          </p:cNvPr>
          <p:cNvSpPr txBox="1"/>
          <p:nvPr/>
        </p:nvSpPr>
        <p:spPr>
          <a:xfrm>
            <a:off x="9654934" y="6046218"/>
            <a:ext cx="19236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C0A2F2"/>
                </a:solidFill>
              </a:rPr>
              <a:t>Ул. Палехская. Д 135</a:t>
            </a:r>
          </a:p>
        </p:txBody>
      </p:sp>
    </p:spTree>
    <p:extLst>
      <p:ext uri="{BB962C8B-B14F-4D97-AF65-F5344CB8AC3E}">
        <p14:creationId xmlns:p14="http://schemas.microsoft.com/office/powerpoint/2010/main" val="216847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B5A4E-F28E-4E12-810E-1119D691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49" y="599462"/>
            <a:ext cx="10072777" cy="8540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err="1">
                <a:solidFill>
                  <a:srgbClr val="C0A2F2"/>
                </a:solidFill>
              </a:rPr>
              <a:t>Ростокинский</a:t>
            </a:r>
            <a:r>
              <a:rPr lang="ru-RU" sz="3600" b="1" dirty="0">
                <a:solidFill>
                  <a:srgbClr val="C0A2F2"/>
                </a:solidFill>
              </a:rPr>
              <a:t> район</a:t>
            </a:r>
            <a:br>
              <a:rPr lang="ru-RU" sz="3600" b="1" dirty="0">
                <a:solidFill>
                  <a:srgbClr val="C0A2F2"/>
                </a:solidFill>
              </a:rPr>
            </a:br>
            <a:r>
              <a:rPr lang="ru-RU" sz="3600" b="1">
                <a:solidFill>
                  <a:srgbClr val="C0A2F2"/>
                </a:solidFill>
              </a:rPr>
              <a:t>СВАО города Москвы</a:t>
            </a:r>
            <a:br>
              <a:rPr lang="ru-RU" sz="3600" b="1" dirty="0">
                <a:solidFill>
                  <a:srgbClr val="C0A2F2"/>
                </a:solidFill>
              </a:rPr>
            </a:br>
            <a:r>
              <a:rPr lang="ru-RU" sz="2400" b="1">
                <a:solidFill>
                  <a:srgbClr val="C0A2F2"/>
                </a:solidFill>
              </a:rPr>
              <a:t>(при увеличении)</a:t>
            </a:r>
            <a:endParaRPr lang="ru-RU" sz="2400" b="1" dirty="0">
              <a:solidFill>
                <a:srgbClr val="C0A2F2"/>
              </a:solidFill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D8B20A8-CDF4-430B-89A6-B3BC178B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35" y="1785638"/>
            <a:ext cx="4554746" cy="4019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B2E396A-D662-4785-8E14-C82C88DEE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2" y="4918494"/>
            <a:ext cx="902899" cy="88852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FAE3E63-7AE7-485A-A45B-97A33FD1B372}"/>
              </a:ext>
            </a:extLst>
          </p:cNvPr>
          <p:cNvCxnSpPr/>
          <p:nvPr/>
        </p:nvCxnSpPr>
        <p:spPr>
          <a:xfrm flipV="1">
            <a:off x="4659341" y="4128820"/>
            <a:ext cx="4408099" cy="12278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020369-9A52-4AEB-BC76-D13770E62097}"/>
              </a:ext>
            </a:extLst>
          </p:cNvPr>
          <p:cNvSpPr txBox="1"/>
          <p:nvPr/>
        </p:nvSpPr>
        <p:spPr>
          <a:xfrm>
            <a:off x="1299893" y="27376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Ул Докукина</a:t>
            </a:r>
            <a:endParaRPr lang="ru-RU" dirty="0"/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E163791A-A218-4EE0-8AB5-BA60206C2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09" y="2474342"/>
            <a:ext cx="845390" cy="874144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AF5E270-D166-42A6-9069-4222C5C53FD1}"/>
              </a:ext>
            </a:extLst>
          </p:cNvPr>
          <p:cNvCxnSpPr>
            <a:cxnSpLocks/>
          </p:cNvCxnSpPr>
          <p:nvPr/>
        </p:nvCxnSpPr>
        <p:spPr>
          <a:xfrm flipV="1">
            <a:off x="3652928" y="2949876"/>
            <a:ext cx="5098209" cy="201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CA0D57FD-66A5-4746-8F7B-F45E6FEA3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52" y="1712343"/>
            <a:ext cx="902900" cy="8885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47F1CB-AC33-41F9-9A8E-A98CF21F7588}"/>
              </a:ext>
            </a:extLst>
          </p:cNvPr>
          <p:cNvSpPr txBox="1"/>
          <p:nvPr/>
        </p:nvSpPr>
        <p:spPr>
          <a:xfrm>
            <a:off x="1298994" y="3283070"/>
            <a:ext cx="485667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Мемориальная доска дважды Герою Советского Союза морскому разведчику Леонову В.Н</a:t>
            </a:r>
            <a:endParaRPr lang="ru-RU" dirty="0"/>
          </a:p>
        </p:txBody>
      </p:sp>
      <p:pic>
        <p:nvPicPr>
          <p:cNvPr id="13" name="Рисунок 11">
            <a:extLst>
              <a:ext uri="{FF2B5EF4-FFF2-40B4-BE49-F238E27FC236}">
                <a16:creationId xmlns:a16="http://schemas.microsoft.com/office/drawing/2014/main" id="{78DFB936-0D80-43AA-96C7-8359CC960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51" y="3279475"/>
            <a:ext cx="902900" cy="888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07F572-4D64-47EF-9A49-F662821D59F9}"/>
              </a:ext>
            </a:extLst>
          </p:cNvPr>
          <p:cNvSpPr txBox="1"/>
          <p:nvPr/>
        </p:nvSpPr>
        <p:spPr>
          <a:xfrm>
            <a:off x="1298994" y="1888465"/>
            <a:ext cx="45403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Мемориальная доска Герою Советского Союза </a:t>
            </a:r>
            <a:r>
              <a:rPr lang="ru-RU"/>
              <a:t>Серебрякову А.М.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A59A8-12E6-4434-909E-667D571475A3}"/>
              </a:ext>
            </a:extLst>
          </p:cNvPr>
          <p:cNvSpPr txBox="1"/>
          <p:nvPr/>
        </p:nvSpPr>
        <p:spPr>
          <a:xfrm>
            <a:off x="1298994" y="4332616"/>
            <a:ext cx="51154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Мемориальная доска Героям Советского Союза Докукину </a:t>
            </a:r>
            <a:r>
              <a:rPr lang="ru-RU"/>
              <a:t>И.А. и Турунову Г.С.</a:t>
            </a:r>
            <a:endParaRPr lang="ru-RU" dirty="0"/>
          </a:p>
        </p:txBody>
      </p:sp>
      <p:pic>
        <p:nvPicPr>
          <p:cNvPr id="16" name="Рисунок 11">
            <a:extLst>
              <a:ext uri="{FF2B5EF4-FFF2-40B4-BE49-F238E27FC236}">
                <a16:creationId xmlns:a16="http://schemas.microsoft.com/office/drawing/2014/main" id="{A4F153B9-2E50-4DF7-8578-CD8425BF5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51" y="4127738"/>
            <a:ext cx="902900" cy="888522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6F717FA-88D2-4826-8A4B-F349FE8F22CF}"/>
              </a:ext>
            </a:extLst>
          </p:cNvPr>
          <p:cNvCxnSpPr>
            <a:cxnSpLocks/>
          </p:cNvCxnSpPr>
          <p:nvPr/>
        </p:nvCxnSpPr>
        <p:spPr>
          <a:xfrm flipV="1">
            <a:off x="5953304" y="2101611"/>
            <a:ext cx="3459191" cy="2070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5680344-B38A-43E6-A751-8F6756FEA56E}"/>
              </a:ext>
            </a:extLst>
          </p:cNvPr>
          <p:cNvCxnSpPr>
            <a:cxnSpLocks/>
          </p:cNvCxnSpPr>
          <p:nvPr/>
        </p:nvCxnSpPr>
        <p:spPr>
          <a:xfrm flipV="1">
            <a:off x="5680135" y="3309310"/>
            <a:ext cx="3186021" cy="2645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2174823-5599-422E-9148-B42CE62CCEEE}"/>
              </a:ext>
            </a:extLst>
          </p:cNvPr>
          <p:cNvCxnSpPr>
            <a:cxnSpLocks/>
          </p:cNvCxnSpPr>
          <p:nvPr/>
        </p:nvCxnSpPr>
        <p:spPr>
          <a:xfrm flipV="1">
            <a:off x="6341493" y="3683121"/>
            <a:ext cx="3056624" cy="8827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0D605B-7F2B-4507-9786-9C9600154EAA}"/>
              </a:ext>
            </a:extLst>
          </p:cNvPr>
          <p:cNvSpPr txBox="1"/>
          <p:nvPr/>
        </p:nvSpPr>
        <p:spPr>
          <a:xfrm>
            <a:off x="1298096" y="5179983"/>
            <a:ext cx="33470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Скульптура "Древо жизни"</a:t>
            </a:r>
            <a:endParaRPr lang="ru-RU" dirty="0"/>
          </a:p>
        </p:txBody>
      </p:sp>
      <p:pic>
        <p:nvPicPr>
          <p:cNvPr id="5" name="Рисунок 3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DFC6BA92-98BC-4D25-BDC7-45A0D1B6B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50" y="1439"/>
            <a:ext cx="2096219" cy="2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914DEA8-FF97-485D-878D-3B8A1F2C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58" y="262213"/>
            <a:ext cx="3648972" cy="485270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E77FE2C-C5E0-49C1-98CE-982FC3E7C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50" y="175949"/>
            <a:ext cx="3735236" cy="5025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DB6B5-EC1A-47CF-A917-098C939E2AE0}"/>
              </a:ext>
            </a:extLst>
          </p:cNvPr>
          <p:cNvSpPr txBox="1"/>
          <p:nvPr/>
        </p:nvSpPr>
        <p:spPr>
          <a:xfrm>
            <a:off x="396815" y="4321833"/>
            <a:ext cx="27432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C0A2F2"/>
                </a:solidFill>
              </a:rPr>
              <a:t>Герой Советского Союза. Заместитель командира эскадрильи 504-го штурмовой авиационной дивизии 8-й воздушной армии Юго-Восточного фронта. Капитан ВВС</a:t>
            </a:r>
            <a:endParaRPr lang="ru-RU" sz="1400" dirty="0">
              <a:solidFill>
                <a:srgbClr val="C0A2F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C3272-DD22-4B57-B424-DA798C56FF4C}"/>
              </a:ext>
            </a:extLst>
          </p:cNvPr>
          <p:cNvSpPr txBox="1"/>
          <p:nvPr/>
        </p:nvSpPr>
        <p:spPr>
          <a:xfrm>
            <a:off x="2970361" y="713117"/>
            <a:ext cx="364897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/>
              <a:t>    9-13 октября 1941 года на самолете "Ил-2" сделал 5 боевых вылетов на уничтожение наземных войск противника. В результате с другими летчиками подразделения он уничтожил батальон вражеской пехоты, несколько танков и орудий.</a:t>
            </a:r>
          </a:p>
          <a:p>
            <a:pPr algn="just"/>
            <a:r>
              <a:rPr lang="ru-RU" sz="1200" dirty="0"/>
              <a:t>    В мае 1942 года под Харьковом в составе восьмерки совершал неоднократные налеты на вражеские аэродромы, где дислоцировались фашистские истребители.  Действуя смело и решительно, он со своими боевыми товарищами за короткое время уничтожил    15 немецких самолетов на земле и в воздушных боях.</a:t>
            </a:r>
          </a:p>
          <a:p>
            <a:pPr algn="just"/>
            <a:r>
              <a:rPr lang="ru-RU" sz="1200" dirty="0"/>
              <a:t>С середины лета 1942 года сражался под Сталинградом.</a:t>
            </a:r>
          </a:p>
          <a:p>
            <a:pPr algn="just"/>
            <a:r>
              <a:rPr lang="ru-RU" sz="1200" dirty="0"/>
              <a:t>   21 июля 1942 года сделал 9 боевых заходов на автоколонну противника, уничтожив 9 автомашин. </a:t>
            </a:r>
          </a:p>
          <a:p>
            <a:pPr algn="just"/>
            <a:r>
              <a:rPr lang="ru-RU" sz="1200" dirty="0"/>
              <a:t>  К 25 сентября 1942 года уничтожил 8 самолетов, 15 танков, 110 автомашин с военным грузом, 15 мотоциклов 3 зенитных орудия, 4 бензоцистерны и много другой техники противника.</a:t>
            </a:r>
          </a:p>
          <a:p>
            <a:pPr algn="just"/>
            <a:r>
              <a:rPr lang="ru-RU" sz="1200" dirty="0"/>
              <a:t>  Летом 1943 года сражался над рекой Миус и в небе Донбасса.</a:t>
            </a:r>
          </a:p>
          <a:p>
            <a:pPr algn="just"/>
            <a:r>
              <a:rPr lang="ru-RU" sz="1200" dirty="0"/>
              <a:t>   8 июля 1943 года погиб в воздушном бою.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0577BB1-BBC0-43F5-8DCA-4DCD46CDD0C9}"/>
              </a:ext>
            </a:extLst>
          </p:cNvPr>
          <p:cNvCxnSpPr/>
          <p:nvPr/>
        </p:nvCxnSpPr>
        <p:spPr>
          <a:xfrm>
            <a:off x="6673970" y="642669"/>
            <a:ext cx="14376" cy="5449016"/>
          </a:xfrm>
          <a:prstGeom prst="straightConnector1">
            <a:avLst/>
          </a:prstGeom>
          <a:ln w="57150">
            <a:solidFill>
              <a:srgbClr val="C0A2F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74529A-EEEF-472C-951D-EDF2832DC573}"/>
              </a:ext>
            </a:extLst>
          </p:cNvPr>
          <p:cNvSpPr txBox="1"/>
          <p:nvPr/>
        </p:nvSpPr>
        <p:spPr>
          <a:xfrm>
            <a:off x="6607834" y="4422476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C0A2F2"/>
                </a:solidFill>
              </a:rPr>
              <a:t>Герой Советского Союза. Командир танковой роты имени Феликса Дзержинского 475-го отдельного танкового батальона.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DF2AB-2990-4731-BFE6-3FB7AE61D184}"/>
              </a:ext>
            </a:extLst>
          </p:cNvPr>
          <p:cNvSpPr txBox="1"/>
          <p:nvPr/>
        </p:nvSpPr>
        <p:spPr>
          <a:xfrm>
            <a:off x="9094217" y="712218"/>
            <a:ext cx="2656935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/>
              <a:t>   Участник советско-финской войны 1939-1940 годов. </a:t>
            </a:r>
          </a:p>
          <a:p>
            <a:pPr algn="just"/>
            <a:r>
              <a:rPr lang="ru-RU" sz="1200" dirty="0"/>
              <a:t>    12 февраля 1940 года в бою за село </a:t>
            </a:r>
            <a:r>
              <a:rPr lang="ru-RU" sz="1200" dirty="0" err="1"/>
              <a:t>Кююрёля</a:t>
            </a:r>
            <a:r>
              <a:rPr lang="ru-RU" sz="1200" dirty="0"/>
              <a:t> 8 раз водил боевую машину в атаку, подавляя огневые точки и уничтожая живую силу противника.</a:t>
            </a:r>
          </a:p>
          <a:p>
            <a:pPr algn="just"/>
            <a:r>
              <a:rPr lang="ru-RU" sz="1200" dirty="0"/>
              <a:t>     20 июля 1942 года вместе со своим экипажем получил задание эвакуировать с поля боя 2 подбитых танка. Несмотря на обстрел решил продолжить работу и успешно ее закончил.</a:t>
            </a:r>
          </a:p>
          <a:p>
            <a:pPr algn="just"/>
            <a:r>
              <a:rPr lang="ru-RU" sz="1200" dirty="0"/>
              <a:t>    27 июля на северо-западной окраине Воронежа в составе группы из 3-х танков была поставлена задача прорвать оборону противника и оседлать шоссе из Воронежа в село Подклетное. В ходе атаке танк был подбит, но решил остаться в танке и вести огонь. Сгорел в танке.</a:t>
            </a:r>
          </a:p>
        </p:txBody>
      </p:sp>
    </p:spTree>
    <p:extLst>
      <p:ext uri="{BB962C8B-B14F-4D97-AF65-F5344CB8AC3E}">
        <p14:creationId xmlns:p14="http://schemas.microsoft.com/office/powerpoint/2010/main" val="324011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1FF5011-80D5-429C-9972-9417D798C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465" y="-201730"/>
            <a:ext cx="4142654" cy="5248632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015108-3908-4874-AE57-C9C027CF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800" y="-201733"/>
            <a:ext cx="3898240" cy="5248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9ED67-3687-49B9-BE19-0FD75A4439B8}"/>
              </a:ext>
            </a:extLst>
          </p:cNvPr>
          <p:cNvSpPr txBox="1"/>
          <p:nvPr/>
        </p:nvSpPr>
        <p:spPr>
          <a:xfrm>
            <a:off x="209909" y="4307455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C0A2F2"/>
                </a:solidFill>
              </a:rPr>
              <a:t>Дважды Герой Советского Союза. Морской разведчик, капитан первого ранга.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7DEAE-ADFA-4537-96A3-5A4C2F926F81}"/>
              </a:ext>
            </a:extLst>
          </p:cNvPr>
          <p:cNvSpPr txBox="1"/>
          <p:nvPr/>
        </p:nvSpPr>
        <p:spPr>
          <a:xfrm>
            <a:off x="2725947" y="914400"/>
            <a:ext cx="2958862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/>
              <a:t>   Установлена 6 мая 2006 года на доме. Где жил Герой.</a:t>
            </a:r>
          </a:p>
          <a:p>
            <a:pPr algn="just"/>
            <a:r>
              <a:rPr lang="ru-RU" sz="1200" dirty="0"/>
              <a:t>   В октябре 1944 года, в период проведения </a:t>
            </a:r>
            <a:r>
              <a:rPr lang="ru-RU" sz="1200" dirty="0" err="1"/>
              <a:t>Петсамо-Киркенесской</a:t>
            </a:r>
            <a:r>
              <a:rPr lang="ru-RU" sz="1200" dirty="0"/>
              <a:t> наступательной операции советских войск, разведчики под командованием Леонова высадились на занятый противником берег и двое суток пробирались к назначенному пункту в условиях бездорожья.</a:t>
            </a:r>
          </a:p>
          <a:p>
            <a:pPr algn="just"/>
            <a:r>
              <a:rPr lang="ru-RU" sz="1200" dirty="0"/>
              <a:t>   Утром 12 октября они внезапно атаковали вражескую 88-миллиметровую зенитную батарею на мысе Крестовом, овладели ею, захватили в плен 20 гитлеровцев. Когда появился катер с гитлеровским десантом, совместно с отрядом капитана Барченко-Емельянова И7П. Отразили атаку противника. Североморцы блокировали и вынудили капитулировать гарнизон 155-миллиметровой береговой батареи, захватив в плен еще около 60 гитлеровцев.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4EB08-BA5B-45BC-9F96-F5F37D880DCB}"/>
              </a:ext>
            </a:extLst>
          </p:cNvPr>
          <p:cNvSpPr txBox="1"/>
          <p:nvPr/>
        </p:nvSpPr>
        <p:spPr>
          <a:xfrm>
            <a:off x="8490368" y="496559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/>
              <a:t>Представляет собой композицию в виде земного шара, из которого растут ветви древа познания. Внутри шара - яблоко добра и зла, как предупреждение о хрупкости жизни. На древе. Обвитом георгиевской лентой - надпись, всем известные с детства слова: "Пусть всегда будет мир"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98A77-D2C2-47A9-897E-3F72A6C055DE}"/>
              </a:ext>
            </a:extLst>
          </p:cNvPr>
          <p:cNvSpPr txBox="1"/>
          <p:nvPr/>
        </p:nvSpPr>
        <p:spPr>
          <a:xfrm>
            <a:off x="5455848" y="4161885"/>
            <a:ext cx="330391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rgbClr val="C0A2F2"/>
                </a:solidFill>
                <a:ea typeface="+mn-lt"/>
                <a:cs typeface="+mn-lt"/>
              </a:rPr>
              <a:t>Установлена в мае 2011 года. Автор - художник монументалист М. Тихонов</a:t>
            </a:r>
            <a:r>
              <a:rPr lang="ru-RU" sz="1400" dirty="0">
                <a:solidFill>
                  <a:srgbClr val="C0A2F2"/>
                </a:solidFill>
                <a:ea typeface="+mn-lt"/>
                <a:cs typeface="+mn-lt"/>
              </a:rPr>
              <a:t>а.</a:t>
            </a:r>
            <a:endParaRPr lang="ru-RU" sz="1400"/>
          </a:p>
          <a:p>
            <a:pPr algn="l"/>
            <a:endParaRPr lang="ru-RU" dirty="0"/>
          </a:p>
        </p:txBody>
      </p:sp>
      <p:pic>
        <p:nvPicPr>
          <p:cNvPr id="9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812164-56A4-498E-B793-9A8DC219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955" y="1710460"/>
            <a:ext cx="4157031" cy="5723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16937D-9494-4578-BB7B-463A153EB405}"/>
              </a:ext>
            </a:extLst>
          </p:cNvPr>
          <p:cNvSpPr txBox="1"/>
          <p:nvPr/>
        </p:nvSpPr>
        <p:spPr>
          <a:xfrm>
            <a:off x="5831457" y="5385758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solidFill>
                  <a:srgbClr val="C0A2F2"/>
                </a:solidFill>
              </a:rPr>
              <a:t>Находится на здании школы № 1499. Герои Советского Союза были учениками школы</a:t>
            </a:r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D9ED888-8195-496A-925C-C9F724721DC2}"/>
              </a:ext>
            </a:extLst>
          </p:cNvPr>
          <p:cNvCxnSpPr/>
          <p:nvPr/>
        </p:nvCxnSpPr>
        <p:spPr>
          <a:xfrm>
            <a:off x="5739442" y="628292"/>
            <a:ext cx="14376" cy="5449016"/>
          </a:xfrm>
          <a:prstGeom prst="straightConnector1">
            <a:avLst/>
          </a:prstGeom>
          <a:ln w="57150">
            <a:solidFill>
              <a:srgbClr val="C0A2F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59E68EC-601C-4483-B66F-6CB1276F5B76}"/>
              </a:ext>
            </a:extLst>
          </p:cNvPr>
          <p:cNvCxnSpPr/>
          <p:nvPr/>
        </p:nvCxnSpPr>
        <p:spPr>
          <a:xfrm flipH="1">
            <a:off x="8686799" y="2497348"/>
            <a:ext cx="1" cy="2559169"/>
          </a:xfrm>
          <a:prstGeom prst="straightConnector1">
            <a:avLst/>
          </a:prstGeom>
          <a:ln w="57150">
            <a:solidFill>
              <a:srgbClr val="C0A2F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4B4EE2C-2D3F-4AF0-A60C-E2AC4E756E7E}"/>
              </a:ext>
            </a:extLst>
          </p:cNvPr>
          <p:cNvCxnSpPr/>
          <p:nvPr/>
        </p:nvCxnSpPr>
        <p:spPr>
          <a:xfrm flipV="1">
            <a:off x="5940725" y="5042139"/>
            <a:ext cx="2746072" cy="28755"/>
          </a:xfrm>
          <a:prstGeom prst="straightConnector1">
            <a:avLst/>
          </a:prstGeom>
          <a:ln w="57150">
            <a:solidFill>
              <a:srgbClr val="C0A2F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C9CE6C2-D3A4-4398-8513-0A2108AA9082}"/>
              </a:ext>
            </a:extLst>
          </p:cNvPr>
          <p:cNvCxnSpPr/>
          <p:nvPr/>
        </p:nvCxnSpPr>
        <p:spPr>
          <a:xfrm flipV="1">
            <a:off x="8686800" y="2497347"/>
            <a:ext cx="2976111" cy="1"/>
          </a:xfrm>
          <a:prstGeom prst="straightConnector1">
            <a:avLst/>
          </a:prstGeom>
          <a:ln w="57150">
            <a:solidFill>
              <a:srgbClr val="C0A2F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85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</Words>
  <Application>Microsoft Office PowerPoint</Application>
  <PresentationFormat>Широкоэкранный</PresentationFormat>
  <Paragraphs>1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Savon</vt:lpstr>
      <vt:lpstr>Карта памяти  СВАО города Москвы</vt:lpstr>
      <vt:lpstr>Карта СВАО города Москвы</vt:lpstr>
      <vt:lpstr>Презентация PowerPoint</vt:lpstr>
      <vt:lpstr>Ростокинский район СВАО города Москвы (при увеличении)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</dc:title>
  <dc:creator/>
  <cp:lastModifiedBy/>
  <cp:revision>1048</cp:revision>
  <dcterms:created xsi:type="dcterms:W3CDTF">2012-12-03T06:56:55Z</dcterms:created>
  <dcterms:modified xsi:type="dcterms:W3CDTF">2021-07-17T17:16:03Z</dcterms:modified>
</cp:coreProperties>
</file>