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0799763" cy="10799763"/>
  <p:notesSz cx="6858000" cy="9144000"/>
  <p:defaultTextStyle>
    <a:defPPr>
      <a:defRPr lang="ru-RU"/>
    </a:defPPr>
    <a:lvl1pPr marL="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1pPr>
    <a:lvl2pPr marL="617129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2pPr>
    <a:lvl3pPr marL="1234257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3pPr>
    <a:lvl4pPr marL="1851386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4pPr>
    <a:lvl5pPr marL="2468514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5pPr>
    <a:lvl6pPr marL="3085643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6pPr>
    <a:lvl7pPr marL="3702771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7pPr>
    <a:lvl8pPr marL="431990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8pPr>
    <a:lvl9pPr marL="4937028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23D"/>
    <a:srgbClr val="E74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2448" y="78"/>
      </p:cViewPr>
      <p:guideLst>
        <p:guide orient="horz" pos="340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982" y="3354927"/>
            <a:ext cx="9179799" cy="2314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965" y="6119866"/>
            <a:ext cx="7559834" cy="2759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9828" y="432492"/>
            <a:ext cx="2429947" cy="921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988" y="432492"/>
            <a:ext cx="7109844" cy="92147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07" y="6939848"/>
            <a:ext cx="9179799" cy="2144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107" y="4577401"/>
            <a:ext cx="9179799" cy="236244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988" y="2519946"/>
            <a:ext cx="4769895" cy="7127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9880" y="2519946"/>
            <a:ext cx="4769895" cy="7127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2417448"/>
            <a:ext cx="4771771" cy="1007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88" y="3424925"/>
            <a:ext cx="4771771" cy="6222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130" y="2417448"/>
            <a:ext cx="4773645" cy="1007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130" y="3424925"/>
            <a:ext cx="4773645" cy="6222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89" y="429990"/>
            <a:ext cx="3553048" cy="18299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407" y="429991"/>
            <a:ext cx="6037368" cy="9217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989" y="2259951"/>
            <a:ext cx="3553048" cy="7387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829" y="7559834"/>
            <a:ext cx="6479858" cy="8924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6829" y="964979"/>
            <a:ext cx="6479858" cy="6479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6829" y="8452316"/>
            <a:ext cx="6479858" cy="12674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88" y="432491"/>
            <a:ext cx="9719787" cy="179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2519946"/>
            <a:ext cx="9719787" cy="71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988" y="10009781"/>
            <a:ext cx="25199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9919" y="10009781"/>
            <a:ext cx="341992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9830" y="10009781"/>
            <a:ext cx="25199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gpu.ru/mel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4A5A5-7DBD-4554-834A-86B1DEA2B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14380"/>
          <a:stretch/>
        </p:blipFill>
        <p:spPr>
          <a:xfrm>
            <a:off x="647353" y="2303537"/>
            <a:ext cx="9145735" cy="55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8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3AC79D7-53CE-41D6-878C-5CC671B3474D}"/>
              </a:ext>
            </a:extLst>
          </p:cNvPr>
          <p:cNvSpPr/>
          <p:nvPr/>
        </p:nvSpPr>
        <p:spPr>
          <a:xfrm>
            <a:off x="0" y="6912049"/>
            <a:ext cx="10799763" cy="3887714"/>
          </a:xfrm>
          <a:prstGeom prst="rect">
            <a:avLst/>
          </a:prstGeom>
          <a:solidFill>
            <a:srgbClr val="216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C2254-98A4-4A85-ADE8-4E8B4569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676" y="792436"/>
            <a:ext cx="2874410" cy="1368033"/>
          </a:xfrm>
          <a:ln w="76200">
            <a:solidFill>
              <a:srgbClr val="21623D"/>
            </a:solidFill>
          </a:ln>
        </p:spPr>
        <p:txBody>
          <a:bodyPr>
            <a:normAutofit/>
          </a:bodyPr>
          <a:lstStyle/>
          <a:p>
            <a:r>
              <a:rPr lang="ru-RU" sz="2800" b="1" dirty="0"/>
              <a:t>Актуальность</a:t>
            </a:r>
            <a:br>
              <a:rPr lang="ru-RU" sz="2800" b="1" dirty="0"/>
            </a:br>
            <a:r>
              <a:rPr lang="ru-RU" sz="2800" b="1" dirty="0"/>
              <a:t>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60DCE-5D63-417F-B00D-92E03F9A1151}"/>
              </a:ext>
            </a:extLst>
          </p:cNvPr>
          <p:cNvSpPr txBox="1"/>
          <p:nvPr/>
        </p:nvSpPr>
        <p:spPr>
          <a:xfrm>
            <a:off x="249791" y="5576996"/>
            <a:ext cx="1054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Реализация просветительской миссии педагогического вуза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Проблемы дистанционного обучения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C124851-3ED2-4EE5-9BFB-760EE4EE2C1A}"/>
              </a:ext>
            </a:extLst>
          </p:cNvPr>
          <p:cNvSpPr/>
          <p:nvPr/>
        </p:nvSpPr>
        <p:spPr>
          <a:xfrm rot="16200000">
            <a:off x="5060539" y="2246641"/>
            <a:ext cx="646413" cy="645865"/>
          </a:xfrm>
          <a:prstGeom prst="rightArrow">
            <a:avLst/>
          </a:prstGeom>
          <a:solidFill>
            <a:srgbClr val="2162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567F2B5-6588-4D0F-93BA-CF987EA453AF}"/>
              </a:ext>
            </a:extLst>
          </p:cNvPr>
          <p:cNvSpPr/>
          <p:nvPr/>
        </p:nvSpPr>
        <p:spPr>
          <a:xfrm rot="16200000">
            <a:off x="5705739" y="2550566"/>
            <a:ext cx="342359" cy="342069"/>
          </a:xfrm>
          <a:prstGeom prst="rightArrow">
            <a:avLst/>
          </a:prstGeom>
          <a:solidFill>
            <a:srgbClr val="2162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5B2A0D8-5EFA-4D37-A17F-AED51C4C5E84}"/>
              </a:ext>
            </a:extLst>
          </p:cNvPr>
          <p:cNvSpPr/>
          <p:nvPr/>
        </p:nvSpPr>
        <p:spPr>
          <a:xfrm rot="16200000">
            <a:off x="4715598" y="2569718"/>
            <a:ext cx="342359" cy="342069"/>
          </a:xfrm>
          <a:prstGeom prst="rightArrow">
            <a:avLst/>
          </a:prstGeom>
          <a:solidFill>
            <a:srgbClr val="2162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289C16-5294-4C1E-8E9C-7CD1134A3191}"/>
              </a:ext>
            </a:extLst>
          </p:cNvPr>
          <p:cNvSpPr/>
          <p:nvPr/>
        </p:nvSpPr>
        <p:spPr>
          <a:xfrm>
            <a:off x="756980" y="7312153"/>
            <a:ext cx="97121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Средство решения проблемы –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                           создание онлайн-платформы «МЕЛ»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Сроки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Проекты-прототипы – около 10 лет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Новые проекты – менее года реализации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Онлайн-платформа «МЕЛ» – апрель 2020 года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Дальнейшее функционирование «МЕЛ» – постоянно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34E7D6-EBE1-429C-BC90-C8E0C659EC16}"/>
              </a:ext>
            </a:extLst>
          </p:cNvPr>
          <p:cNvSpPr/>
          <p:nvPr/>
        </p:nvSpPr>
        <p:spPr>
          <a:xfrm>
            <a:off x="791369" y="3071822"/>
            <a:ext cx="9289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Противоречие между методическим потенциалом вуза и: </a:t>
            </a:r>
          </a:p>
          <a:p>
            <a:r>
              <a:rPr lang="ru-RU" sz="2400" dirty="0"/>
              <a:t>1) слабой систематизацией имеющихся практик,</a:t>
            </a:r>
          </a:p>
          <a:p>
            <a:r>
              <a:rPr lang="ru-RU" sz="2400" dirty="0"/>
              <a:t>2) низким уровнем вовлечения студентов</a:t>
            </a:r>
          </a:p>
          <a:p>
            <a:r>
              <a:rPr lang="ru-RU" sz="2400" dirty="0"/>
              <a:t>    в просветительское добровольчество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118E0E5-372B-4F5A-80D0-DD084CF201E9}"/>
              </a:ext>
            </a:extLst>
          </p:cNvPr>
          <p:cNvSpPr/>
          <p:nvPr/>
        </p:nvSpPr>
        <p:spPr>
          <a:xfrm rot="16200000">
            <a:off x="5059745" y="4810132"/>
            <a:ext cx="646413" cy="645865"/>
          </a:xfrm>
          <a:prstGeom prst="rightArrow">
            <a:avLst/>
          </a:prstGeom>
          <a:solidFill>
            <a:srgbClr val="2162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BB19974-A40F-414F-96C2-60B16269C59D}"/>
              </a:ext>
            </a:extLst>
          </p:cNvPr>
          <p:cNvSpPr/>
          <p:nvPr/>
        </p:nvSpPr>
        <p:spPr>
          <a:xfrm rot="16200000">
            <a:off x="5704945" y="5114057"/>
            <a:ext cx="342359" cy="342069"/>
          </a:xfrm>
          <a:prstGeom prst="rightArrow">
            <a:avLst/>
          </a:prstGeom>
          <a:solidFill>
            <a:srgbClr val="2162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1A331425-EC63-4301-B4D1-DCF5D2DE7D7E}"/>
              </a:ext>
            </a:extLst>
          </p:cNvPr>
          <p:cNvSpPr/>
          <p:nvPr/>
        </p:nvSpPr>
        <p:spPr>
          <a:xfrm rot="16200000">
            <a:off x="4714804" y="5133209"/>
            <a:ext cx="342359" cy="342069"/>
          </a:xfrm>
          <a:prstGeom prst="rightArrow">
            <a:avLst/>
          </a:prstGeom>
          <a:solidFill>
            <a:srgbClr val="2162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8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9955E6-7BE7-4067-B1D2-3EADE723C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5" t="63868" r="54667" b="18664"/>
          <a:stretch/>
        </p:blipFill>
        <p:spPr>
          <a:xfrm>
            <a:off x="-1" y="6941666"/>
            <a:ext cx="8940669" cy="22314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76D28-F3B3-4C1D-AC08-1C9D74CF0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34664" r="15329" b="41994"/>
          <a:stretch/>
        </p:blipFill>
        <p:spPr>
          <a:xfrm>
            <a:off x="359321" y="2879601"/>
            <a:ext cx="5587011" cy="179438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3FB225-94B1-4575-BDA2-3EFA3C634750}"/>
              </a:ext>
            </a:extLst>
          </p:cNvPr>
          <p:cNvSpPr/>
          <p:nvPr/>
        </p:nvSpPr>
        <p:spPr>
          <a:xfrm>
            <a:off x="359321" y="2591569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База реализации проекта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65FA03-AF36-4FC8-B386-079C25BE9B8F}"/>
              </a:ext>
            </a:extLst>
          </p:cNvPr>
          <p:cNvSpPr/>
          <p:nvPr/>
        </p:nvSpPr>
        <p:spPr>
          <a:xfrm>
            <a:off x="359617" y="518837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проекта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5C6F5-8217-4146-B789-22A5E126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70" t="39332" r="6661" b="22737"/>
          <a:stretch/>
        </p:blipFill>
        <p:spPr>
          <a:xfrm>
            <a:off x="8537424" y="6868864"/>
            <a:ext cx="2016224" cy="230425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0DCC75-EBAD-4854-8771-111F8A13982A}"/>
              </a:ext>
            </a:extLst>
          </p:cNvPr>
          <p:cNvSpPr/>
          <p:nvPr/>
        </p:nvSpPr>
        <p:spPr>
          <a:xfrm>
            <a:off x="256504" y="6480001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Структура онлайн-платформы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B68C07-AAB9-42AF-92BC-7782C1ECACB2}"/>
              </a:ext>
            </a:extLst>
          </p:cNvPr>
          <p:cNvSpPr/>
          <p:nvPr/>
        </p:nvSpPr>
        <p:spPr>
          <a:xfrm>
            <a:off x="359321" y="979541"/>
            <a:ext cx="9289032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Создать онлайн-платформу для реализации просветительского добровольчества в БУ «Сургутский государственный педагогический университет»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B35A17-EBF7-4A11-88F1-DA3E41DF3FE8}"/>
              </a:ext>
            </a:extLst>
          </p:cNvPr>
          <p:cNvSpPr/>
          <p:nvPr/>
        </p:nvSpPr>
        <p:spPr>
          <a:xfrm>
            <a:off x="7920161" y="337454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7420E"/>
                </a:solidFill>
              </a:rPr>
              <a:t>волонтёров</a:t>
            </a:r>
          </a:p>
          <a:p>
            <a:r>
              <a:rPr lang="ru-RU" sz="2400" b="1" dirty="0">
                <a:solidFill>
                  <a:srgbClr val="E7420E"/>
                </a:solidFill>
              </a:rPr>
              <a:t>просвещения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1D10FF-96CA-4768-969C-65A509784D74}"/>
              </a:ext>
            </a:extLst>
          </p:cNvPr>
          <p:cNvSpPr/>
          <p:nvPr/>
        </p:nvSpPr>
        <p:spPr>
          <a:xfrm>
            <a:off x="6335985" y="3230528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E7420E"/>
                </a:solidFill>
              </a:rPr>
              <a:t>135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F4A69E4-A05A-4E7E-97EC-E0272F0F1D2D}"/>
              </a:ext>
            </a:extLst>
          </p:cNvPr>
          <p:cNvSpPr/>
          <p:nvPr/>
        </p:nvSpPr>
        <p:spPr>
          <a:xfrm>
            <a:off x="1080119" y="4640457"/>
            <a:ext cx="10224418" cy="158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Кураторские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Проекты студенческих объединений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Традиционные дела волонтёрского центра СурГПУ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Профессиональные инициативы кафедр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3E49B4-F178-48D3-9344-2D9B9FC325EF}"/>
              </a:ext>
            </a:extLst>
          </p:cNvPr>
          <p:cNvSpPr/>
          <p:nvPr/>
        </p:nvSpPr>
        <p:spPr>
          <a:xfrm>
            <a:off x="287312" y="9066879"/>
            <a:ext cx="10266335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Технически представляет собой страницу на сайте </a:t>
            </a:r>
          </a:p>
          <a:p>
            <a:r>
              <a:rPr lang="ru-RU" dirty="0"/>
              <a:t>с внешними ссылками на файловые хранилища, </a:t>
            </a:r>
          </a:p>
          <a:p>
            <a:r>
              <a:rPr lang="ru-RU" dirty="0"/>
              <a:t>соцсети и почтовый адрес колл-центра СурГПУ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704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19D77B-49E8-46B2-AA91-C52CAB8CCF28}"/>
              </a:ext>
            </a:extLst>
          </p:cNvPr>
          <p:cNvSpPr/>
          <p:nvPr/>
        </p:nvSpPr>
        <p:spPr>
          <a:xfrm>
            <a:off x="359617" y="518837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Добровольческие проекты, </a:t>
            </a:r>
          </a:p>
          <a:p>
            <a:r>
              <a:rPr lang="ru-RU" sz="2400" b="1" dirty="0"/>
              <a:t>размещённые на онлайн-платформе «МЕЛ»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1E3DA1-64F8-4ACF-9073-B5DD2706F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6" t="10883" r="37998" b="7328"/>
          <a:stretch/>
        </p:blipFill>
        <p:spPr>
          <a:xfrm>
            <a:off x="5543897" y="1656183"/>
            <a:ext cx="4536504" cy="49685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E76F9A-9BBB-466D-B59C-542426BBA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3" t="12069" r="37332" b="6143"/>
          <a:stretch/>
        </p:blipFill>
        <p:spPr>
          <a:xfrm>
            <a:off x="504555" y="1799480"/>
            <a:ext cx="4536504" cy="49685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33AA60-115B-4B2F-836C-93EC27DB1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0" t="30758" r="60824" b="28940"/>
          <a:stretch/>
        </p:blipFill>
        <p:spPr>
          <a:xfrm>
            <a:off x="430535" y="6768033"/>
            <a:ext cx="2088233" cy="2448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3D92D2-563C-45E4-95BD-9194C4772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2" t="48764" r="47333" b="10883"/>
          <a:stretch/>
        </p:blipFill>
        <p:spPr>
          <a:xfrm>
            <a:off x="5550888" y="6840041"/>
            <a:ext cx="3539636" cy="22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4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D92A2E-DE6E-47A0-898C-5314BEA36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9" t="8513" r="43999" b="4957"/>
          <a:stretch/>
        </p:blipFill>
        <p:spPr>
          <a:xfrm>
            <a:off x="352408" y="1655465"/>
            <a:ext cx="3960441" cy="52565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2F67E-5A41-43EA-92DB-18C747F00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35" t="56150" r="52662" b="17772"/>
          <a:stretch/>
        </p:blipFill>
        <p:spPr>
          <a:xfrm>
            <a:off x="431329" y="8712250"/>
            <a:ext cx="3024336" cy="15841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A4A7E8-53FB-4AE5-B895-2B39A7D77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2" t="9699" r="47333" b="55718"/>
          <a:stretch/>
        </p:blipFill>
        <p:spPr>
          <a:xfrm>
            <a:off x="564101" y="6912049"/>
            <a:ext cx="3539636" cy="19123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E27777-9E43-46A5-A49E-66183C5B0849}"/>
              </a:ext>
            </a:extLst>
          </p:cNvPr>
          <p:cNvSpPr/>
          <p:nvPr/>
        </p:nvSpPr>
        <p:spPr>
          <a:xfrm>
            <a:off x="359617" y="518837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Добровольческие проекты, </a:t>
            </a:r>
          </a:p>
          <a:p>
            <a:r>
              <a:rPr lang="ru-RU" sz="2400" b="1" dirty="0"/>
              <a:t>размещённые на онлайн-платформе «МЕЛ»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821155-A7D3-4747-8F11-530B37A90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1" t="13469" r="21870" b="4878"/>
          <a:stretch/>
        </p:blipFill>
        <p:spPr>
          <a:xfrm>
            <a:off x="5274385" y="1655465"/>
            <a:ext cx="4838184" cy="49602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4A8F3E-43F4-4433-B153-FBC36C0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35" t="19404" r="52662" b="43455"/>
          <a:stretch/>
        </p:blipFill>
        <p:spPr>
          <a:xfrm>
            <a:off x="5255865" y="6840041"/>
            <a:ext cx="3024336" cy="22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36AC7A-BAAF-4244-9DFE-F435E5D21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3" t="31603" r="2341" b="46444"/>
          <a:stretch/>
        </p:blipFill>
        <p:spPr>
          <a:xfrm>
            <a:off x="810631" y="8190366"/>
            <a:ext cx="9429016" cy="1512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72907A-47BA-48EC-9A16-12A2CD64677F}"/>
              </a:ext>
            </a:extLst>
          </p:cNvPr>
          <p:cNvSpPr/>
          <p:nvPr/>
        </p:nvSpPr>
        <p:spPr>
          <a:xfrm>
            <a:off x="359617" y="518837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Результаты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C851C7-836F-493E-8E8E-BA7F25740F3B}"/>
              </a:ext>
            </a:extLst>
          </p:cNvPr>
          <p:cNvSpPr/>
          <p:nvPr/>
        </p:nvSpPr>
        <p:spPr>
          <a:xfrm>
            <a:off x="503337" y="1151409"/>
            <a:ext cx="100436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24 просветительских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Полный охват направлений подготовки СурГПУ (17)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Наибольшее количество подписчиков - у </a:t>
            </a:r>
            <a:r>
              <a:rPr lang="en-US" sz="2400" dirty="0"/>
              <a:t>PR</a:t>
            </a:r>
            <a:r>
              <a:rPr lang="ru-RU" sz="2400" dirty="0"/>
              <a:t>-проекта, основанного на добровольческой инициативе </a:t>
            </a:r>
            <a:br>
              <a:rPr lang="ru-RU" sz="2400" dirty="0"/>
            </a:br>
            <a:r>
              <a:rPr lang="ru-RU" sz="2400" dirty="0"/>
              <a:t>«Инстаграм СурГПУ» - 2500 человек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Количество подписчиков страниц просветительских</a:t>
            </a:r>
            <a:br>
              <a:rPr lang="ru-RU" sz="2400" dirty="0"/>
            </a:br>
            <a:r>
              <a:rPr lang="ru-RU" sz="2400" dirty="0"/>
              <a:t>проектов – от 50 (</a:t>
            </a:r>
            <a:r>
              <a:rPr lang="ru-RU" sz="2400" dirty="0" err="1"/>
              <a:t>педотряд</a:t>
            </a:r>
            <a:r>
              <a:rPr lang="ru-RU" sz="2400" dirty="0"/>
              <a:t> «Синий шар») </a:t>
            </a:r>
            <a:br>
              <a:rPr lang="ru-RU" sz="2400" dirty="0"/>
            </a:br>
            <a:r>
              <a:rPr lang="ru-RU" sz="2400" dirty="0"/>
              <a:t>до 960 человек (студенческий спортклуб «Беркут»)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Количество просмотров страницы «МЕЛ» в сутки – от 45 до 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Первое обращение за консультацией к волонтёрам получено спустя сутки после создания онлайн-платформы (запрос к студентам-математикам)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/>
              <a:t>     Фрагмент </a:t>
            </a:r>
            <a:r>
              <a:rPr lang="ru-RU" sz="2400" dirty="0" err="1"/>
              <a:t>гугл</a:t>
            </a:r>
            <a:r>
              <a:rPr lang="ru-RU" sz="2400" dirty="0"/>
              <a:t>-аналитики сайта СурГПУ: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30712B-ED2D-4F4F-9637-7EEEDE7E1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1" t="39978" r="47151" b="40625"/>
          <a:stretch/>
        </p:blipFill>
        <p:spPr>
          <a:xfrm>
            <a:off x="4535785" y="6984057"/>
            <a:ext cx="4132249" cy="18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06A738-D5D7-42A4-82F8-14AFB5695E05}"/>
              </a:ext>
            </a:extLst>
          </p:cNvPr>
          <p:cNvSpPr/>
          <p:nvPr/>
        </p:nvSpPr>
        <p:spPr>
          <a:xfrm>
            <a:off x="1651899" y="4895825"/>
            <a:ext cx="74959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http://www.surgpu.ru/mel/</a:t>
            </a:r>
            <a:endParaRPr lang="ru-RU" sz="4400" b="1" dirty="0">
              <a:solidFill>
                <a:schemeClr val="bg1"/>
              </a:solidFill>
            </a:endParaRPr>
          </a:p>
          <a:p>
            <a:pPr algn="ctr"/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12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250</Words>
  <Application>Microsoft Office PowerPoint</Application>
  <PresentationFormat>Произвольный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Тема Office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Ghost_surgpu</dc:creator>
  <cp:lastModifiedBy>Татьяна Сорокина</cp:lastModifiedBy>
  <dcterms:created xsi:type="dcterms:W3CDTF">2020-04-30T14:37:18Z</dcterms:created>
  <dcterms:modified xsi:type="dcterms:W3CDTF">2020-05-31T08:32:58Z</dcterms:modified>
</cp:coreProperties>
</file>