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8" r:id="rId5"/>
    <p:sldId id="269" r:id="rId6"/>
    <p:sldId id="275" r:id="rId7"/>
    <p:sldId id="258" r:id="rId8"/>
    <p:sldId id="270" r:id="rId9"/>
    <p:sldId id="271" r:id="rId10"/>
    <p:sldId id="263" r:id="rId11"/>
    <p:sldId id="272" r:id="rId12"/>
    <p:sldId id="257" r:id="rId13"/>
    <p:sldId id="274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>
        <p:scale>
          <a:sx n="90" d="100"/>
          <a:sy n="90" d="100"/>
        </p:scale>
        <p:origin x="-398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151C94-149D-4C59-B3F2-0430B6472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B9B63D7-DA5D-4825-8A54-E5F812B14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5C9664-7893-4FF9-801A-5ECC7061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30727A-BF59-4AED-AB35-37E5F1E5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6B0395-E2E0-4536-90F1-DCC94741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3859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850BFA-3C02-4AD7-A6A7-7AD811F1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B62C5C6-6F96-46B4-99B3-2A960054F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766A2A-1FA1-4129-8DA6-1FE2C5B4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E516BA-F508-4B10-A8DE-0F1B4802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2D4B40-C7DD-4C75-9C18-E1BD49A4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59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853E38E-0622-4E5F-AF59-A442636F6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6C3B6D7-5F62-4AAA-93AF-B975DEC7B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351613-1FE2-4AFA-949C-66D916EC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520F88-2439-48A8-B91E-E3024E04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2A1B20-83C1-48F6-A553-366B9498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089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458E3C-C9A8-43BE-AEE3-FC020DAC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E850CA-0885-4406-AA62-13EBF4AFC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8F9329-B876-4185-8CD8-6AE9C017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B1D9BE-04A0-4CCE-8F45-16446BA2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3EF469-D99C-49F2-89DD-84A226DA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989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54F45-9DAC-4E80-9772-3CCDBB46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DCFBA04-184D-483D-8D3B-552240880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29EE3A-F1B8-4699-87B9-0244CF833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26C228-F756-491B-892B-C84A857F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F6AD2-6FCA-491E-BADD-7ECDBFFE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4004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76533C-4314-4E0D-89A6-065E5AB7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6BB164-847F-452C-A10E-EBBE6E3E6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6EB764-31C9-4439-86F4-C1CAB9B6F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DFEF068-F61B-4D6B-ABD9-17452DD8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A020E42-EBA8-4D5A-A484-37DEC19D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BE2E93-5249-4459-AE54-AFC3A1AE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164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2438AB-877E-4A39-BFE4-EF04C1F9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D1A0BD4-537C-44A2-8358-3F649AFE1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DADFC9F-6D13-457B-BCB9-5041D2E33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2BA8B3D-F0E3-4235-B27D-D46FC882F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0C5CA54-0D63-4A30-B89B-2C75ACA17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0C214B8-8F62-4E90-8BEF-FF86CB54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DB48535-D10A-414E-8C3E-3E9D331F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3D55C0F-042D-4ECA-AAC1-BD011044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314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984D5D-70CD-48D7-ABC7-6B742588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7DE84D3-FF02-48EE-8759-9DF0BB1E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8F1284-8718-4042-BBF3-85132DC0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7FA9544-FB9A-469F-AB80-92A10C52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5769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D4F8103-9796-4DB3-9CF1-D7AD0496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ED9BB1C-1D7F-4461-B039-1CCBF201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A378B05-22BE-4141-8852-8F834B2A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0424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3C2EA8-36AD-46CD-BE7E-CE03CADD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9CC30A-14DF-4F30-8625-46909806C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1239F8-2272-4D95-A9E2-05B8D85BC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7BDAFB8-CAEB-42CF-9FF3-8E79D562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EF5100-1FD9-4640-9ED6-568B7F91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5BC85B-8A6A-4A5A-B6AB-45253D48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449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AB2709-3A04-4981-882A-79099DCA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B1FC542-AAF9-4752-8978-FB7502266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B06C2D4-F1B6-4A84-AD6F-7D971DE2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397D08D-B30A-4DBF-AD3B-91508FB0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27D12C-0DD1-497F-92A3-FA1186C9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9BAB8C7-C864-42E6-BE6D-1EAD4076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355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FF7618-AFFA-4777-B050-79A55E4A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AF6512-FDEB-4200-AE89-95997A21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900B99-77E6-4EAF-AA77-D91F6610E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26CA-0663-4E07-A376-4C9EE9A80E09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7B041F-D5E0-40A6-9FDB-4186443F7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797FB0-AC7D-47DF-89B6-AC4D4C6FE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="" xmlns:a16="http://schemas.microsoft.com/office/drawing/2014/main" id="{3AF17038-5EE2-4EC0-950E-7BA99D4096B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790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FE24BE-FE75-42A6-893A-B25FEE60C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934" y="859895"/>
            <a:ext cx="10287000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1"/>
                </a:solidFill>
              </a:rPr>
              <a:t> </a:t>
            </a:r>
            <a:r>
              <a:rPr lang="ru-RU" sz="7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Практики реализации </a:t>
            </a:r>
            <a:r>
              <a:rPr lang="ru-RU" sz="7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добровольчества</a:t>
            </a:r>
            <a:endParaRPr lang="ru-RU" sz="7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415761D-9B1B-4017-A760-2C0F624A4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7866" y="5667906"/>
            <a:ext cx="7907865" cy="758294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Ландик Ольга Анатольевна</a:t>
            </a:r>
          </a:p>
          <a:p>
            <a:pPr algn="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Директор АНО «Культурно-образовательный центр «Сибирский характер»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CE200CBB-74C2-4D02-8DBF-F1BC78246D1F}"/>
              </a:ext>
            </a:extLst>
          </p:cNvPr>
          <p:cNvSpPr/>
          <p:nvPr/>
        </p:nvSpPr>
        <p:spPr>
          <a:xfrm>
            <a:off x="427839" y="377505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EB5D25EF-D509-45DA-936A-A7D2BD20B965}"/>
              </a:ext>
            </a:extLst>
          </p:cNvPr>
          <p:cNvSpPr/>
          <p:nvPr/>
        </p:nvSpPr>
        <p:spPr>
          <a:xfrm>
            <a:off x="10906776" y="1291906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3A9205A9-ACBA-4E2C-95B2-93D330C9E2B1}"/>
              </a:ext>
            </a:extLst>
          </p:cNvPr>
          <p:cNvSpPr/>
          <p:nvPr/>
        </p:nvSpPr>
        <p:spPr>
          <a:xfrm>
            <a:off x="8097318" y="4865694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="" xmlns:a16="http://schemas.microsoft.com/office/drawing/2014/main" id="{0F36CB1C-C3D5-4931-B8BF-37E35D87D7BA}"/>
              </a:ext>
            </a:extLst>
          </p:cNvPr>
          <p:cNvSpPr/>
          <p:nvPr/>
        </p:nvSpPr>
        <p:spPr>
          <a:xfrm>
            <a:off x="10039157" y="550333"/>
            <a:ext cx="1771843" cy="1769534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="" xmlns:a16="http://schemas.microsoft.com/office/drawing/2014/main" id="{98D546CE-648C-4E39-A9ED-CA4B34BFB815}"/>
              </a:ext>
            </a:extLst>
          </p:cNvPr>
          <p:cNvSpPr/>
          <p:nvPr/>
        </p:nvSpPr>
        <p:spPr>
          <a:xfrm>
            <a:off x="580626" y="898989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="" xmlns:a16="http://schemas.microsoft.com/office/drawing/2014/main" id="{195D41C6-0EA3-4ABF-AF43-52DD04DE278E}"/>
              </a:ext>
            </a:extLst>
          </p:cNvPr>
          <p:cNvSpPr/>
          <p:nvPr/>
        </p:nvSpPr>
        <p:spPr>
          <a:xfrm>
            <a:off x="9231709" y="2386747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26ECA8E6-0026-4D04-9CD7-71F11E6E6330}"/>
              </a:ext>
            </a:extLst>
          </p:cNvPr>
          <p:cNvSpPr/>
          <p:nvPr/>
        </p:nvSpPr>
        <p:spPr>
          <a:xfrm>
            <a:off x="10292192" y="906775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9B053A47-DE65-4AFA-B633-772A68C68FF1}"/>
              </a:ext>
            </a:extLst>
          </p:cNvPr>
          <p:cNvSpPr/>
          <p:nvPr/>
        </p:nvSpPr>
        <p:spPr>
          <a:xfrm>
            <a:off x="10299284" y="3429000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0" descr="C:\Users\Ландик ОА\Desktop\АНО\СХ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3454399"/>
            <a:ext cx="2997199" cy="2997199"/>
          </a:xfrm>
          <a:prstGeom prst="rect">
            <a:avLst/>
          </a:prstGeom>
          <a:noFill/>
        </p:spPr>
      </p:pic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1D1A15B9-002A-4579-AEB3-70A29FEBF411}"/>
              </a:ext>
            </a:extLst>
          </p:cNvPr>
          <p:cNvSpPr/>
          <p:nvPr/>
        </p:nvSpPr>
        <p:spPr>
          <a:xfrm>
            <a:off x="2808501" y="5133018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502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896FB1-3146-4B89-8B63-ADD41FA76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48193"/>
            <a:ext cx="10515600" cy="710142"/>
          </a:xfrm>
        </p:spPr>
        <p:txBody>
          <a:bodyPr/>
          <a:lstStyle/>
          <a:p>
            <a:pPr algn="ctr"/>
            <a:r>
              <a:rPr lang="ru-RU" b="1" dirty="0" smtClean="0"/>
              <a:t>Культурный субботник</a:t>
            </a:r>
            <a:endParaRPr lang="ru-RU" b="1" dirty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CFB28DEC-9171-41E0-9FB4-B9F55D56BFC2}"/>
              </a:ext>
            </a:extLst>
          </p:cNvPr>
          <p:cNvSpPr/>
          <p:nvPr/>
        </p:nvSpPr>
        <p:spPr>
          <a:xfrm>
            <a:off x="10487396" y="658474"/>
            <a:ext cx="1547666" cy="15476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EF08A521-1CAB-494A-8A52-32A865FA001A}"/>
              </a:ext>
            </a:extLst>
          </p:cNvPr>
          <p:cNvSpPr/>
          <p:nvPr/>
        </p:nvSpPr>
        <p:spPr>
          <a:xfrm>
            <a:off x="10910382" y="985522"/>
            <a:ext cx="1061486" cy="10614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CB9D8EBF-9586-4902-A8C6-931DCED1FCA1}"/>
              </a:ext>
            </a:extLst>
          </p:cNvPr>
          <p:cNvSpPr/>
          <p:nvPr/>
        </p:nvSpPr>
        <p:spPr>
          <a:xfrm>
            <a:off x="9040330" y="440267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руг: прозрачная заливка 19">
            <a:extLst>
              <a:ext uri="{FF2B5EF4-FFF2-40B4-BE49-F238E27FC236}">
                <a16:creationId xmlns="" xmlns:a16="http://schemas.microsoft.com/office/drawing/2014/main" id="{2D079BAD-BCEE-434F-BB93-8199AAB7AEB9}"/>
              </a:ext>
            </a:extLst>
          </p:cNvPr>
          <p:cNvSpPr/>
          <p:nvPr/>
        </p:nvSpPr>
        <p:spPr>
          <a:xfrm>
            <a:off x="445159" y="509523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0AD14E38-5A32-4F9C-8C74-E1D833968022}"/>
              </a:ext>
            </a:extLst>
          </p:cNvPr>
          <p:cNvSpPr/>
          <p:nvPr/>
        </p:nvSpPr>
        <p:spPr>
          <a:xfrm>
            <a:off x="262095" y="321468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4D04DB56-9F86-4E9F-8C96-A958487B4116}"/>
              </a:ext>
            </a:extLst>
          </p:cNvPr>
          <p:cNvSpPr/>
          <p:nvPr/>
        </p:nvSpPr>
        <p:spPr>
          <a:xfrm>
            <a:off x="11353800" y="4541199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6C2654D7-7672-4345-8E54-A71A935BABA1}"/>
              </a:ext>
            </a:extLst>
          </p:cNvPr>
          <p:cNvSpPr/>
          <p:nvPr/>
        </p:nvSpPr>
        <p:spPr>
          <a:xfrm>
            <a:off x="11745484" y="4932883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DE5DA5B-B70F-42CB-B42F-21A941E9182D}"/>
              </a:ext>
            </a:extLst>
          </p:cNvPr>
          <p:cNvSpPr txBox="1"/>
          <p:nvPr/>
        </p:nvSpPr>
        <p:spPr>
          <a:xfrm>
            <a:off x="7392215" y="3140356"/>
            <a:ext cx="846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03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1763806"/>
            <a:ext cx="70357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      Идея проекта:</a:t>
            </a:r>
          </a:p>
          <a:p>
            <a:endParaRPr lang="ru-RU" dirty="0" smtClean="0">
              <a:solidFill>
                <a:schemeClr val="accent1">
                  <a:lumMod val="90000"/>
                  <a:lumOff val="10000"/>
                </a:schemeClr>
              </a:solidFill>
              <a:latin typeface="Calibri Light" pitchFamily="34" charset="0"/>
              <a:cs typeface="Calibri Light" pitchFamily="34" charset="0"/>
            </a:endParaRPr>
          </a:p>
          <a:p>
            <a:r>
              <a:rPr lang="ru-RU" dirty="0" smtClean="0">
                <a:latin typeface="Calibri Light" pitchFamily="34" charset="0"/>
                <a:cs typeface="Calibri Light" pitchFamily="34" charset="0"/>
              </a:rPr>
              <a:t>Задача 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каждого ответственного человека делать этот мир лучше, чище, культурнее. Понимание этого становится более отчетливым, когда попадешь в место, которое  является примером трудолюбия, ответственности и любви к земле, на которой живем. </a:t>
            </a:r>
            <a:endParaRPr lang="ru-RU" dirty="0" smtClean="0">
              <a:latin typeface="Calibri Light" pitchFamily="34" charset="0"/>
              <a:cs typeface="Calibri Light" pitchFamily="34" charset="0"/>
            </a:endParaRPr>
          </a:p>
          <a:p>
            <a:endParaRPr lang="ru-RU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ru-RU" dirty="0" smtClean="0">
                <a:latin typeface="Calibri Light" pitchFamily="34" charset="0"/>
                <a:cs typeface="Calibri Light" pitchFamily="34" charset="0"/>
              </a:rPr>
              <a:t>Культурные субботники проводятся в местах – памятниках природы, созданных руками человека и в музеях на общественных началах, которые хранят историю этих преобразований. Такое место способно 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вызвать желание познакомиться  с объектами культурного и природного наследия своего края и внести вклад в 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их 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сохранение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.</a:t>
            </a:r>
          </a:p>
          <a:p>
            <a:endParaRPr lang="ru-RU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ru-RU" dirty="0" smtClean="0">
                <a:latin typeface="Calibri Light" pitchFamily="34" charset="0"/>
                <a:cs typeface="Calibri Light" pitchFamily="34" charset="0"/>
              </a:rPr>
              <a:t>Участникам предлагается «культурная программа»: экскурсии, сувениры, угощение, викторины с призами, энергичная музыка.</a:t>
            </a:r>
            <a:endParaRPr lang="ru-RU" dirty="0"/>
          </a:p>
        </p:txBody>
      </p:sp>
      <p:pic>
        <p:nvPicPr>
          <p:cNvPr id="31" name="Picture 3" descr="C:\Users\Ландик ОА\Desktop\иммерсивные туры\турист-созидатель\dBTrQbkQbC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48" y="1141759"/>
            <a:ext cx="3951345" cy="5589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4551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896FB1-3146-4B89-8B63-ADD41FA76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48193"/>
            <a:ext cx="10515600" cy="710142"/>
          </a:xfrm>
        </p:spPr>
        <p:txBody>
          <a:bodyPr/>
          <a:lstStyle/>
          <a:p>
            <a:pPr algn="ctr"/>
            <a:r>
              <a:rPr lang="ru-RU" b="1" dirty="0" smtClean="0"/>
              <a:t>Культурный субботник</a:t>
            </a:r>
            <a:endParaRPr lang="ru-RU" b="1" dirty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CFB28DEC-9171-41E0-9FB4-B9F55D56BFC2}"/>
              </a:ext>
            </a:extLst>
          </p:cNvPr>
          <p:cNvSpPr/>
          <p:nvPr/>
        </p:nvSpPr>
        <p:spPr>
          <a:xfrm>
            <a:off x="10487396" y="658474"/>
            <a:ext cx="1547666" cy="15476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EF08A521-1CAB-494A-8A52-32A865FA001A}"/>
              </a:ext>
            </a:extLst>
          </p:cNvPr>
          <p:cNvSpPr/>
          <p:nvPr/>
        </p:nvSpPr>
        <p:spPr>
          <a:xfrm>
            <a:off x="10910382" y="985522"/>
            <a:ext cx="1061486" cy="10614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CB9D8EBF-9586-4902-A8C6-931DCED1FCA1}"/>
              </a:ext>
            </a:extLst>
          </p:cNvPr>
          <p:cNvSpPr/>
          <p:nvPr/>
        </p:nvSpPr>
        <p:spPr>
          <a:xfrm>
            <a:off x="9040330" y="440267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руг: прозрачная заливка 19">
            <a:extLst>
              <a:ext uri="{FF2B5EF4-FFF2-40B4-BE49-F238E27FC236}">
                <a16:creationId xmlns="" xmlns:a16="http://schemas.microsoft.com/office/drawing/2014/main" id="{2D079BAD-BCEE-434F-BB93-8199AAB7AEB9}"/>
              </a:ext>
            </a:extLst>
          </p:cNvPr>
          <p:cNvSpPr/>
          <p:nvPr/>
        </p:nvSpPr>
        <p:spPr>
          <a:xfrm>
            <a:off x="445159" y="509523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0AD14E38-5A32-4F9C-8C74-E1D833968022}"/>
              </a:ext>
            </a:extLst>
          </p:cNvPr>
          <p:cNvSpPr/>
          <p:nvPr/>
        </p:nvSpPr>
        <p:spPr>
          <a:xfrm>
            <a:off x="262095" y="321468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4D04DB56-9F86-4E9F-8C96-A958487B4116}"/>
              </a:ext>
            </a:extLst>
          </p:cNvPr>
          <p:cNvSpPr/>
          <p:nvPr/>
        </p:nvSpPr>
        <p:spPr>
          <a:xfrm>
            <a:off x="10778066" y="5286266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6C2654D7-7672-4345-8E54-A71A935BABA1}"/>
              </a:ext>
            </a:extLst>
          </p:cNvPr>
          <p:cNvSpPr/>
          <p:nvPr/>
        </p:nvSpPr>
        <p:spPr>
          <a:xfrm>
            <a:off x="11118951" y="5686417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24866" y="1721473"/>
            <a:ext cx="7035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alibri Light" pitchFamily="34" charset="0"/>
                <a:cs typeface="Calibri Light" pitchFamily="34" charset="0"/>
              </a:rPr>
              <a:t>    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4000" y="4434007"/>
            <a:ext cx="11176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Цели </a:t>
            </a:r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акций:</a:t>
            </a:r>
            <a:endParaRPr lang="ru-RU" dirty="0" smtClean="0">
              <a:latin typeface="Calibri Light" pitchFamily="34" charset="0"/>
              <a:ea typeface="Times New Roman" pitchFamily="18" charset="0"/>
              <a:cs typeface="Calibri Light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 1. Продвижение идеи добровольчества как важного ресурса для решения социальных проблем местного сообщества.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 Light" pitchFamily="34" charset="0"/>
              <a:ea typeface="Times New Roman" pitchFamily="18" charset="0"/>
              <a:cs typeface="Calibri Light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2. Повышение гражданской активности населения и экологической грамотности.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 Light" pitchFamily="34" charset="0"/>
              <a:ea typeface="Times New Roman" pitchFamily="18" charset="0"/>
              <a:cs typeface="Calibri Light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3. Вовлечение горожан в деятельность по сохранению природного и культурного наследия Малой Родины.</a:t>
            </a:r>
            <a:endParaRPr lang="ru-RU" dirty="0" smtClean="0">
              <a:latin typeface="Calibri Light" pitchFamily="34" charset="0"/>
              <a:ea typeface="Times New Roman" pitchFamily="18" charset="0"/>
              <a:cs typeface="Calibri Light" pitchFamily="34" charset="0"/>
            </a:endParaRPr>
          </a:p>
        </p:txBody>
      </p:sp>
      <p:pic>
        <p:nvPicPr>
          <p:cNvPr id="16" name="Picture 2" descr="https://sun9-39.userapi.com/impg/C9y0RV7dn8TefK2pjoIIEx1vPY8wce5QPrOdpQ/qJrlX2ZCoJ0.jpg?size=1200x1600&amp;quality=95&amp;sign=4e5302a4af25716db485fee9722ffdd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6251">
            <a:off x="361691" y="1255770"/>
            <a:ext cx="2182871" cy="2910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2" name="Picture 6" descr="https://sun9-20.userapi.com/impg/YNTq-9Y1g_GqMViXDP1XD5U_bM4jkyk1uxJlrg/KCurxf8oGUU.jpg?size=2560x1707&amp;quality=95&amp;sign=16fafe6d2c1201d408979d9adadd609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0734" y="1816896"/>
            <a:ext cx="3400743" cy="2267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3" name="Picture 7" descr="C:\Users\Ландик ОА\Downloads\wwrTlXB9x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4255">
            <a:off x="9198269" y="1799244"/>
            <a:ext cx="2595366" cy="2451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3229">
            <a:off x="5835836" y="1690474"/>
            <a:ext cx="3288632" cy="219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74551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665ACD-296E-4080-99C6-2FE9C06F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40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Волонтер в музее</a:t>
            </a:r>
            <a:endParaRPr lang="ru-RU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3E4C56D1-393D-4305-879B-24D5F965CCDD}"/>
              </a:ext>
            </a:extLst>
          </p:cNvPr>
          <p:cNvSpPr/>
          <p:nvPr/>
        </p:nvSpPr>
        <p:spPr>
          <a:xfrm>
            <a:off x="132875" y="-8200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8B4BF70D-3752-4707-AE1A-4915FBD89C24}"/>
              </a:ext>
            </a:extLst>
          </p:cNvPr>
          <p:cNvSpPr/>
          <p:nvPr/>
        </p:nvSpPr>
        <p:spPr>
          <a:xfrm>
            <a:off x="6364822" y="-8200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35BDC5EF-1A3B-406F-95C9-EA5CC5A78049}"/>
              </a:ext>
            </a:extLst>
          </p:cNvPr>
          <p:cNvSpPr/>
          <p:nvPr/>
        </p:nvSpPr>
        <p:spPr>
          <a:xfrm>
            <a:off x="10781252" y="5924026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BF8F2917-81ED-4342-91D7-183327CBD6E6}"/>
              </a:ext>
            </a:extLst>
          </p:cNvPr>
          <p:cNvSpPr/>
          <p:nvPr/>
        </p:nvSpPr>
        <p:spPr>
          <a:xfrm>
            <a:off x="-320880" y="5836640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="" xmlns:a16="http://schemas.microsoft.com/office/drawing/2014/main" id="{82DC0F0A-FFDC-47DA-9154-D77172CCF7DF}"/>
              </a:ext>
            </a:extLst>
          </p:cNvPr>
          <p:cNvSpPr/>
          <p:nvPr/>
        </p:nvSpPr>
        <p:spPr>
          <a:xfrm>
            <a:off x="8311450" y="5924026"/>
            <a:ext cx="2379518" cy="2379518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="" xmlns:a16="http://schemas.microsoft.com/office/drawing/2014/main" id="{98F7F693-7336-4B32-B433-3BA364B719A7}"/>
              </a:ext>
            </a:extLst>
          </p:cNvPr>
          <p:cNvSpPr/>
          <p:nvPr/>
        </p:nvSpPr>
        <p:spPr>
          <a:xfrm>
            <a:off x="-55304" y="2250895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="" xmlns:a16="http://schemas.microsoft.com/office/drawing/2014/main" id="{DC13F7DE-F6E4-439E-A864-7E04BF99B6C6}"/>
              </a:ext>
            </a:extLst>
          </p:cNvPr>
          <p:cNvSpPr/>
          <p:nvPr/>
        </p:nvSpPr>
        <p:spPr>
          <a:xfrm>
            <a:off x="2519076" y="6280712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853EBF90-9D77-43BA-9D7A-FD0F764E5552}"/>
              </a:ext>
            </a:extLst>
          </p:cNvPr>
          <p:cNvSpPr/>
          <p:nvPr/>
        </p:nvSpPr>
        <p:spPr>
          <a:xfrm>
            <a:off x="10540601" y="335927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932D52A-78F7-4435-9021-CC556CD569CF}"/>
              </a:ext>
            </a:extLst>
          </p:cNvPr>
          <p:cNvSpPr/>
          <p:nvPr/>
        </p:nvSpPr>
        <p:spPr>
          <a:xfrm>
            <a:off x="10939775" y="3978220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651BA0C0-AA69-429C-8811-AA2D49E11446}"/>
              </a:ext>
            </a:extLst>
          </p:cNvPr>
          <p:cNvSpPr/>
          <p:nvPr/>
        </p:nvSpPr>
        <p:spPr>
          <a:xfrm>
            <a:off x="11331459" y="4369904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00667" y="1574787"/>
            <a:ext cx="100414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Идея </a:t>
            </a:r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проекта</a:t>
            </a:r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: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90000"/>
                  <a:lumOff val="10000"/>
                </a:schemeClr>
              </a:solidFill>
              <a:latin typeface="+mj-lt"/>
            </a:endParaRPr>
          </a:p>
          <a:p>
            <a:pPr indent="177800"/>
            <a:r>
              <a:rPr lang="ru-RU" dirty="0" smtClean="0">
                <a:latin typeface="+mj-lt"/>
              </a:rPr>
              <a:t>Существует большая группа добровольцев, которая стремится внести свой вклад в сохранение историко-культурного </a:t>
            </a:r>
            <a:r>
              <a:rPr lang="ru-RU" dirty="0" smtClean="0">
                <a:latin typeface="+mj-lt"/>
              </a:rPr>
              <a:t>наследия. Они участвуют в </a:t>
            </a:r>
            <a:r>
              <a:rPr lang="ru-RU" dirty="0" smtClean="0">
                <a:latin typeface="+mj-lt"/>
              </a:rPr>
              <a:t>мероприятиях, связанных с благоустройством, </a:t>
            </a:r>
            <a:r>
              <a:rPr lang="ru-RU" dirty="0" smtClean="0">
                <a:latin typeface="+mj-lt"/>
              </a:rPr>
              <a:t>объектов </a:t>
            </a:r>
            <a:r>
              <a:rPr lang="ru-RU" dirty="0" smtClean="0">
                <a:latin typeface="+mj-lt"/>
              </a:rPr>
              <a:t>культурного наследия, благотворительных акциях, проведении экскурсий, помощи в культурных </a:t>
            </a:r>
            <a:r>
              <a:rPr lang="ru-RU" dirty="0" smtClean="0">
                <a:latin typeface="+mj-lt"/>
              </a:rPr>
              <a:t>центрах, но многие мало знакомы с другими видами работы, которые тоже способствуют сохранению </a:t>
            </a:r>
            <a:r>
              <a:rPr lang="ru-RU" dirty="0" smtClean="0">
                <a:latin typeface="+mj-lt"/>
              </a:rPr>
              <a:t>культурного </a:t>
            </a:r>
            <a:r>
              <a:rPr lang="ru-RU" dirty="0" smtClean="0">
                <a:latin typeface="+mj-lt"/>
              </a:rPr>
              <a:t>наследия: выявление, сканирование, </a:t>
            </a:r>
            <a:r>
              <a:rPr lang="ru-RU" dirty="0" err="1" smtClean="0">
                <a:latin typeface="+mj-lt"/>
              </a:rPr>
              <a:t>фотофиксация</a:t>
            </a:r>
            <a:r>
              <a:rPr lang="ru-RU" dirty="0" smtClean="0">
                <a:latin typeface="+mj-lt"/>
              </a:rPr>
              <a:t>, систематизация и первичная атрибуция документов и предметов, имеющих историческую ценность. </a:t>
            </a:r>
            <a:endParaRPr lang="ru-RU" dirty="0" smtClean="0">
              <a:latin typeface="+mj-lt"/>
            </a:endParaRPr>
          </a:p>
          <a:p>
            <a:pPr indent="177800"/>
            <a:endParaRPr lang="ru-RU" dirty="0" smtClean="0">
              <a:latin typeface="+mj-lt"/>
            </a:endParaRPr>
          </a:p>
          <a:p>
            <a:pPr indent="177800"/>
            <a:r>
              <a:rPr lang="ru-RU" dirty="0" smtClean="0">
                <a:latin typeface="+mj-lt"/>
              </a:rPr>
              <a:t>Наш </a:t>
            </a:r>
            <a:r>
              <a:rPr lang="ru-RU" dirty="0" smtClean="0">
                <a:latin typeface="+mj-lt"/>
              </a:rPr>
              <a:t>проект </a:t>
            </a:r>
            <a:r>
              <a:rPr lang="ru-RU" dirty="0" smtClean="0">
                <a:latin typeface="+mj-lt"/>
              </a:rPr>
              <a:t>расширяет </a:t>
            </a:r>
            <a:r>
              <a:rPr lang="ru-RU" dirty="0" smtClean="0">
                <a:latin typeface="+mj-lt"/>
              </a:rPr>
              <a:t>круг людей, получивших знания о формах такой работы, азах проведения научных исследований, формирует навыки применения их на практике.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464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990737-0AC9-461C-AC79-0BE1C568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204258"/>
            <a:ext cx="11929533" cy="82020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Волонтер в музее</a:t>
            </a:r>
            <a:endParaRPr lang="ru-RU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Круг: прозрачная заливка 21">
            <a:extLst>
              <a:ext uri="{FF2B5EF4-FFF2-40B4-BE49-F238E27FC236}">
                <a16:creationId xmlns="" xmlns:a16="http://schemas.microsoft.com/office/drawing/2014/main" id="{332A36D2-4FB8-4FCE-985B-2E477BA0E7B3}"/>
              </a:ext>
            </a:extLst>
          </p:cNvPr>
          <p:cNvSpPr/>
          <p:nvPr/>
        </p:nvSpPr>
        <p:spPr>
          <a:xfrm>
            <a:off x="422949" y="541482"/>
            <a:ext cx="2379518" cy="2379518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Круг: прозрачная заливка 22">
            <a:extLst>
              <a:ext uri="{FF2B5EF4-FFF2-40B4-BE49-F238E27FC236}">
                <a16:creationId xmlns="" xmlns:a16="http://schemas.microsoft.com/office/drawing/2014/main" id="{6A3338B1-B753-4C08-868B-72DDDA9DB8C3}"/>
              </a:ext>
            </a:extLst>
          </p:cNvPr>
          <p:cNvSpPr/>
          <p:nvPr/>
        </p:nvSpPr>
        <p:spPr>
          <a:xfrm>
            <a:off x="10998796" y="569623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6AF38DEF-0866-4821-AC47-8738EAD41C4F}"/>
              </a:ext>
            </a:extLst>
          </p:cNvPr>
          <p:cNvSpPr/>
          <p:nvPr/>
        </p:nvSpPr>
        <p:spPr>
          <a:xfrm>
            <a:off x="-135467" y="965201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A023757B-3711-45C8-B64F-104E2E834A87}"/>
              </a:ext>
            </a:extLst>
          </p:cNvPr>
          <p:cNvSpPr/>
          <p:nvPr/>
        </p:nvSpPr>
        <p:spPr>
          <a:xfrm>
            <a:off x="10830187" y="4006053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3" name="Picture 3" descr="https://sun9-72.userapi.com/impg/eLy2Lf2vinae_U2PLfHLrnh8B5Yy9BOykUJL1Q/3gUdIinLVE4.jpg?size=1200x1600&amp;quality=95&amp;sign=3dfef50a30caeab8804e6fdfa344b54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4047">
            <a:off x="479969" y="1213372"/>
            <a:ext cx="2546583" cy="3395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07509">
            <a:off x="4125561" y="484376"/>
            <a:ext cx="3502561" cy="4671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5387">
            <a:off x="3423689" y="1370979"/>
            <a:ext cx="2351542" cy="313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8920">
            <a:off x="8398934" y="1329267"/>
            <a:ext cx="3251201" cy="2438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643467" y="4974736"/>
            <a:ext cx="1107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Реализация</a:t>
            </a:r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: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Информирование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целевой аудитории о проекте и его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содержании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Обучение волонтёров работе по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систематизации документов и сбору информации о музейных предметах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Проведение работ</a:t>
            </a:r>
          </a:p>
        </p:txBody>
      </p:sp>
    </p:spTree>
    <p:extLst>
      <p:ext uri="{BB962C8B-B14F-4D97-AF65-F5344CB8AC3E}">
        <p14:creationId xmlns="" xmlns:p14="http://schemas.microsoft.com/office/powerpoint/2010/main" val="385892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157FA0-3D51-44B2-BFBA-ED78806194EF}"/>
              </a:ext>
            </a:extLst>
          </p:cNvPr>
          <p:cNvSpPr txBox="1"/>
          <p:nvPr/>
        </p:nvSpPr>
        <p:spPr>
          <a:xfrm>
            <a:off x="5537200" y="1567471"/>
            <a:ext cx="6096000" cy="11079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/>
              <a:t>На этом все!</a:t>
            </a:r>
            <a:endParaRPr lang="ru-RU" sz="6600" b="1" dirty="0"/>
          </a:p>
        </p:txBody>
      </p:sp>
      <p:pic>
        <p:nvPicPr>
          <p:cNvPr id="2049" name="Picture 1" descr="C:\Users\Ландик ОА\Desktop\АНО\С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397000"/>
            <a:ext cx="5156200" cy="5156200"/>
          </a:xfrm>
          <a:prstGeom prst="rect">
            <a:avLst/>
          </a:prstGeom>
          <a:noFill/>
        </p:spPr>
      </p:pic>
      <p:pic>
        <p:nvPicPr>
          <p:cNvPr id="9" name="Picture 1" descr="C:\Users\Ландик ОА\Desktop\АНО\С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068" y="1388533"/>
            <a:ext cx="5156200" cy="515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8713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990737-0AC9-461C-AC79-0BE1C568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204258"/>
            <a:ext cx="11929533" cy="10234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Направления и основные проекты/мероприятия</a:t>
            </a:r>
            <a:endParaRPr lang="ru-RU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FC1D6242-1F4A-46BD-9ACB-24F4B341A491}"/>
              </a:ext>
            </a:extLst>
          </p:cNvPr>
          <p:cNvSpPr/>
          <p:nvPr/>
        </p:nvSpPr>
        <p:spPr>
          <a:xfrm>
            <a:off x="328030" y="1268568"/>
            <a:ext cx="717973" cy="7179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72BF43-A002-4E1E-A2B0-EAB16F17D7E0}"/>
              </a:ext>
            </a:extLst>
          </p:cNvPr>
          <p:cNvSpPr txBox="1"/>
          <p:nvPr/>
        </p:nvSpPr>
        <p:spPr>
          <a:xfrm>
            <a:off x="272304" y="1319866"/>
            <a:ext cx="846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01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5DA3E99-E4A8-47B1-8058-B2CC4EA43ACC}"/>
              </a:ext>
            </a:extLst>
          </p:cNvPr>
          <p:cNvSpPr txBox="1"/>
          <p:nvPr/>
        </p:nvSpPr>
        <p:spPr>
          <a:xfrm>
            <a:off x="315850" y="2191269"/>
            <a:ext cx="846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02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A023757B-3711-45C8-B64F-104E2E834A87}"/>
              </a:ext>
            </a:extLst>
          </p:cNvPr>
          <p:cNvSpPr/>
          <p:nvPr/>
        </p:nvSpPr>
        <p:spPr>
          <a:xfrm>
            <a:off x="11023600" y="1082503"/>
            <a:ext cx="939800" cy="8902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sun9-24.userapi.com/impg/kyDfMgyrCLzrrY_WCfCFZT70uS8MT_lzqAyw2w/FAvFODP37Bc.jpg?size=810x1080&amp;quality=96&amp;sign=fbcf41c047d901d5143d22d75b4d5dc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9405">
            <a:off x="685360" y="2397497"/>
            <a:ext cx="3024217" cy="403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6AF38DEF-0866-4821-AC47-8738EAD41C4F}"/>
              </a:ext>
            </a:extLst>
          </p:cNvPr>
          <p:cNvSpPr/>
          <p:nvPr/>
        </p:nvSpPr>
        <p:spPr>
          <a:xfrm>
            <a:off x="198551" y="5494866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руг: прозрачная заливка 22">
            <a:extLst>
              <a:ext uri="{FF2B5EF4-FFF2-40B4-BE49-F238E27FC236}">
                <a16:creationId xmlns="" xmlns:a16="http://schemas.microsoft.com/office/drawing/2014/main" id="{6A3338B1-B753-4C08-868B-72DDDA9DB8C3}"/>
              </a:ext>
            </a:extLst>
          </p:cNvPr>
          <p:cNvSpPr/>
          <p:nvPr/>
        </p:nvSpPr>
        <p:spPr>
          <a:xfrm>
            <a:off x="364667" y="5734291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90B29BE-2B4D-44DD-8C48-E82176362B79}"/>
              </a:ext>
            </a:extLst>
          </p:cNvPr>
          <p:cNvSpPr txBox="1"/>
          <p:nvPr/>
        </p:nvSpPr>
        <p:spPr>
          <a:xfrm>
            <a:off x="1161625" y="1175436"/>
            <a:ext cx="10801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Культурное волонтерство </a:t>
            </a:r>
            <a:r>
              <a:rPr lang="ru-RU" sz="1600" dirty="0" smtClean="0">
                <a:latin typeface="+mj-lt"/>
              </a:rPr>
              <a:t>(«Экскурсионный маршрут «Жемчужина омских окраин»», «Культурный субботник», «Ночь музеев», «Школа волонтера-экскурсовода», «</a:t>
            </a:r>
            <a:r>
              <a:rPr lang="ru-RU" sz="1600" dirty="0" err="1" smtClean="0">
                <a:latin typeface="+mj-lt"/>
              </a:rPr>
              <a:t>Фотосессия</a:t>
            </a:r>
            <a:r>
              <a:rPr lang="ru-RU" sz="1600" dirty="0" smtClean="0">
                <a:latin typeface="+mj-lt"/>
              </a:rPr>
              <a:t> в музее», «</a:t>
            </a:r>
            <a:r>
              <a:rPr lang="ru-RU" sz="1600" dirty="0" err="1" smtClean="0">
                <a:latin typeface="+mj-lt"/>
              </a:rPr>
              <a:t>Селфи</a:t>
            </a:r>
            <a:r>
              <a:rPr lang="ru-RU" sz="1600" dirty="0" smtClean="0">
                <a:latin typeface="+mj-lt"/>
              </a:rPr>
              <a:t> на маршруте», встречи с волонтерами культуры, тематические </a:t>
            </a:r>
            <a:r>
              <a:rPr lang="ru-RU" sz="1600" dirty="0" err="1" smtClean="0">
                <a:latin typeface="+mj-lt"/>
              </a:rPr>
              <a:t>квизы</a:t>
            </a:r>
            <a:r>
              <a:rPr lang="ru-RU" sz="1600" dirty="0" smtClean="0">
                <a:latin typeface="+mj-lt"/>
              </a:rPr>
              <a:t>, пр.)</a:t>
            </a:r>
            <a:endParaRPr lang="en-US" sz="1600" dirty="0">
              <a:latin typeface="+mj-lt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844BBAF6-965E-4C5E-B4AA-7B773366C5EE}"/>
              </a:ext>
            </a:extLst>
          </p:cNvPr>
          <p:cNvSpPr/>
          <p:nvPr/>
        </p:nvSpPr>
        <p:spPr>
          <a:xfrm>
            <a:off x="11554965" y="1749427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6" name="Picture 10" descr="https://sun9-68.userapi.com/impg/06ggzHYyrBGfSDfMr_VMtUa5n39Usis8h4FFjQ/JrR8nHVaZyw.jpg?size=1542x2160&amp;quality=96&amp;sign=4189b46c2e4499eb9d792ec27fe17ea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5634">
            <a:off x="8672464" y="2244081"/>
            <a:ext cx="3033655" cy="4249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WhatsApp_Image_2023-04-26_at_11_24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8760">
            <a:off x="4871218" y="2313215"/>
            <a:ext cx="2310110" cy="3080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1" descr="C:\Users\Ландик ОА\Desktop\yWCKmsLDOS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2511">
            <a:off x="6680355" y="4441924"/>
            <a:ext cx="2980326" cy="1980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Users\Ландик ОА\Downloads\ночь в музее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94534">
            <a:off x="1468803" y="4483318"/>
            <a:ext cx="3241885" cy="2161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5892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990737-0AC9-461C-AC79-0BE1C568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204258"/>
            <a:ext cx="11929533" cy="10234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Направления и основные проекты/мероприятия</a:t>
            </a:r>
            <a:endParaRPr lang="ru-RU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0B29BE-2B4D-44DD-8C48-E82176362B79}"/>
              </a:ext>
            </a:extLst>
          </p:cNvPr>
          <p:cNvSpPr txBox="1"/>
          <p:nvPr/>
        </p:nvSpPr>
        <p:spPr>
          <a:xfrm>
            <a:off x="1153159" y="1268569"/>
            <a:ext cx="108017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Научное волонтерство </a:t>
            </a:r>
            <a:r>
              <a:rPr lang="ru-RU" dirty="0" smtClean="0">
                <a:latin typeface="+mj-lt"/>
              </a:rPr>
              <a:t>( </a:t>
            </a:r>
            <a:r>
              <a:rPr lang="ru-RU" dirty="0" smtClean="0">
                <a:latin typeface="+mj-lt"/>
              </a:rPr>
              <a:t>выявление, </a:t>
            </a:r>
            <a:r>
              <a:rPr lang="ru-RU" dirty="0" err="1" smtClean="0">
                <a:latin typeface="+mj-lt"/>
              </a:rPr>
              <a:t>фотофиксация</a:t>
            </a:r>
            <a:r>
              <a:rPr lang="ru-RU" dirty="0" smtClean="0">
                <a:latin typeface="+mj-lt"/>
              </a:rPr>
              <a:t>, сканирование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и первичная атрибуция музейных предметов, систематизация документов, имеющих историческую ценность, участие в организации конференций)</a:t>
            </a:r>
            <a:endParaRPr lang="en-US" dirty="0">
              <a:latin typeface="+mj-lt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EE74639F-6DB1-48BF-A242-E01169B0D207}"/>
              </a:ext>
            </a:extLst>
          </p:cNvPr>
          <p:cNvSpPr/>
          <p:nvPr/>
        </p:nvSpPr>
        <p:spPr>
          <a:xfrm>
            <a:off x="311095" y="1367255"/>
            <a:ext cx="717973" cy="7179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5DA3E99-E4A8-47B1-8058-B2CC4EA43ACC}"/>
              </a:ext>
            </a:extLst>
          </p:cNvPr>
          <p:cNvSpPr txBox="1"/>
          <p:nvPr/>
        </p:nvSpPr>
        <p:spPr>
          <a:xfrm>
            <a:off x="273517" y="1353069"/>
            <a:ext cx="846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02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844BBAF6-965E-4C5E-B4AA-7B773366C5EE}"/>
              </a:ext>
            </a:extLst>
          </p:cNvPr>
          <p:cNvSpPr/>
          <p:nvPr/>
        </p:nvSpPr>
        <p:spPr>
          <a:xfrm>
            <a:off x="11521097" y="1724024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руг: прозрачная заливка 21">
            <a:extLst>
              <a:ext uri="{FF2B5EF4-FFF2-40B4-BE49-F238E27FC236}">
                <a16:creationId xmlns="" xmlns:a16="http://schemas.microsoft.com/office/drawing/2014/main" id="{332A36D2-4FB8-4FCE-985B-2E477BA0E7B3}"/>
              </a:ext>
            </a:extLst>
          </p:cNvPr>
          <p:cNvSpPr/>
          <p:nvPr/>
        </p:nvSpPr>
        <p:spPr>
          <a:xfrm>
            <a:off x="2708949" y="4478482"/>
            <a:ext cx="2379518" cy="2379518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Круг: прозрачная заливка 22">
            <a:extLst>
              <a:ext uri="{FF2B5EF4-FFF2-40B4-BE49-F238E27FC236}">
                <a16:creationId xmlns="" xmlns:a16="http://schemas.microsoft.com/office/drawing/2014/main" id="{6A3338B1-B753-4C08-868B-72DDDA9DB8C3}"/>
              </a:ext>
            </a:extLst>
          </p:cNvPr>
          <p:cNvSpPr/>
          <p:nvPr/>
        </p:nvSpPr>
        <p:spPr>
          <a:xfrm>
            <a:off x="3260263" y="5802023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6AF38DEF-0866-4821-AC47-8738EAD41C4F}"/>
              </a:ext>
            </a:extLst>
          </p:cNvPr>
          <p:cNvSpPr/>
          <p:nvPr/>
        </p:nvSpPr>
        <p:spPr>
          <a:xfrm>
            <a:off x="-135467" y="965201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A023757B-3711-45C8-B64F-104E2E834A87}"/>
              </a:ext>
            </a:extLst>
          </p:cNvPr>
          <p:cNvSpPr/>
          <p:nvPr/>
        </p:nvSpPr>
        <p:spPr>
          <a:xfrm>
            <a:off x="10212121" y="5038987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3" name="Picture 3" descr="https://sun9-72.userapi.com/impg/eLy2Lf2vinae_U2PLfHLrnh8B5Yy9BOykUJL1Q/3gUdIinLVE4.jpg?size=1200x1600&amp;quality=95&amp;sign=3dfef50a30caeab8804e6fdfa344b54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4047">
            <a:off x="683169" y="2407172"/>
            <a:ext cx="2546583" cy="3395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Picture 5" descr="https://sun9-38.userapi.com/impg/h0TjfQzcvGH8W2vFGwwyfvhuPtX6SgjvUIx9mw/9FP6XzaIWP8.jpg?size=1280x960&amp;quality=95&amp;sign=448d038919bfbb03c5e743ded14c1d5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6867" y="2238750"/>
            <a:ext cx="3471449" cy="260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170">
            <a:off x="5745543" y="4397103"/>
            <a:ext cx="4069533" cy="2209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9823">
            <a:off x="8572488" y="2387652"/>
            <a:ext cx="2922741" cy="283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202AE611-084E-4454-B302-0C11037477C8}"/>
              </a:ext>
            </a:extLst>
          </p:cNvPr>
          <p:cNvSpPr/>
          <p:nvPr/>
        </p:nvSpPr>
        <p:spPr>
          <a:xfrm>
            <a:off x="10967519" y="2029359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271E3418-92C5-4B48-B345-0F4CB5D73EB8}"/>
              </a:ext>
            </a:extLst>
          </p:cNvPr>
          <p:cNvSpPr/>
          <p:nvPr/>
        </p:nvSpPr>
        <p:spPr>
          <a:xfrm>
            <a:off x="10750655" y="1837284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892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990737-0AC9-461C-AC79-0BE1C568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517525"/>
            <a:ext cx="11929533" cy="7270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Направления и основные проекты/мероприятия</a:t>
            </a:r>
            <a:endParaRPr lang="ru-RU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0B29BE-2B4D-44DD-8C48-E82176362B79}"/>
              </a:ext>
            </a:extLst>
          </p:cNvPr>
          <p:cNvSpPr txBox="1"/>
          <p:nvPr/>
        </p:nvSpPr>
        <p:spPr>
          <a:xfrm>
            <a:off x="1153159" y="1319369"/>
            <a:ext cx="108187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Серебряное волонтерство </a:t>
            </a:r>
            <a:r>
              <a:rPr lang="ru-RU" dirty="0" smtClean="0">
                <a:latin typeface="+mj-lt"/>
              </a:rPr>
              <a:t>(</a:t>
            </a:r>
            <a:r>
              <a:rPr lang="ru-RU" i="1" dirty="0" smtClean="0">
                <a:latin typeface="+mj-lt"/>
              </a:rPr>
              <a:t>«Академия «Серебра», «Важный подросток», «Серебряный наставник», «Серебряные гиды», «Серебряная поляна </a:t>
            </a:r>
            <a:r>
              <a:rPr lang="ru-RU" i="1" dirty="0" err="1" smtClean="0">
                <a:latin typeface="+mj-lt"/>
              </a:rPr>
              <a:t>по-омски</a:t>
            </a:r>
            <a:r>
              <a:rPr lang="ru-RU" i="1" dirty="0" smtClean="0">
                <a:latin typeface="+mj-lt"/>
              </a:rPr>
              <a:t>», Игра-лото</a:t>
            </a:r>
            <a:r>
              <a:rPr lang="ru-RU" dirty="0" smtClean="0">
                <a:latin typeface="+mj-lt"/>
              </a:rPr>
              <a:t> «Путешествие по городам и селам России</a:t>
            </a:r>
            <a:r>
              <a:rPr lang="ru-RU" i="1" dirty="0" smtClean="0">
                <a:latin typeface="+mj-lt"/>
              </a:rPr>
              <a:t>» «Социальный навигатор»</a:t>
            </a:r>
            <a:r>
              <a:rPr lang="ru-RU" i="1" dirty="0" smtClean="0">
                <a:latin typeface="+mj-lt"/>
              </a:rPr>
              <a:t>, </a:t>
            </a:r>
            <a:r>
              <a:rPr lang="ru-RU" i="1" dirty="0" smtClean="0">
                <a:latin typeface="+mj-lt"/>
              </a:rPr>
              <a:t>пр</a:t>
            </a:r>
            <a:r>
              <a:rPr lang="ru-RU" i="1" dirty="0" smtClean="0">
                <a:latin typeface="+mj-lt"/>
              </a:rPr>
              <a:t>.</a:t>
            </a:r>
            <a:r>
              <a:rPr lang="ru-RU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FC1D6242-1F4A-46BD-9ACB-24F4B341A491}"/>
              </a:ext>
            </a:extLst>
          </p:cNvPr>
          <p:cNvSpPr/>
          <p:nvPr/>
        </p:nvSpPr>
        <p:spPr>
          <a:xfrm>
            <a:off x="328030" y="1268568"/>
            <a:ext cx="717973" cy="7179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72BF43-A002-4E1E-A2B0-EAB16F17D7E0}"/>
              </a:ext>
            </a:extLst>
          </p:cNvPr>
          <p:cNvSpPr txBox="1"/>
          <p:nvPr/>
        </p:nvSpPr>
        <p:spPr>
          <a:xfrm>
            <a:off x="272304" y="1319866"/>
            <a:ext cx="846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03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5DA3E99-E4A8-47B1-8058-B2CC4EA43ACC}"/>
              </a:ext>
            </a:extLst>
          </p:cNvPr>
          <p:cNvSpPr txBox="1"/>
          <p:nvPr/>
        </p:nvSpPr>
        <p:spPr>
          <a:xfrm>
            <a:off x="315850" y="2191269"/>
            <a:ext cx="846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0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844BBAF6-965E-4C5E-B4AA-7B773366C5EE}"/>
              </a:ext>
            </a:extLst>
          </p:cNvPr>
          <p:cNvSpPr/>
          <p:nvPr/>
        </p:nvSpPr>
        <p:spPr>
          <a:xfrm>
            <a:off x="505964" y="2579158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6AF38DEF-0866-4821-AC47-8738EAD41C4F}"/>
              </a:ext>
            </a:extLst>
          </p:cNvPr>
          <p:cNvSpPr/>
          <p:nvPr/>
        </p:nvSpPr>
        <p:spPr>
          <a:xfrm>
            <a:off x="113884" y="5605775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64CCE5D4-A8D1-4AA0-A83A-9D5F22886A07}"/>
              </a:ext>
            </a:extLst>
          </p:cNvPr>
          <p:cNvSpPr/>
          <p:nvPr/>
        </p:nvSpPr>
        <p:spPr>
          <a:xfrm>
            <a:off x="8531968" y="2923218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202AE611-084E-4454-B302-0C11037477C8}"/>
              </a:ext>
            </a:extLst>
          </p:cNvPr>
          <p:cNvSpPr/>
          <p:nvPr/>
        </p:nvSpPr>
        <p:spPr>
          <a:xfrm>
            <a:off x="358785" y="5798812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s://sun9-52.userapi.com/impg/jKjpA0B0BsSz22Q1KmGHSh9tbxotUN3N-VpgvQ/U7OSgI5qa-Y.jpg?size=720x528&amp;quality=96&amp;sign=eae5fb6a563abe133f7d79835f40571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5072">
            <a:off x="5923840" y="4242354"/>
            <a:ext cx="3045244" cy="2233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https://sun9-24.userapi.com/impg/lf5RDI8zSx0O2Rybh6w4_5w0gP35w39F-qtQeQ/YwqCSsa5pjQ.jpg?size=2560x1720&amp;quality=95&amp;sign=780dab66f210ca45b201e7df62f681c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7067" y="2463801"/>
            <a:ext cx="3407958" cy="2289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Круг: прозрачная заливка 22">
            <a:extLst>
              <a:ext uri="{FF2B5EF4-FFF2-40B4-BE49-F238E27FC236}">
                <a16:creationId xmlns="" xmlns:a16="http://schemas.microsoft.com/office/drawing/2014/main" id="{6A3338B1-B753-4C08-868B-72DDDA9DB8C3}"/>
              </a:ext>
            </a:extLst>
          </p:cNvPr>
          <p:cNvSpPr/>
          <p:nvPr/>
        </p:nvSpPr>
        <p:spPr>
          <a:xfrm>
            <a:off x="4174664" y="5150091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582" name="Picture 6" descr="https://sun9-69.userapi.com/impg/ewm5Gksayl4pWY3Tkoc0jM8rLmIcd6Fq6a1EAw/BtlIL20ZGBk.jpg?size=1600x1200&amp;quality=95&amp;sign=a3f54922f2d61861eddebc1dc02d66d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418">
            <a:off x="543799" y="3086063"/>
            <a:ext cx="3225437" cy="2419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4" name="Picture 8" descr="https://sun9-80.userapi.com/impg/kh09JjkAd3hu2LcG7rPSm3uPv-dFaa6sYq7RJg/ZFYwnJbes3A.jpg?size=900x1600&amp;quality=95&amp;sign=ffee4443f59fad8d228cf88153453dd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3147">
            <a:off x="9329207" y="2438401"/>
            <a:ext cx="2209799" cy="3928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271E3418-92C5-4B48-B345-0F4CB5D73EB8}"/>
              </a:ext>
            </a:extLst>
          </p:cNvPr>
          <p:cNvSpPr/>
          <p:nvPr/>
        </p:nvSpPr>
        <p:spPr>
          <a:xfrm>
            <a:off x="8295323" y="2362218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892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990737-0AC9-461C-AC79-0BE1C568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331258"/>
            <a:ext cx="11929533" cy="10234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Направления и основные проекты/мероприятия</a:t>
            </a:r>
            <a:endParaRPr lang="ru-RU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0B29BE-2B4D-44DD-8C48-E82176362B79}"/>
              </a:ext>
            </a:extLst>
          </p:cNvPr>
          <p:cNvSpPr txBox="1"/>
          <p:nvPr/>
        </p:nvSpPr>
        <p:spPr>
          <a:xfrm>
            <a:off x="1203959" y="1531036"/>
            <a:ext cx="108017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Социальное волонтерство </a:t>
            </a:r>
            <a:r>
              <a:rPr lang="ru-RU" dirty="0" smtClean="0">
                <a:latin typeface="+mj-lt"/>
              </a:rPr>
              <a:t>(проведение праздников для жителей микрорайонов, сбор гуманитарной помощи, акции по сбору макулатуры, сопровождение мероприятий, пр.)</a:t>
            </a:r>
            <a:endParaRPr lang="en-US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5DA3E99-E4A8-47B1-8058-B2CC4EA43ACC}"/>
              </a:ext>
            </a:extLst>
          </p:cNvPr>
          <p:cNvSpPr txBox="1"/>
          <p:nvPr/>
        </p:nvSpPr>
        <p:spPr>
          <a:xfrm>
            <a:off x="315850" y="2191269"/>
            <a:ext cx="846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04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844BBAF6-965E-4C5E-B4AA-7B773366C5EE}"/>
              </a:ext>
            </a:extLst>
          </p:cNvPr>
          <p:cNvSpPr/>
          <p:nvPr/>
        </p:nvSpPr>
        <p:spPr>
          <a:xfrm>
            <a:off x="10682898" y="5390091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руг: прозрачная заливка 22">
            <a:extLst>
              <a:ext uri="{FF2B5EF4-FFF2-40B4-BE49-F238E27FC236}">
                <a16:creationId xmlns="" xmlns:a16="http://schemas.microsoft.com/office/drawing/2014/main" id="{6A3338B1-B753-4C08-868B-72DDDA9DB8C3}"/>
              </a:ext>
            </a:extLst>
          </p:cNvPr>
          <p:cNvSpPr/>
          <p:nvPr/>
        </p:nvSpPr>
        <p:spPr>
          <a:xfrm>
            <a:off x="2896199" y="5844358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271E3418-92C5-4B48-B345-0F4CB5D73EB8}"/>
              </a:ext>
            </a:extLst>
          </p:cNvPr>
          <p:cNvSpPr/>
          <p:nvPr/>
        </p:nvSpPr>
        <p:spPr>
          <a:xfrm>
            <a:off x="10276522" y="4961484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6AF38DEF-0866-4821-AC47-8738EAD41C4F}"/>
              </a:ext>
            </a:extLst>
          </p:cNvPr>
          <p:cNvSpPr/>
          <p:nvPr/>
        </p:nvSpPr>
        <p:spPr>
          <a:xfrm>
            <a:off x="3542884" y="5452534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A023757B-3711-45C8-B64F-104E2E834A87}"/>
              </a:ext>
            </a:extLst>
          </p:cNvPr>
          <p:cNvSpPr/>
          <p:nvPr/>
        </p:nvSpPr>
        <p:spPr>
          <a:xfrm>
            <a:off x="331413" y="1522770"/>
            <a:ext cx="803119" cy="8055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972BF43-A002-4E1E-A2B0-EAB16F17D7E0}"/>
              </a:ext>
            </a:extLst>
          </p:cNvPr>
          <p:cNvSpPr txBox="1"/>
          <p:nvPr/>
        </p:nvSpPr>
        <p:spPr>
          <a:xfrm>
            <a:off x="289236" y="1616201"/>
            <a:ext cx="846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04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s://sun9-21.userapi.com/impg/kKE4FIFBr841uJ9dDtyA80aB-X_dtZpZLI-Q5A/o-JyZPyxDdI.jpg?size=2560x1920&amp;quality=95&amp;sign=24088ce114077301df1397c961dec66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3751">
            <a:off x="256191" y="2663431"/>
            <a:ext cx="3266128" cy="2449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https://sun9-5.userapi.com/impg/h3PTBK-GgFqDJ3fYlS7QgfWvHevMDpRHJ8OT4A/O9vJ4sf0t6U.jpg?size=2560x1920&amp;quality=95&amp;sign=a76934c92cf042d75562130c8c553ed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6933" y="2379135"/>
            <a:ext cx="3222977" cy="2417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2" name="Picture 8" descr="https://sun9-16.userapi.com/impg/ZXmcLlJy-sugcg0X6YB2JmP1J-rXJHwDBo4xyA/wOTbvXYeVPw.jpg?size=2560x1920&amp;quality=95&amp;sign=c99966de8710fe898827a4d60f721cb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6708">
            <a:off x="5924344" y="4211104"/>
            <a:ext cx="3204043" cy="2403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6" descr="https://sun9-29.userapi.com/impg/y8wQeFGNubcKWJXGShCTyBkA0X6E-vjKxcicZQ/cGEuj8iAE6w.jpg?size=1440x1080&amp;quality=95&amp;sign=5c7e2ffbeca14c3c7fae4ed7f5d0933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2772">
            <a:off x="8324951" y="2498976"/>
            <a:ext cx="3330515" cy="249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202AE611-084E-4454-B302-0C11037477C8}"/>
              </a:ext>
            </a:extLst>
          </p:cNvPr>
          <p:cNvSpPr/>
          <p:nvPr/>
        </p:nvSpPr>
        <p:spPr>
          <a:xfrm>
            <a:off x="11255385" y="2190226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64CCE5D4-A8D1-4AA0-A83A-9D5F22886A07}"/>
              </a:ext>
            </a:extLst>
          </p:cNvPr>
          <p:cNvSpPr/>
          <p:nvPr/>
        </p:nvSpPr>
        <p:spPr>
          <a:xfrm>
            <a:off x="11461435" y="2372884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892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71990737-0AC9-461C-AC79-0BE1C5689FFC}"/>
              </a:ext>
            </a:extLst>
          </p:cNvPr>
          <p:cNvSpPr txBox="1">
            <a:spLocks/>
          </p:cNvSpPr>
          <p:nvPr/>
        </p:nvSpPr>
        <p:spPr>
          <a:xfrm>
            <a:off x="143933" y="661459"/>
            <a:ext cx="11751734" cy="701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Волонтерские организации, вовлеченные в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практики культурного и научного добровольчества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3" name="Picture 9" descr="C:\Users\Ландик ОА\Desktop\elAlyDbZw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882" y="2983972"/>
            <a:ext cx="3086100" cy="3413125"/>
          </a:xfrm>
          <a:prstGeom prst="rect">
            <a:avLst/>
          </a:prstGeom>
          <a:noFill/>
        </p:spPr>
      </p:pic>
      <p:pic>
        <p:nvPicPr>
          <p:cNvPr id="1034" name="Picture 10" descr="C:\Users\Ландик ОА\Desktop\АНО\СХ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3234266"/>
            <a:ext cx="2997199" cy="2997199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1506" y="3064936"/>
            <a:ext cx="289105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399" y="3344863"/>
            <a:ext cx="2500313" cy="290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08713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10792408" y="821533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="" xmlns:a16="http://schemas.microsoft.com/office/drawing/2014/main" id="{1A5CE594-509C-40D1-906F-1CB3A4CF2C44}"/>
              </a:ext>
            </a:extLst>
          </p:cNvPr>
          <p:cNvSpPr/>
          <p:nvPr/>
        </p:nvSpPr>
        <p:spPr>
          <a:xfrm>
            <a:off x="8670794" y="500684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B013E36F-9E64-4F23-9E45-D3CCCC11A7BF}"/>
              </a:ext>
            </a:extLst>
          </p:cNvPr>
          <p:cNvSpPr/>
          <p:nvPr/>
        </p:nvSpPr>
        <p:spPr>
          <a:xfrm>
            <a:off x="1880038" y="6035817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10557934" y="653681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Ландик ОА\Desktop\гранты\брендбук\часть 1\часть 1\Ресурс 3@4x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602" y="413048"/>
            <a:ext cx="5122653" cy="153428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639732" y="4069772"/>
            <a:ext cx="72220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Цель:</a:t>
            </a:r>
            <a:r>
              <a:rPr lang="ru-RU" dirty="0" smtClean="0">
                <a:solidFill>
                  <a:srgbClr val="007635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Создание познавательного экскурсионного маршрута как формы полезного досуга и формирование позитивного отношения к истории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Малой Родины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у молодежной аудитории.</a:t>
            </a:r>
          </a:p>
          <a:p>
            <a:pPr algn="just"/>
            <a:endParaRPr lang="ru-RU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en-US" dirty="0" smtClean="0">
                <a:solidFill>
                  <a:srgbClr val="007635"/>
                </a:solidFill>
                <a:latin typeface="+mj-lt"/>
              </a:rPr>
              <a:t>  </a:t>
            </a:r>
            <a:r>
              <a:rPr lang="ru-RU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Задачи: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- обучить гидов-волонтеров основам проведения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экскурсий разных форматов;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- предложить экскурсии по территории кампуса Омского ГАУ для молодежи.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07466" y="2238569"/>
            <a:ext cx="7027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Ключевая идея: </a:t>
            </a:r>
          </a:p>
          <a:p>
            <a:pPr algn="just"/>
            <a:r>
              <a:rPr lang="ru-RU" dirty="0" smtClean="0">
                <a:solidFill>
                  <a:srgbClr val="2680A4"/>
                </a:solidFill>
                <a:latin typeface="+mj-lt"/>
              </a:rPr>
              <a:t>Высокий </a:t>
            </a:r>
            <a:r>
              <a:rPr lang="ru-RU" dirty="0" smtClean="0">
                <a:solidFill>
                  <a:srgbClr val="2680A4"/>
                </a:solidFill>
                <a:latin typeface="+mj-lt"/>
              </a:rPr>
              <a:t>интерес к этой локации среди горожан; большое количество молодежи; высокая стоимость услуги у индивидуальных гидов-экскурсоводов; наличие большого количества аттрактивных объектов, обладающих высоким </a:t>
            </a:r>
            <a:r>
              <a:rPr lang="ru-RU" dirty="0" smtClean="0">
                <a:solidFill>
                  <a:srgbClr val="2680A4"/>
                </a:solidFill>
                <a:latin typeface="+mj-lt"/>
              </a:rPr>
              <a:t>туристско-экскурсионным и образовательным  </a:t>
            </a:r>
            <a:r>
              <a:rPr lang="ru-RU" dirty="0" smtClean="0">
                <a:solidFill>
                  <a:srgbClr val="2680A4"/>
                </a:solidFill>
                <a:latin typeface="+mj-lt"/>
              </a:rPr>
              <a:t>потенциалом. </a:t>
            </a:r>
            <a:endParaRPr lang="ru-RU" dirty="0">
              <a:solidFill>
                <a:srgbClr val="2680A4"/>
              </a:solidFill>
              <a:latin typeface="+mj-lt"/>
            </a:endParaRPr>
          </a:p>
        </p:txBody>
      </p:sp>
      <p:pic>
        <p:nvPicPr>
          <p:cNvPr id="22" name="Picture 4" descr="https://sun9-21.userapi.com/impg/IONoisPoXJs_4AAzdzc8_ehv9TJF3ZjGceywdg/D-Qs2heTM7U.jpg?size=2560x1707&amp;quality=96&amp;sign=128df7f9d0402140bf88697fdf10867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65" y="1271955"/>
            <a:ext cx="3755531" cy="250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" descr="https://sun9-26.userapi.com/impg/mB94lY0pqPOCH19qKIjx3NEXVilxxKtr40prkA/xVDplV2f_t8.jpg?size=2560x1707&amp;quality=96&amp;sign=4c0c2a8b96f9f9da496d6fda04395be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486" y="4080933"/>
            <a:ext cx="3808402" cy="2539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53168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Ландик ОА\Desktop\гранты\брендбук\часть 1\часть 1\Ресурс 3@4x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666" y="364067"/>
            <a:ext cx="4816372" cy="1442551"/>
          </a:xfrm>
          <a:prstGeom prst="rect">
            <a:avLst/>
          </a:prstGeom>
          <a:noFill/>
        </p:spPr>
      </p:pic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8077199" y="4055534"/>
            <a:ext cx="567267" cy="6011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10431775" y="797615"/>
            <a:ext cx="1252225" cy="123438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267" y="4527603"/>
            <a:ext cx="1146386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Реализация: </a:t>
            </a:r>
            <a:endParaRPr lang="ru-RU" sz="1700" dirty="0" smtClean="0">
              <a:solidFill>
                <a:schemeClr val="accent1">
                  <a:lumMod val="90000"/>
                  <a:lumOff val="10000"/>
                </a:schemeClr>
              </a:solidFill>
              <a:latin typeface="+mj-lt"/>
            </a:endParaRPr>
          </a:p>
          <a:p>
            <a:pPr algn="just">
              <a:buFontTx/>
              <a:buChar char="-"/>
            </a:pP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Информирование потенциальных волонтеров о возможности участия в данном проекте и о перечне необходимого функционала (сбор информации об экскурсионных объектах, фотографирование мероприятий, размещение информаций в группах проекта, участие в организации экскурсий, проведение экскурсий, подготовка реквизита и портфеля экскурсовода, пр.)</a:t>
            </a:r>
          </a:p>
          <a:p>
            <a:pPr algn="just">
              <a:buFontTx/>
              <a:buChar char="-"/>
            </a:pPr>
            <a:endParaRPr lang="ru-RU" sz="17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just">
              <a:buFontTx/>
              <a:buChar char="-"/>
            </a:pP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Подготовка обучающих материалов (методические материалы по проведению экскурсии по территории и музеям вуза, мастер-классы по подготовке экскурсий разных форматов) и проведение обучающих занятий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6761">
            <a:off x="372533" y="1253067"/>
            <a:ext cx="219075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38">
            <a:off x="2560250" y="2167466"/>
            <a:ext cx="3057963" cy="2032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7620841" y="3633949"/>
            <a:ext cx="1252225" cy="123438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1065" y="1947334"/>
            <a:ext cx="3124199" cy="207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8" descr="C:\Users\Ландик ОА\Desktop\гранты\Жемчужина\ДОКУМЕНТАЦИОННОЕ ОБЕСПЕЧЕНИЕ\отчет 31.08.21\фото к отчету\тренин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611">
            <a:off x="8805332" y="2017766"/>
            <a:ext cx="3124103" cy="1876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Круг: прозрачная заливка 19">
            <a:extLst>
              <a:ext uri="{FF2B5EF4-FFF2-40B4-BE49-F238E27FC236}">
                <a16:creationId xmlns="" xmlns:a16="http://schemas.microsoft.com/office/drawing/2014/main" id="{2D079BAD-BCEE-434F-BB93-8199AAB7AEB9}"/>
              </a:ext>
            </a:extLst>
          </p:cNvPr>
          <p:cNvSpPr/>
          <p:nvPr/>
        </p:nvSpPr>
        <p:spPr>
          <a:xfrm>
            <a:off x="10639026" y="992123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713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Ландик ОА\Desktop\гранты\брендбук\часть 1\часть 1\Ресурс 3@4x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046" y="269117"/>
            <a:ext cx="4500743" cy="1348017"/>
          </a:xfrm>
          <a:prstGeom prst="rect">
            <a:avLst/>
          </a:prstGeom>
          <a:noFill/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8382002" y="975415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8666" y="5247270"/>
            <a:ext cx="1079500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007635"/>
                </a:solidFill>
                <a:latin typeface="+mj-lt"/>
              </a:rPr>
              <a:t>Реализация: </a:t>
            </a:r>
          </a:p>
          <a:p>
            <a:pPr algn="just"/>
            <a:endParaRPr lang="ru-RU" sz="17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just">
              <a:buFontTx/>
              <a:buChar char="-"/>
            </a:pP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Сопровождение волонтеров в ходе их работы в проекте (консультирование, инструктаж, включенное наблюдение)</a:t>
            </a:r>
          </a:p>
          <a:p>
            <a:pPr algn="just">
              <a:buFontTx/>
              <a:buChar char="-"/>
            </a:pPr>
            <a:endParaRPr lang="ru-RU" sz="17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- </a:t>
            </a: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Проведение экскурсий </a:t>
            </a: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 территории кампуса Омского ГАУ для </a:t>
            </a: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молодежи и других категорий </a:t>
            </a:r>
            <a:r>
              <a:rPr lang="ru-RU" sz="17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благополучателей</a:t>
            </a: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</a:t>
            </a:r>
            <a:endParaRPr lang="ru-RU" sz="17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4" name="Picture 4" descr="https://sun9-west.userapi.com/sun9-55/s/v1/ig2/7phgE5svT1Q4_0wb9s8BVxk2Ph9zD76tsp2Oh3JAr7Dmwjg5EHvDE3C-U439XklR2T_2GBG2bz8U2gj3kbjfYyFO.jpg?size=1600x120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681">
            <a:off x="5214800" y="1623679"/>
            <a:ext cx="2998261" cy="2248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4311">
            <a:off x="8798370" y="1106067"/>
            <a:ext cx="2763732" cy="1810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" name="Picture 1" descr="C:\Users\Ландик ОА\Downloads\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3502">
            <a:off x="8414772" y="3205042"/>
            <a:ext cx="2748745" cy="216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https://sun9-72.userapi.com/impg/KFHDb5wCh6g2TFrnyVLN-wqcZpafMYWwbsdrfw/P2BLJqWGov8.jpg?size=2560x1707&amp;quality=95&amp;sign=9d82258819b4dfdad5aeb3cecad72f3c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52675">
            <a:off x="2592315" y="3413943"/>
            <a:ext cx="3211241" cy="2141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 descr="Репетиция квест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06940">
            <a:off x="355875" y="1737330"/>
            <a:ext cx="3014184" cy="2261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10752669" y="4429814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руг: прозрачная заливка 19">
            <a:extLst>
              <a:ext uri="{FF2B5EF4-FFF2-40B4-BE49-F238E27FC236}">
                <a16:creationId xmlns="" xmlns:a16="http://schemas.microsoft.com/office/drawing/2014/main" id="{2D079BAD-BCEE-434F-BB93-8199AAB7AEB9}"/>
              </a:ext>
            </a:extLst>
          </p:cNvPr>
          <p:cNvSpPr/>
          <p:nvPr/>
        </p:nvSpPr>
        <p:spPr>
          <a:xfrm>
            <a:off x="10986159" y="4759790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713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rgbClr val="CC0000"/>
      </a:dk1>
      <a:lt1>
        <a:sysClr val="window" lastClr="FFFFFF"/>
      </a:lt1>
      <a:dk2>
        <a:srgbClr val="FF0000"/>
      </a:dk2>
      <a:lt2>
        <a:srgbClr val="3F0000"/>
      </a:lt2>
      <a:accent1>
        <a:srgbClr val="111519"/>
      </a:accent1>
      <a:accent2>
        <a:srgbClr val="2A3540"/>
      </a:accent2>
      <a:accent3>
        <a:srgbClr val="FF0000"/>
      </a:accent3>
      <a:accent4>
        <a:srgbClr val="FFBFBF"/>
      </a:accent4>
      <a:accent5>
        <a:srgbClr val="FF0000"/>
      </a:accent5>
      <a:accent6>
        <a:srgbClr val="BF0000"/>
      </a:accent6>
      <a:hlink>
        <a:srgbClr val="3D2301"/>
      </a:hlink>
      <a:folHlink>
        <a:srgbClr val="738AA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2622</TotalTime>
  <Words>659</Words>
  <Application>Microsoft Office PowerPoint</Application>
  <PresentationFormat>Произвольный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Практики реализации добровольчества</vt:lpstr>
      <vt:lpstr>Направления и основные проекты/мероприятия</vt:lpstr>
      <vt:lpstr>Направления и основные проекты/мероприятия</vt:lpstr>
      <vt:lpstr>Направления и основные проекты/мероприятия</vt:lpstr>
      <vt:lpstr>Направления и основные проекты/мероприятия</vt:lpstr>
      <vt:lpstr>Слайд 6</vt:lpstr>
      <vt:lpstr>Слайд 7</vt:lpstr>
      <vt:lpstr>Слайд 8</vt:lpstr>
      <vt:lpstr>Слайд 9</vt:lpstr>
      <vt:lpstr>Культурный субботник</vt:lpstr>
      <vt:lpstr>Культурный субботник</vt:lpstr>
      <vt:lpstr>Волонтер в музее</vt:lpstr>
      <vt:lpstr>Волонтер в музее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Ландик ОА</cp:lastModifiedBy>
  <cp:revision>34</cp:revision>
  <dcterms:created xsi:type="dcterms:W3CDTF">2021-11-30T12:57:49Z</dcterms:created>
  <dcterms:modified xsi:type="dcterms:W3CDTF">2023-07-14T09:24:30Z</dcterms:modified>
</cp:coreProperties>
</file>