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332" r:id="rId2"/>
    <p:sldId id="2335" r:id="rId3"/>
    <p:sldId id="2306" r:id="rId4"/>
    <p:sldId id="2333" r:id="rId5"/>
    <p:sldId id="2224" r:id="rId6"/>
    <p:sldId id="2310" r:id="rId7"/>
    <p:sldId id="2329" r:id="rId8"/>
    <p:sldId id="2330" r:id="rId9"/>
    <p:sldId id="2331" r:id="rId10"/>
    <p:sldId id="2326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88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1" pos="767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EF1"/>
    <a:srgbClr val="FFD6C5"/>
    <a:srgbClr val="FFF4EF"/>
    <a:srgbClr val="FFE7DD"/>
    <a:srgbClr val="E8FEF5"/>
    <a:srgbClr val="FFFFFF"/>
    <a:srgbClr val="F1FD59"/>
    <a:srgbClr val="A2FCD8"/>
    <a:srgbClr val="FFBA9F"/>
    <a:srgbClr val="FF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750" autoAdjust="0"/>
  </p:normalViewPr>
  <p:slideViewPr>
    <p:cSldViewPr snapToGrid="0" snapToObjects="1">
      <p:cViewPr>
        <p:scale>
          <a:sx n="30" d="100"/>
          <a:sy n="30" d="100"/>
        </p:scale>
        <p:origin x="-1092" y="-276"/>
      </p:cViewPr>
      <p:guideLst>
        <p:guide orient="horz" pos="8088"/>
        <p:guide orient="horz" pos="504"/>
        <p:guide pos="14278"/>
        <p:guide pos="1078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3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64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6059924" y="3033132"/>
            <a:ext cx="5341019" cy="78281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9643409" y="3033132"/>
            <a:ext cx="5341019" cy="78281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5482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50459" y="12578576"/>
            <a:ext cx="8207297" cy="691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623180" y="12333249"/>
            <a:ext cx="2787805" cy="691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18335206" y="0"/>
            <a:ext cx="604244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12188825" y="0"/>
            <a:ext cx="5899899" cy="67130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12188825" y="7002966"/>
            <a:ext cx="5899899" cy="67130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50080" y="4951141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8150080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4269454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10411134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2649882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18150080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4269454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10411134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2649882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2649882" y="4951141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6530508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9"/>
          </p:nvPr>
        </p:nvSpPr>
        <p:spPr>
          <a:xfrm>
            <a:off x="6530508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about my j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76370" y="0"/>
            <a:ext cx="1550127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46"/>
          </p:nvPr>
        </p:nvSpPr>
        <p:spPr>
          <a:xfrm>
            <a:off x="2899314" y="1674798"/>
            <a:ext cx="3058805" cy="3548216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0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077093" y="12489366"/>
            <a:ext cx="6579219" cy="780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9015" y="0"/>
            <a:ext cx="24386666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518400"/>
            <a:ext cx="8006576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91662" y="7518400"/>
            <a:ext cx="7986294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363042" y="7518400"/>
            <a:ext cx="8014608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3991" r:id="rId2"/>
    <p:sldLayoutId id="2147483981" r:id="rId3"/>
    <p:sldLayoutId id="2147483982" r:id="rId4"/>
    <p:sldLayoutId id="2147484006" r:id="rId5"/>
    <p:sldLayoutId id="2147484112" r:id="rId6"/>
    <p:sldLayoutId id="2147484119" r:id="rId7"/>
    <p:sldLayoutId id="2147484123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 rot="10800000">
            <a:off x="452142" y="1"/>
            <a:ext cx="23925508" cy="13504075"/>
          </a:xfrm>
          <a:prstGeom prst="rtTriangle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64377C3-E340-465B-8523-1549EFBFA22F}"/>
              </a:ext>
            </a:extLst>
          </p:cNvPr>
          <p:cNvSpPr txBox="1">
            <a:spLocks/>
          </p:cNvSpPr>
          <p:nvPr/>
        </p:nvSpPr>
        <p:spPr>
          <a:xfrm>
            <a:off x="659220" y="441434"/>
            <a:ext cx="21743821" cy="192339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pPr algn="ctr">
              <a:lnSpc>
                <a:spcPct val="80000"/>
              </a:lnSpc>
            </a:pPr>
            <a:endParaRPr lang="en-US" sz="1200" b="1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55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социальной помощи семье и детям г. Юрги»</a:t>
            </a:r>
            <a:endParaRPr lang="ru-RU" sz="55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56836" y="10739465"/>
            <a:ext cx="138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гостиная для родителей «Семья. Перезагрузка» с целью просвещения родителей в вопросах возрастной, социальной и семейной психологии, педагогики; оказание помощи родителям в воспитании детей; гармонизация внутрисемейных отношений.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220" y="2699715"/>
            <a:ext cx="7835463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социальной помощи семье и детям г. Юрги» осуществляет реализацию программ социальной реабилитации детей и семей, находящихся в трудной жизненной ситуации и социально опасном положении, а так же семей, воспитывающим детей с ограниченными возможностями. В МКУ «Центр социальной помощи семье и детям г. Юрги» отделении дневного пребывания с целью развития творческих способностей и профессиональной ориентации работают кружки: «Чудеса из ткани»; «Фантазеры»; музыкальная студия «Веселые нотки»; кукольный театр «Веселый балаганчик».</a:t>
            </a:r>
          </a:p>
        </p:txBody>
      </p:sp>
      <p:pic>
        <p:nvPicPr>
          <p:cNvPr id="1026" name="Picture 2" descr="Z:\ОДП\Вебер-Кондратенко\КОНКУРСЫ\Серебрянные волонтеры 2023 Добро\IMG_5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94" y="2497519"/>
            <a:ext cx="11779772" cy="78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10800000">
            <a:off x="-1" y="0"/>
            <a:ext cx="11788469" cy="6916244"/>
          </a:xfrm>
          <a:prstGeom prst="triangle">
            <a:avLst/>
          </a:prstGeom>
          <a:solidFill>
            <a:srgbClr val="FFD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6809583"/>
            <a:ext cx="11788469" cy="6906417"/>
          </a:xfrm>
          <a:prstGeom prst="triangle">
            <a:avLst/>
          </a:prstGeom>
          <a:solidFill>
            <a:srgbClr val="C3F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-3909849" y="3909848"/>
            <a:ext cx="13716000" cy="5896303"/>
          </a:xfrm>
          <a:prstGeom prst="triangle">
            <a:avLst/>
          </a:prstGeom>
          <a:solidFill>
            <a:srgbClr val="C3F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12912" y="3404791"/>
            <a:ext cx="11995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Так же волонтерами «Ровесник» </a:t>
            </a:r>
            <a:r>
              <a:rPr lang="ru-RU" dirty="0" smtClean="0">
                <a:solidFill>
                  <a:schemeClr val="tx2"/>
                </a:solidFill>
              </a:rPr>
              <a:t>были </a:t>
            </a:r>
            <a:r>
              <a:rPr lang="ru-RU" dirty="0">
                <a:solidFill>
                  <a:schemeClr val="tx2"/>
                </a:solidFill>
              </a:rPr>
              <a:t>организованы и проведены следующие мероприятия и акции: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88469" y="5260906"/>
            <a:ext cx="11405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Акция </a:t>
            </a:r>
            <a:r>
              <a:rPr lang="ru-RU" dirty="0">
                <a:solidFill>
                  <a:schemeClr val="tx2"/>
                </a:solidFill>
              </a:rPr>
              <a:t>«Протяни руку помощи</a:t>
            </a:r>
            <a:r>
              <a:rPr lang="ru-RU" dirty="0" smtClean="0">
                <a:solidFill>
                  <a:schemeClr val="tx2"/>
                </a:solidFill>
              </a:rPr>
              <a:t>»;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Акция </a:t>
            </a:r>
            <a:r>
              <a:rPr lang="ru-RU" dirty="0">
                <a:solidFill>
                  <a:schemeClr val="tx2"/>
                </a:solidFill>
              </a:rPr>
              <a:t>«Наши меньшие друзья</a:t>
            </a:r>
            <a:r>
              <a:rPr lang="ru-RU" dirty="0" smtClean="0">
                <a:solidFill>
                  <a:schemeClr val="tx2"/>
                </a:solidFill>
              </a:rPr>
              <a:t>»;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Акция </a:t>
            </a:r>
            <a:r>
              <a:rPr lang="ru-RU" dirty="0">
                <a:solidFill>
                  <a:schemeClr val="tx2"/>
                </a:solidFill>
              </a:rPr>
              <a:t>«Мы вместе</a:t>
            </a:r>
            <a:r>
              <a:rPr lang="ru-RU" dirty="0" smtClean="0">
                <a:solidFill>
                  <a:schemeClr val="tx2"/>
                </a:solidFill>
              </a:rPr>
              <a:t>»;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Сбор </a:t>
            </a:r>
            <a:r>
              <a:rPr lang="ru-RU" dirty="0">
                <a:solidFill>
                  <a:schemeClr val="tx2"/>
                </a:solidFill>
              </a:rPr>
              <a:t>вещей для </a:t>
            </a:r>
            <a:r>
              <a:rPr lang="ru-RU" dirty="0" err="1">
                <a:solidFill>
                  <a:schemeClr val="tx2"/>
                </a:solidFill>
              </a:rPr>
              <a:t>социотеки</a:t>
            </a:r>
            <a:r>
              <a:rPr lang="ru-RU" dirty="0">
                <a:solidFill>
                  <a:schemeClr val="tx2"/>
                </a:solidFill>
              </a:rPr>
              <a:t> и др.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94700" l="8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34" y="1679178"/>
            <a:ext cx="1481138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3" b="92632" l="0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63" y="5758162"/>
            <a:ext cx="15430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4" b="92366" l="17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59" y="10262791"/>
            <a:ext cx="179228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4" idx="0"/>
            <a:endCxn id="8" idx="2"/>
          </p:cNvCxnSpPr>
          <p:nvPr/>
        </p:nvCxnSpPr>
        <p:spPr>
          <a:xfrm flipH="1">
            <a:off x="0" y="6858000"/>
            <a:ext cx="5896303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  <a:endCxn id="8" idx="4"/>
          </p:cNvCxnSpPr>
          <p:nvPr/>
        </p:nvCxnSpPr>
        <p:spPr>
          <a:xfrm>
            <a:off x="-1" y="0"/>
            <a:ext cx="11788470" cy="13716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43262" y="4668758"/>
            <a:ext cx="10934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 rot="5400000">
            <a:off x="10399584" y="5304581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10399584" y="6620396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0399586" y="7538562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10399583" y="8588328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12" y="12127021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6200000" flipV="1">
            <a:off x="520261" y="10074163"/>
            <a:ext cx="3121571" cy="4162099"/>
          </a:xfrm>
          <a:prstGeom prst="rtTriangle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Z:\ОДП\Вебер-Кондратенко\Арина Молодежка\Презентации Ровесник\Волонтерский клуб Ровесник 2021\IMG_2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46" y="446034"/>
            <a:ext cx="14316808" cy="1073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64377C3-E340-465B-8523-1549EFBFA22F}"/>
              </a:ext>
            </a:extLst>
          </p:cNvPr>
          <p:cNvSpPr txBox="1">
            <a:spLocks/>
          </p:cNvSpPr>
          <p:nvPr/>
        </p:nvSpPr>
        <p:spPr>
          <a:xfrm>
            <a:off x="1532239" y="11414234"/>
            <a:ext cx="21743821" cy="192339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55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волонтеров «Ровесник»</a:t>
            </a:r>
            <a:endParaRPr lang="en-US" sz="1200" b="1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en-US" sz="1200" b="1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55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социальной помощи семье и детям г. Юрги»</a:t>
            </a:r>
            <a:endParaRPr lang="ru-RU" sz="55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flipV="1">
            <a:off x="0" y="0"/>
            <a:ext cx="3121571" cy="4162099"/>
          </a:xfrm>
          <a:prstGeom prst="rtTriangle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213638" y="0"/>
            <a:ext cx="416401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ый треугольник 9"/>
          <p:cNvSpPr/>
          <p:nvPr/>
        </p:nvSpPr>
        <p:spPr>
          <a:xfrm rot="5400000" flipH="1" flipV="1">
            <a:off x="20735815" y="10074165"/>
            <a:ext cx="3121571" cy="4162099"/>
          </a:xfrm>
          <a:prstGeom prst="rtTriangle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0800000">
            <a:off x="0" y="211922"/>
            <a:ext cx="23925508" cy="13504075"/>
          </a:xfrm>
          <a:prstGeom prst="rtTriangle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9">
            <a:extLst>
              <a:ext uri="{FF2B5EF4-FFF2-40B4-BE49-F238E27FC236}">
                <a16:creationId xmlns="" xmlns:a16="http://schemas.microsoft.com/office/drawing/2014/main" id="{6772EE6F-B06E-467A-858E-EDB3C893A68A}"/>
              </a:ext>
            </a:extLst>
          </p:cNvPr>
          <p:cNvSpPr/>
          <p:nvPr/>
        </p:nvSpPr>
        <p:spPr>
          <a:xfrm>
            <a:off x="1135111" y="2472689"/>
            <a:ext cx="11864896" cy="1070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426068" y="6313180"/>
            <a:ext cx="10036097" cy="465159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>
              <a:lnSpc>
                <a:spcPct val="9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МКУ «Центр социальной помощи семье и детям г. Юрги»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 2007 года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организован и работает Клуб волонтеров «Ровесник»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90000"/>
              </a:lnSpc>
              <a:spcBef>
                <a:spcPts val="0"/>
              </a:spcBef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9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Руководителями клуба являются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Фролова Римма Владимировна и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Карзакова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Александровна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BA5CE4B-EC75-4659-A4BA-EFE6CECDD9C6}"/>
              </a:ext>
            </a:extLst>
          </p:cNvPr>
          <p:cNvSpPr txBox="1">
            <a:spLocks/>
          </p:cNvSpPr>
          <p:nvPr/>
        </p:nvSpPr>
        <p:spPr>
          <a:xfrm>
            <a:off x="12162135" y="3993969"/>
            <a:ext cx="12314792" cy="12582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История создания</a:t>
            </a:r>
            <a:b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Клуба волонтеров «Ровесник»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220497" y="5297214"/>
            <a:ext cx="8198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Z:\ОДП\Вебер-Кондратенко\Арина Молодежка\Презентации Ровесник\Волонтерский клуб Ровесник 2021\IMG_2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1" y="2896321"/>
            <a:ext cx="9632347" cy="963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ОДП\Вебер-Кондратенко\300_let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582" y="12139448"/>
            <a:ext cx="2242623" cy="15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098922" y="5027075"/>
            <a:ext cx="11792608" cy="1402110"/>
          </a:xfrm>
          <a:prstGeom prst="roundRect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6219" y="6858000"/>
            <a:ext cx="11792608" cy="1362502"/>
          </a:xfrm>
          <a:prstGeom prst="roundRect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1985" y="8671260"/>
            <a:ext cx="11792608" cy="1422982"/>
          </a:xfrm>
          <a:prstGeom prst="roundRect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61985" y="10526101"/>
            <a:ext cx="11792608" cy="1513493"/>
          </a:xfrm>
          <a:prstGeom prst="roundRect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lnSpc>
                <a:spcPct val="90000"/>
              </a:lnSpc>
            </a:pPr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позитивной мотивации несовершеннолетних к ЗОЖ и повышение уровня культуры здоровья.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051626" y="3238990"/>
            <a:ext cx="11792608" cy="1402110"/>
          </a:xfrm>
          <a:prstGeom prst="roundRect">
            <a:avLst/>
          </a:prstGeom>
          <a:solidFill>
            <a:srgbClr val="DEF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995338" y="0"/>
            <a:ext cx="0" cy="13716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5665" y="4725788"/>
            <a:ext cx="853599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ctr">
              <a:lnSpc>
                <a:spcPct val="90000"/>
              </a:lnSpc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 Клуба: </a:t>
            </a:r>
            <a:endParaRPr lang="en-US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ctr">
              <a:lnSpc>
                <a:spcPct val="90000"/>
              </a:lnSpc>
            </a:pP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ctr"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 в молодежной культуре, направленных на непринятие социально – опасных привычек, ориентацию на нравственные идеалы, здоровый образ жизни и оказание социальной помощи, формирование активной жизненной позиции.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32386" y="5423339"/>
            <a:ext cx="4792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161985" y="3450680"/>
            <a:ext cx="115718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высоких нравственных качеств путем пропаганды добровольного труда на благо общества.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46219" y="5275555"/>
            <a:ext cx="115718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Привлечение несовершеннолетних к решению социально –  значимых проектов.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217164" y="7049886"/>
            <a:ext cx="117926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социальных проектов, социальных программ, мероприятий, акций и участие в них.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256578" y="9114986"/>
            <a:ext cx="116822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вредных привычек и наркомании.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847530" y="1907628"/>
            <a:ext cx="493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Клуба: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847530" y="2649887"/>
            <a:ext cx="4936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0355" y="571395"/>
            <a:ext cx="2860404" cy="27355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9369" y="2230794"/>
            <a:ext cx="1642780" cy="15951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12" y="12039594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="" xmlns:a16="http://schemas.microsoft.com/office/drawing/2014/main" id="{7DA7E185-0201-4F60-B5EB-7417D7890689}"/>
              </a:ext>
            </a:extLst>
          </p:cNvPr>
          <p:cNvSpPr/>
          <p:nvPr/>
        </p:nvSpPr>
        <p:spPr>
          <a:xfrm>
            <a:off x="325798" y="4033026"/>
            <a:ext cx="23726051" cy="8429344"/>
          </a:xfrm>
          <a:prstGeom prst="rect">
            <a:avLst/>
          </a:prstGeom>
          <a:solidFill>
            <a:srgbClr val="FF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1EFFC52-FC22-41A9-907B-201D45F635A3}"/>
              </a:ext>
            </a:extLst>
          </p:cNvPr>
          <p:cNvSpPr txBox="1">
            <a:spLocks/>
          </p:cNvSpPr>
          <p:nvPr/>
        </p:nvSpPr>
        <p:spPr>
          <a:xfrm>
            <a:off x="675752" y="935504"/>
            <a:ext cx="9259454" cy="13131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br>
              <a:rPr lang="ru-RU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Клуба волонтеров «Ровесник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pic>
        <p:nvPicPr>
          <p:cNvPr id="2060" name="Picture 12" descr="https://cdn1.vectorstock.com/i/1000x1000/27/45/charity-signs-and-logos-vector-1462745.jpg">
            <a:extLst>
              <a:ext uri="{FF2B5EF4-FFF2-40B4-BE49-F238E27FC236}">
                <a16:creationId xmlns="" xmlns:a16="http://schemas.microsoft.com/office/drawing/2014/main" id="{C00D72DE-BA6E-4464-A00B-7E84EA0DF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63158" r="67266" b="7771"/>
          <a:stretch/>
        </p:blipFill>
        <p:spPr bwMode="auto">
          <a:xfrm>
            <a:off x="5681492" y="7708799"/>
            <a:ext cx="3086935" cy="29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1.vectorstock.com/i/1000x1000/27/45/charity-signs-and-logos-vector-1462745.jpg">
            <a:extLst>
              <a:ext uri="{FF2B5EF4-FFF2-40B4-BE49-F238E27FC236}">
                <a16:creationId xmlns="" xmlns:a16="http://schemas.microsoft.com/office/drawing/2014/main" id="{A955B37C-0959-4603-A70D-E76832DBE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3" r="67064" b="35965"/>
          <a:stretch/>
        </p:blipFill>
        <p:spPr bwMode="auto">
          <a:xfrm>
            <a:off x="10659444" y="7630784"/>
            <a:ext cx="3086935" cy="3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1.vectorstock.com/i/1000x1000/27/45/charity-signs-and-logos-vector-1462745.jpg">
            <a:extLst>
              <a:ext uri="{FF2B5EF4-FFF2-40B4-BE49-F238E27FC236}">
                <a16:creationId xmlns="" xmlns:a16="http://schemas.microsoft.com/office/drawing/2014/main" id="{D7A9008B-8C91-4123-A2EA-462C7EB3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31988" r="31481" b="36666"/>
          <a:stretch/>
        </p:blipFill>
        <p:spPr bwMode="auto">
          <a:xfrm>
            <a:off x="15655641" y="7800418"/>
            <a:ext cx="3471432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dn1.vectorstock.com/i/1000x1000/27/45/charity-signs-and-logos-vector-1462745.jpg">
            <a:extLst>
              <a:ext uri="{FF2B5EF4-FFF2-40B4-BE49-F238E27FC236}">
                <a16:creationId xmlns="" xmlns:a16="http://schemas.microsoft.com/office/drawing/2014/main" id="{43B4EA2F-4881-47A7-B7B7-92C4E7789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2166" b="70125"/>
          <a:stretch/>
        </p:blipFill>
        <p:spPr bwMode="auto">
          <a:xfrm>
            <a:off x="990747" y="7708799"/>
            <a:ext cx="3407269" cy="30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1.vectorstock.com/i/1000x1000/27/45/charity-signs-and-logos-vector-1462745.jpg">
            <a:extLst>
              <a:ext uri="{FF2B5EF4-FFF2-40B4-BE49-F238E27FC236}">
                <a16:creationId xmlns="" xmlns:a16="http://schemas.microsoft.com/office/drawing/2014/main" id="{7DA9214C-57B3-427E-B3D0-27ED052A4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1" t="63282" r="184" b="7495"/>
          <a:stretch/>
        </p:blipFill>
        <p:spPr bwMode="auto">
          <a:xfrm>
            <a:off x="20512228" y="7809421"/>
            <a:ext cx="3086936" cy="30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D3770E1-E66B-4136-B2FA-DBCBA847D4A3}"/>
              </a:ext>
            </a:extLst>
          </p:cNvPr>
          <p:cNvSpPr/>
          <p:nvPr/>
        </p:nvSpPr>
        <p:spPr>
          <a:xfrm>
            <a:off x="664223" y="5128674"/>
            <a:ext cx="4037260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ru-RU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E32FC10-30A4-467A-B88D-2B520273FF51}"/>
              </a:ext>
            </a:extLst>
          </p:cNvPr>
          <p:cNvSpPr/>
          <p:nvPr/>
        </p:nvSpPr>
        <p:spPr>
          <a:xfrm>
            <a:off x="9935206" y="5116559"/>
            <a:ext cx="3811173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ЭКОЛОГИЧЕСКОЕ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106CCF4-A1C4-4648-9B9B-D7E438D6723E}"/>
              </a:ext>
            </a:extLst>
          </p:cNvPr>
          <p:cNvSpPr/>
          <p:nvPr/>
        </p:nvSpPr>
        <p:spPr>
          <a:xfrm>
            <a:off x="15124262" y="4934775"/>
            <a:ext cx="4534190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ВНИМАНИЯ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 – ИНВАЛИДАМ И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СЕМЬЯМ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885FFCCD-2EDE-4028-8FC0-DB80563D2643}"/>
              </a:ext>
            </a:extLst>
          </p:cNvPr>
          <p:cNvCxnSpPr/>
          <p:nvPr/>
        </p:nvCxnSpPr>
        <p:spPr>
          <a:xfrm>
            <a:off x="4701483" y="4265245"/>
            <a:ext cx="0" cy="79649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45F27188-B619-4A33-9846-8544273EEFC0}"/>
              </a:ext>
            </a:extLst>
          </p:cNvPr>
          <p:cNvCxnSpPr/>
          <p:nvPr/>
        </p:nvCxnSpPr>
        <p:spPr>
          <a:xfrm>
            <a:off x="9596228" y="4265245"/>
            <a:ext cx="0" cy="79649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FBB5F883-0427-4A05-AADB-D87651576A1A}"/>
              </a:ext>
            </a:extLst>
          </p:cNvPr>
          <p:cNvCxnSpPr/>
          <p:nvPr/>
        </p:nvCxnSpPr>
        <p:spPr>
          <a:xfrm>
            <a:off x="14678245" y="4150306"/>
            <a:ext cx="0" cy="79649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7B1293D-0D5E-4208-9861-EB0841D5C21B}"/>
              </a:ext>
            </a:extLst>
          </p:cNvPr>
          <p:cNvCxnSpPr/>
          <p:nvPr/>
        </p:nvCxnSpPr>
        <p:spPr>
          <a:xfrm>
            <a:off x="19911967" y="4150306"/>
            <a:ext cx="0" cy="79649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4659671-5639-439E-9CDD-E7DD654DD9F8}"/>
              </a:ext>
            </a:extLst>
          </p:cNvPr>
          <p:cNvSpPr/>
          <p:nvPr/>
        </p:nvSpPr>
        <p:spPr>
          <a:xfrm>
            <a:off x="4701483" y="5322573"/>
            <a:ext cx="457285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ПРОФИЛАКТИКА ЗОЖ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29B6B3E-A662-4D0F-ADB7-7F71A21AA102}"/>
              </a:ext>
            </a:extLst>
          </p:cNvPr>
          <p:cNvSpPr/>
          <p:nvPr/>
        </p:nvSpPr>
        <p:spPr>
          <a:xfrm>
            <a:off x="20039278" y="4876739"/>
            <a:ext cx="3567900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РАЗЛИЧНОЙ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34A2169-576D-46B8-862B-D8561CE6CFE7}"/>
              </a:ext>
            </a:extLst>
          </p:cNvPr>
          <p:cNvSpPr txBox="1"/>
          <p:nvPr/>
        </p:nvSpPr>
        <p:spPr>
          <a:xfrm>
            <a:off x="3616068" y="2441104"/>
            <a:ext cx="178565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и акции, в которых принимают участие волонтеры Клуба «Ровесник» можно условно разделить по направлениям:</a:t>
            </a:r>
          </a:p>
          <a:p>
            <a:pPr algn="ctr"/>
            <a:endParaRPr lang="ru-RU" sz="4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75752" y="2248638"/>
            <a:ext cx="7112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96" y="12067120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2459421" y="0"/>
            <a:ext cx="21918229" cy="13715999"/>
          </a:xfrm>
          <a:prstGeom prst="parallelogram">
            <a:avLst/>
          </a:prstGeom>
          <a:solidFill>
            <a:srgbClr val="E8F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69A8DE-F01B-47E9-A1DA-FB199268530D}"/>
              </a:ext>
            </a:extLst>
          </p:cNvPr>
          <p:cNvSpPr/>
          <p:nvPr/>
        </p:nvSpPr>
        <p:spPr>
          <a:xfrm>
            <a:off x="0" y="4255309"/>
            <a:ext cx="712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6839" y="5810373"/>
            <a:ext cx="1014407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патриотического воспитания 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патриотического сознания каждого гражданина, расширение и углубление их знаний об историй своего Отечества.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8372" y="2721129"/>
            <a:ext cx="117836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МКУ «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ЦСПСиД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г.Юрги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были проведены следующие мероприятия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патриотического урока «Блокадной вечности мгновенья» «Крымская весна», «По огненным дорогам Афганистана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проекте «Скорей в музей» – 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историческая онлайн – экскурсия ко Дню Победы в ВОВ;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«Сирень Победы», «Сад  Победы» посадка сирени на прилегающей к учреждению территории;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патриотического мероприятие «Место подвига -Чернобыль».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47"/>
            <a:ext cx="4303591" cy="359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3418535" y="3847604"/>
            <a:ext cx="9536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65" y="4276036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65" y="6170895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65" y="7897098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65" y="9247626"/>
            <a:ext cx="56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12" y="12142786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175" y="1038225"/>
            <a:ext cx="24379238" cy="1163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5735" y="4911785"/>
            <a:ext cx="873341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 algn="ctr"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ЭКОЛОГИЧЕСКОЕ НАПРАВЛЕНИЕ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570" y="5853195"/>
            <a:ext cx="86305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цель экологического направления –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пробудить интерес к экологическим проблемам и сформировать ответственное отношение к окружающему миру в целом.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54689" y="3652592"/>
            <a:ext cx="12188825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направления волонтерами Клуба «Ровесник» были проведены следующие мероприятия: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поливе и прополке цветочных клумб на территории, прилегающей к учреждению;  </a:t>
            </a: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экологическая акция «Час земли»,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субботниках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листовок с призывом сохранения природных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«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бумагу»; 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участие в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акцииях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«Дай батарейки вторую жизнь», «Покормите птиц зимой».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0" y="9472308"/>
            <a:ext cx="2113562" cy="21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12" y="9693160"/>
            <a:ext cx="1719262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28" y="9616597"/>
            <a:ext cx="1865801" cy="18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611812" y="4911785"/>
            <a:ext cx="908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10708405" y="5219395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0708405" y="6900882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0708403" y="8249331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10708402" y="9691804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25" y="12142787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карточка 10"/>
          <p:cNvSpPr/>
          <p:nvPr/>
        </p:nvSpPr>
        <p:spPr>
          <a:xfrm>
            <a:off x="10342179" y="850264"/>
            <a:ext cx="13274565" cy="11603421"/>
          </a:xfrm>
          <a:prstGeom prst="flowChartPunchedCard">
            <a:avLst/>
          </a:prstGeom>
          <a:solidFill>
            <a:srgbClr val="FF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8010" y="4317604"/>
            <a:ext cx="929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ВНИМАНИЯ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– ИНВАЛИДАМ И ИХ СЕМЬЯМ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011" y="5974865"/>
            <a:ext cx="10112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направления – поддержание и оказание помощи людям с ограниченными возможностями, обеспечение их полноценной жизнедеятельности и интеграции с обществом.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30456" y="3897374"/>
            <a:ext cx="1218882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направления волонтерами Клуба «Ровесник» были проведены следующие мероприятия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праздничной программы «Весенний концерт» для женщин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Юргинской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общественной организации инвалидов «Открытые сердца»;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«Тепло сердец»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«Новый год с доставкой на дом» адресное поздравление детей – инвалидов и детей с ограниченными возможностями здоровья с Днём рождения и с Новым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годом;</a:t>
            </a: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91626" y="5132550"/>
            <a:ext cx="11666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8" y="9161796"/>
            <a:ext cx="3377363" cy="357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23321" y="566485"/>
            <a:ext cx="2639686" cy="27944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8407" y="1963686"/>
            <a:ext cx="1389199" cy="19010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0487687" y="5561609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0519216" y="7567448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12" y="12142787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38225"/>
            <a:ext cx="24385588" cy="1163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6386" y="5100174"/>
            <a:ext cx="5104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ЗОЖ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6386" y="6264616"/>
            <a:ext cx="9828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направления – создание оптимальных условий для сохранения и укрепления здоровья, формирование сознания здорового образа жизни у детей – подростков.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33287" y="4546176"/>
            <a:ext cx="11461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направления волонтерами Клуба «Ровесник» были проведены следующие мероприятия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33287" y="6033783"/>
            <a:ext cx="113948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акциях: «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ромашка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«Спорт 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– верные 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друзья»</a:t>
            </a:r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 СПИД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участие во </a:t>
            </a:r>
            <a:r>
              <a:rPr lang="ru-RU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флешмобе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ЗОЖ «Алые сердца»;</a:t>
            </a:r>
          </a:p>
          <a:p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спортивных мероприятий и др</a:t>
            </a:r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533287" y="5746505"/>
            <a:ext cx="11394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овина рамки 9"/>
          <p:cNvSpPr/>
          <p:nvPr/>
        </p:nvSpPr>
        <p:spPr>
          <a:xfrm>
            <a:off x="11414236" y="2049517"/>
            <a:ext cx="6337737" cy="3696988"/>
          </a:xfrm>
          <a:prstGeom prst="halfFram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9" y="9009693"/>
            <a:ext cx="2954993" cy="290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11826854" y="6308292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1841715" y="7851227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1764394" y="9053369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1764393" y="10274648"/>
            <a:ext cx="465725" cy="378373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12" y="12125487"/>
            <a:ext cx="22431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E2E35"/>
      </a:accent1>
      <a:accent2>
        <a:srgbClr val="FFCCB7"/>
      </a:accent2>
      <a:accent3>
        <a:srgbClr val="9F9EA2"/>
      </a:accent3>
      <a:accent4>
        <a:srgbClr val="D7D5D4"/>
      </a:accent4>
      <a:accent5>
        <a:srgbClr val="2E2E35"/>
      </a:accent5>
      <a:accent6>
        <a:srgbClr val="9F9EA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35484</TotalTime>
  <Words>703</Words>
  <Application>Microsoft Office PowerPoint</Application>
  <PresentationFormat>Произвольный</PresentationFormat>
  <Paragraphs>77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ПК-User</cp:lastModifiedBy>
  <cp:revision>6421</cp:revision>
  <dcterms:created xsi:type="dcterms:W3CDTF">2014-11-12T21:47:38Z</dcterms:created>
  <dcterms:modified xsi:type="dcterms:W3CDTF">2023-04-10T08:37:49Z</dcterms:modified>
</cp:coreProperties>
</file>