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81" r:id="rId1"/>
  </p:sldMasterIdLst>
  <p:notesMasterIdLst>
    <p:notesMasterId r:id="rId11"/>
  </p:notesMasterIdLst>
  <p:handoutMasterIdLst>
    <p:handoutMasterId r:id="rId12"/>
  </p:handoutMasterIdLst>
  <p:sldIdLst>
    <p:sldId id="648" r:id="rId2"/>
    <p:sldId id="702" r:id="rId3"/>
    <p:sldId id="700" r:id="rId4"/>
    <p:sldId id="692" r:id="rId5"/>
    <p:sldId id="703" r:id="rId6"/>
    <p:sldId id="698" r:id="rId7"/>
    <p:sldId id="699" r:id="rId8"/>
    <p:sldId id="686" r:id="rId9"/>
    <p:sldId id="678" r:id="rId10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9FF"/>
    <a:srgbClr val="006600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10" autoAdjust="0"/>
    <p:restoredTop sz="92185" autoAdjust="0"/>
  </p:normalViewPr>
  <p:slideViewPr>
    <p:cSldViewPr>
      <p:cViewPr>
        <p:scale>
          <a:sx n="70" d="100"/>
          <a:sy n="70" d="100"/>
        </p:scale>
        <p:origin x="-1008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A1149-2EA8-4F92-978F-A4F0BA7350A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A7D211-9A9D-484F-B9DC-33FEDA8EC967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ru-RU" sz="1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Сегодня в условиях развивающейся электронной культуры возникла потребность противостоять этому процессу, т.к. подростки  мало времени проводят со сверстниками, и очень часто имеют проблемы с социальной адаптацией.</a:t>
          </a:r>
        </a:p>
      </dgm:t>
    </dgm:pt>
    <dgm:pt modelId="{ECADA990-3F3D-4CA6-A321-35CC8513BA8D}" type="parTrans" cxnId="{F5614C32-E4EA-4CD9-AD3E-3ADDF45F2440}">
      <dgm:prSet/>
      <dgm:spPr/>
      <dgm:t>
        <a:bodyPr/>
        <a:lstStyle/>
        <a:p>
          <a:endParaRPr lang="ru-RU"/>
        </a:p>
      </dgm:t>
    </dgm:pt>
    <dgm:pt modelId="{AB9630B6-27AE-43E1-8050-FBF0D7266B63}" type="sibTrans" cxnId="{F5614C32-E4EA-4CD9-AD3E-3ADDF45F2440}">
      <dgm:prSet/>
      <dgm:spPr/>
      <dgm:t>
        <a:bodyPr/>
        <a:lstStyle/>
        <a:p>
          <a:endParaRPr lang="ru-RU"/>
        </a:p>
      </dgm:t>
    </dgm:pt>
    <dgm:pt modelId="{92388F78-C6AD-4FFD-91E3-4F8270583DEC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ru-RU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Из повседневной жизни детей и подростков незаслуженно  исчезли игры,  формирующие жизненно необходимые качества человека в современном мире: лидерство, общительность, целеустремленность, умение работать в команде, выносливость, силу воли, ловкость, смекалку, укрепляют здоровье. </a:t>
          </a:r>
        </a:p>
      </dgm:t>
    </dgm:pt>
    <dgm:pt modelId="{CF581017-B4EB-40D3-A55B-F18731B469A2}" type="parTrans" cxnId="{DA7D514C-31A1-4735-AB1C-B94B2F98872B}">
      <dgm:prSet/>
      <dgm:spPr/>
      <dgm:t>
        <a:bodyPr/>
        <a:lstStyle/>
        <a:p>
          <a:endParaRPr lang="ru-RU"/>
        </a:p>
      </dgm:t>
    </dgm:pt>
    <dgm:pt modelId="{97DEEE0F-8482-4A61-BAB1-84ED2AF3B112}" type="sibTrans" cxnId="{DA7D514C-31A1-4735-AB1C-B94B2F98872B}">
      <dgm:prSet/>
      <dgm:spPr/>
      <dgm:t>
        <a:bodyPr/>
        <a:lstStyle/>
        <a:p>
          <a:endParaRPr lang="ru-RU"/>
        </a:p>
      </dgm:t>
    </dgm:pt>
    <dgm:pt modelId="{812A9AE8-3673-450B-9254-7772D2673AA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ru-RU" sz="1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районе проходит недостаточное количество мероприятий, направленных на укрепление здоровья, формирование у подрастающего поколения идеологии активного и здорового образа жизни, улучшение коммуникативных навыков детей и подростков. </a:t>
          </a:r>
        </a:p>
      </dgm:t>
    </dgm:pt>
    <dgm:pt modelId="{77186D01-1FAC-4709-B242-DA3F65C9A059}" type="parTrans" cxnId="{3C348185-E5F7-46D0-82B8-9149DFB0E3BE}">
      <dgm:prSet/>
      <dgm:spPr/>
      <dgm:t>
        <a:bodyPr/>
        <a:lstStyle/>
        <a:p>
          <a:endParaRPr lang="ru-RU"/>
        </a:p>
      </dgm:t>
    </dgm:pt>
    <dgm:pt modelId="{B5D1314B-0CF0-4048-88EE-CC384D1B19C7}" type="sibTrans" cxnId="{3C348185-E5F7-46D0-82B8-9149DFB0E3BE}">
      <dgm:prSet/>
      <dgm:spPr/>
      <dgm:t>
        <a:bodyPr/>
        <a:lstStyle/>
        <a:p>
          <a:endParaRPr lang="ru-RU"/>
        </a:p>
      </dgm:t>
    </dgm:pt>
    <dgm:pt modelId="{212C2985-3190-4AAE-9B89-E1119E22A4F8}" type="pres">
      <dgm:prSet presAssocID="{711A1149-2EA8-4F92-978F-A4F0BA7350A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F04FBD1-B39C-4E12-A840-89E09DFB7B77}" type="pres">
      <dgm:prSet presAssocID="{711A1149-2EA8-4F92-978F-A4F0BA7350A9}" presName="Name1" presStyleCnt="0"/>
      <dgm:spPr/>
    </dgm:pt>
    <dgm:pt modelId="{711BFCD2-8587-4068-A334-75FB5C8A644D}" type="pres">
      <dgm:prSet presAssocID="{711A1149-2EA8-4F92-978F-A4F0BA7350A9}" presName="cycle" presStyleCnt="0"/>
      <dgm:spPr/>
    </dgm:pt>
    <dgm:pt modelId="{5E80B304-5F14-4685-A62E-67E0AE01E72E}" type="pres">
      <dgm:prSet presAssocID="{711A1149-2EA8-4F92-978F-A4F0BA7350A9}" presName="srcNode" presStyleLbl="node1" presStyleIdx="0" presStyleCnt="3"/>
      <dgm:spPr/>
    </dgm:pt>
    <dgm:pt modelId="{A4EDFFC0-B579-43D5-8AB8-CB1F32D5DF6A}" type="pres">
      <dgm:prSet presAssocID="{711A1149-2EA8-4F92-978F-A4F0BA7350A9}" presName="conn" presStyleLbl="parChTrans1D2" presStyleIdx="0" presStyleCnt="1"/>
      <dgm:spPr/>
      <dgm:t>
        <a:bodyPr/>
        <a:lstStyle/>
        <a:p>
          <a:endParaRPr lang="ru-RU"/>
        </a:p>
      </dgm:t>
    </dgm:pt>
    <dgm:pt modelId="{D647CD0C-E930-4FB8-920A-FB347BE0D73C}" type="pres">
      <dgm:prSet presAssocID="{711A1149-2EA8-4F92-978F-A4F0BA7350A9}" presName="extraNode" presStyleLbl="node1" presStyleIdx="0" presStyleCnt="3"/>
      <dgm:spPr/>
    </dgm:pt>
    <dgm:pt modelId="{8A9A0EA8-8332-4C88-A2AC-2F08A715400C}" type="pres">
      <dgm:prSet presAssocID="{711A1149-2EA8-4F92-978F-A4F0BA7350A9}" presName="dstNode" presStyleLbl="node1" presStyleIdx="0" presStyleCnt="3"/>
      <dgm:spPr/>
    </dgm:pt>
    <dgm:pt modelId="{5CEB939A-D881-4458-85EF-228A4DF82A81}" type="pres">
      <dgm:prSet presAssocID="{8BA7D211-9A9D-484F-B9DC-33FEDA8EC967}" presName="text_1" presStyleLbl="node1" presStyleIdx="0" presStyleCnt="3" custScaleY="114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6C329-3164-4C76-A2FD-844CEF08E5B8}" type="pres">
      <dgm:prSet presAssocID="{8BA7D211-9A9D-484F-B9DC-33FEDA8EC967}" presName="accent_1" presStyleCnt="0"/>
      <dgm:spPr/>
    </dgm:pt>
    <dgm:pt modelId="{73304103-323F-4B69-9505-B3438A61B8BF}" type="pres">
      <dgm:prSet presAssocID="{8BA7D211-9A9D-484F-B9DC-33FEDA8EC967}" presName="accentRepeatNode" presStyleLbl="solidFgAcc1" presStyleIdx="0" presStyleCnt="3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prstGeom prst="cloudCallout">
          <a:avLst/>
        </a:prstGeom>
      </dgm:spPr>
    </dgm:pt>
    <dgm:pt modelId="{697DA2C8-3F5F-4D45-BE39-13CDC9BD7F07}" type="pres">
      <dgm:prSet presAssocID="{812A9AE8-3673-450B-9254-7772D2673AAB}" presName="text_2" presStyleLbl="node1" presStyleIdx="1" presStyleCnt="3" custScaleY="111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FE6EC-0088-4BB4-AFC4-C4E0434BDDE2}" type="pres">
      <dgm:prSet presAssocID="{812A9AE8-3673-450B-9254-7772D2673AAB}" presName="accent_2" presStyleCnt="0"/>
      <dgm:spPr/>
    </dgm:pt>
    <dgm:pt modelId="{6091F06E-9B75-4D4C-AD2C-704BFD236AC7}" type="pres">
      <dgm:prSet presAssocID="{812A9AE8-3673-450B-9254-7772D2673AAB}" presName="accentRepeatNode" presStyleLbl="solidFgAcc1" presStyleIdx="1" presStyleCnt="3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prstGeom prst="cloudCallout">
          <a:avLst/>
        </a:prstGeom>
      </dgm:spPr>
    </dgm:pt>
    <dgm:pt modelId="{02B4AE22-5AB8-4A45-9E8C-2DB568B70AEB}" type="pres">
      <dgm:prSet presAssocID="{92388F78-C6AD-4FFD-91E3-4F8270583DEC}" presName="text_3" presStyleLbl="node1" presStyleIdx="2" presStyleCnt="3" custScaleY="122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A18DF9-A09A-4F3A-87B3-B32C3AAF7E6E}" type="pres">
      <dgm:prSet presAssocID="{92388F78-C6AD-4FFD-91E3-4F8270583DEC}" presName="accent_3" presStyleCnt="0"/>
      <dgm:spPr/>
    </dgm:pt>
    <dgm:pt modelId="{E8BA0EB5-1DA5-43D6-8EC5-7D5FF4349355}" type="pres">
      <dgm:prSet presAssocID="{92388F78-C6AD-4FFD-91E3-4F8270583DEC}" presName="accentRepeatNode" presStyleLbl="solidFgAcc1" presStyleIdx="2" presStyleCnt="3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prstGeom prst="cloudCallout">
          <a:avLst/>
        </a:prstGeom>
      </dgm:spPr>
    </dgm:pt>
  </dgm:ptLst>
  <dgm:cxnLst>
    <dgm:cxn modelId="{D63C9753-F724-42DC-AC80-297CB9FAC537}" type="presOf" srcId="{AB9630B6-27AE-43E1-8050-FBF0D7266B63}" destId="{A4EDFFC0-B579-43D5-8AB8-CB1F32D5DF6A}" srcOrd="0" destOrd="0" presId="urn:microsoft.com/office/officeart/2008/layout/VerticalCurvedList"/>
    <dgm:cxn modelId="{3C348185-E5F7-46D0-82B8-9149DFB0E3BE}" srcId="{711A1149-2EA8-4F92-978F-A4F0BA7350A9}" destId="{812A9AE8-3673-450B-9254-7772D2673AAB}" srcOrd="1" destOrd="0" parTransId="{77186D01-1FAC-4709-B242-DA3F65C9A059}" sibTransId="{B5D1314B-0CF0-4048-88EE-CC384D1B19C7}"/>
    <dgm:cxn modelId="{BD9FE2B4-2C4F-4F27-AAFD-EE928D4E9672}" type="presOf" srcId="{812A9AE8-3673-450B-9254-7772D2673AAB}" destId="{697DA2C8-3F5F-4D45-BE39-13CDC9BD7F07}" srcOrd="0" destOrd="0" presId="urn:microsoft.com/office/officeart/2008/layout/VerticalCurvedList"/>
    <dgm:cxn modelId="{F5614C32-E4EA-4CD9-AD3E-3ADDF45F2440}" srcId="{711A1149-2EA8-4F92-978F-A4F0BA7350A9}" destId="{8BA7D211-9A9D-484F-B9DC-33FEDA8EC967}" srcOrd="0" destOrd="0" parTransId="{ECADA990-3F3D-4CA6-A321-35CC8513BA8D}" sibTransId="{AB9630B6-27AE-43E1-8050-FBF0D7266B63}"/>
    <dgm:cxn modelId="{8D6D34DF-3C18-4D38-AB54-74E50DE80AEC}" type="presOf" srcId="{92388F78-C6AD-4FFD-91E3-4F8270583DEC}" destId="{02B4AE22-5AB8-4A45-9E8C-2DB568B70AEB}" srcOrd="0" destOrd="0" presId="urn:microsoft.com/office/officeart/2008/layout/VerticalCurvedList"/>
    <dgm:cxn modelId="{DA7D514C-31A1-4735-AB1C-B94B2F98872B}" srcId="{711A1149-2EA8-4F92-978F-A4F0BA7350A9}" destId="{92388F78-C6AD-4FFD-91E3-4F8270583DEC}" srcOrd="2" destOrd="0" parTransId="{CF581017-B4EB-40D3-A55B-F18731B469A2}" sibTransId="{97DEEE0F-8482-4A61-BAB1-84ED2AF3B112}"/>
    <dgm:cxn modelId="{B293B9A7-C5DC-4584-815F-8E528D8B4993}" type="presOf" srcId="{8BA7D211-9A9D-484F-B9DC-33FEDA8EC967}" destId="{5CEB939A-D881-4458-85EF-228A4DF82A81}" srcOrd="0" destOrd="0" presId="urn:microsoft.com/office/officeart/2008/layout/VerticalCurvedList"/>
    <dgm:cxn modelId="{B4E21FD2-D565-4E64-B921-E01C7282F422}" type="presOf" srcId="{711A1149-2EA8-4F92-978F-A4F0BA7350A9}" destId="{212C2985-3190-4AAE-9B89-E1119E22A4F8}" srcOrd="0" destOrd="0" presId="urn:microsoft.com/office/officeart/2008/layout/VerticalCurvedList"/>
    <dgm:cxn modelId="{8F300AFB-4EF3-4C38-A97B-7ED73C25FDB4}" type="presParOf" srcId="{212C2985-3190-4AAE-9B89-E1119E22A4F8}" destId="{3F04FBD1-B39C-4E12-A840-89E09DFB7B77}" srcOrd="0" destOrd="0" presId="urn:microsoft.com/office/officeart/2008/layout/VerticalCurvedList"/>
    <dgm:cxn modelId="{88874FBE-3BE3-41B2-BEBC-F0488383DD5F}" type="presParOf" srcId="{3F04FBD1-B39C-4E12-A840-89E09DFB7B77}" destId="{711BFCD2-8587-4068-A334-75FB5C8A644D}" srcOrd="0" destOrd="0" presId="urn:microsoft.com/office/officeart/2008/layout/VerticalCurvedList"/>
    <dgm:cxn modelId="{C9656E9F-AAC0-46CA-A65A-D70448043015}" type="presParOf" srcId="{711BFCD2-8587-4068-A334-75FB5C8A644D}" destId="{5E80B304-5F14-4685-A62E-67E0AE01E72E}" srcOrd="0" destOrd="0" presId="urn:microsoft.com/office/officeart/2008/layout/VerticalCurvedList"/>
    <dgm:cxn modelId="{BC55E19D-FC44-4834-91D0-43EA31FAFC37}" type="presParOf" srcId="{711BFCD2-8587-4068-A334-75FB5C8A644D}" destId="{A4EDFFC0-B579-43D5-8AB8-CB1F32D5DF6A}" srcOrd="1" destOrd="0" presId="urn:microsoft.com/office/officeart/2008/layout/VerticalCurvedList"/>
    <dgm:cxn modelId="{2A94BAF0-1177-47AB-A233-101564D5F61E}" type="presParOf" srcId="{711BFCD2-8587-4068-A334-75FB5C8A644D}" destId="{D647CD0C-E930-4FB8-920A-FB347BE0D73C}" srcOrd="2" destOrd="0" presId="urn:microsoft.com/office/officeart/2008/layout/VerticalCurvedList"/>
    <dgm:cxn modelId="{1ABFA248-F608-4C69-8010-C3F1272C8AB3}" type="presParOf" srcId="{711BFCD2-8587-4068-A334-75FB5C8A644D}" destId="{8A9A0EA8-8332-4C88-A2AC-2F08A715400C}" srcOrd="3" destOrd="0" presId="urn:microsoft.com/office/officeart/2008/layout/VerticalCurvedList"/>
    <dgm:cxn modelId="{58FD683A-F405-4CDA-9221-630DCE2D4FC6}" type="presParOf" srcId="{3F04FBD1-B39C-4E12-A840-89E09DFB7B77}" destId="{5CEB939A-D881-4458-85EF-228A4DF82A81}" srcOrd="1" destOrd="0" presId="urn:microsoft.com/office/officeart/2008/layout/VerticalCurvedList"/>
    <dgm:cxn modelId="{93209603-F99B-42D2-91C2-D26EBF54330C}" type="presParOf" srcId="{3F04FBD1-B39C-4E12-A840-89E09DFB7B77}" destId="{C4D6C329-3164-4C76-A2FD-844CEF08E5B8}" srcOrd="2" destOrd="0" presId="urn:microsoft.com/office/officeart/2008/layout/VerticalCurvedList"/>
    <dgm:cxn modelId="{7BC0BD1C-374F-4563-8BC5-46DE5D3BAF82}" type="presParOf" srcId="{C4D6C329-3164-4C76-A2FD-844CEF08E5B8}" destId="{73304103-323F-4B69-9505-B3438A61B8BF}" srcOrd="0" destOrd="0" presId="urn:microsoft.com/office/officeart/2008/layout/VerticalCurvedList"/>
    <dgm:cxn modelId="{E8EC2C6C-D014-454D-92FA-8FB4386D5434}" type="presParOf" srcId="{3F04FBD1-B39C-4E12-A840-89E09DFB7B77}" destId="{697DA2C8-3F5F-4D45-BE39-13CDC9BD7F07}" srcOrd="3" destOrd="0" presId="urn:microsoft.com/office/officeart/2008/layout/VerticalCurvedList"/>
    <dgm:cxn modelId="{443AC2F8-F058-4B5E-AB49-F8751507D086}" type="presParOf" srcId="{3F04FBD1-B39C-4E12-A840-89E09DFB7B77}" destId="{828FE6EC-0088-4BB4-AFC4-C4E0434BDDE2}" srcOrd="4" destOrd="0" presId="urn:microsoft.com/office/officeart/2008/layout/VerticalCurvedList"/>
    <dgm:cxn modelId="{03528186-1CA5-49F9-9EA3-3C3743AEAD50}" type="presParOf" srcId="{828FE6EC-0088-4BB4-AFC4-C4E0434BDDE2}" destId="{6091F06E-9B75-4D4C-AD2C-704BFD236AC7}" srcOrd="0" destOrd="0" presId="urn:microsoft.com/office/officeart/2008/layout/VerticalCurvedList"/>
    <dgm:cxn modelId="{8CDC967B-32FE-4C9C-9CCB-82F15953F326}" type="presParOf" srcId="{3F04FBD1-B39C-4E12-A840-89E09DFB7B77}" destId="{02B4AE22-5AB8-4A45-9E8C-2DB568B70AEB}" srcOrd="5" destOrd="0" presId="urn:microsoft.com/office/officeart/2008/layout/VerticalCurvedList"/>
    <dgm:cxn modelId="{DD7D8CD1-C92A-487F-A209-CBDB3294E3A3}" type="presParOf" srcId="{3F04FBD1-B39C-4E12-A840-89E09DFB7B77}" destId="{85A18DF9-A09A-4F3A-87B3-B32C3AAF7E6E}" srcOrd="6" destOrd="0" presId="urn:microsoft.com/office/officeart/2008/layout/VerticalCurvedList"/>
    <dgm:cxn modelId="{E29099D3-FCB0-4739-9202-397C5CB5C839}" type="presParOf" srcId="{85A18DF9-A09A-4F3A-87B3-B32C3AAF7E6E}" destId="{E8BA0EB5-1DA5-43D6-8EC5-7D5FF43493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D8370A-1AD5-437E-BC23-9A2E84C5932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EF0F01-7727-48F1-A69B-39FE389D752D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C000"/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На базе Борисовского Центра молодежи на постоянной основе функционирует клуб дворовых игр</a:t>
          </a:r>
          <a:endParaRPr lang="ru-RU" sz="2000" dirty="0">
            <a:solidFill>
              <a:schemeClr val="bg1"/>
            </a:solidFill>
          </a:endParaRPr>
        </a:p>
      </dgm:t>
    </dgm:pt>
    <dgm:pt modelId="{B53A157E-B0A6-41D9-86B0-10E6E73D7866}" type="parTrans" cxnId="{77412CE5-6087-46E2-9C14-A9E8277E0804}">
      <dgm:prSet/>
      <dgm:spPr/>
      <dgm:t>
        <a:bodyPr/>
        <a:lstStyle/>
        <a:p>
          <a:endParaRPr lang="ru-RU"/>
        </a:p>
      </dgm:t>
    </dgm:pt>
    <dgm:pt modelId="{BE13DA63-F8A6-4D98-90A9-01DF00857131}" type="sibTrans" cxnId="{77412CE5-6087-46E2-9C14-A9E8277E0804}">
      <dgm:prSet/>
      <dgm:spPr/>
      <dgm:t>
        <a:bodyPr/>
        <a:lstStyle/>
        <a:p>
          <a:endParaRPr lang="ru-RU"/>
        </a:p>
      </dgm:t>
    </dgm:pt>
    <dgm:pt modelId="{D3A2347C-5987-4279-AF37-0E7D681A1E12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На первом этапе реализации проекта создана  база игр, подготовлена команды волонтеров, а также проведена информационная компания об открытии клуба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70F07-588A-4F61-A399-618E4DADBEC6}" type="parTrans" cxnId="{F19CE72F-89A1-48EA-8D1A-4853A3EB471F}">
      <dgm:prSet/>
      <dgm:spPr/>
      <dgm:t>
        <a:bodyPr/>
        <a:lstStyle/>
        <a:p>
          <a:endParaRPr lang="ru-RU"/>
        </a:p>
      </dgm:t>
    </dgm:pt>
    <dgm:pt modelId="{4B71F962-916F-4FC9-BF40-B882CE5C5370}" type="sibTrans" cxnId="{F19CE72F-89A1-48EA-8D1A-4853A3EB471F}">
      <dgm:prSet/>
      <dgm:spPr/>
      <dgm:t>
        <a:bodyPr/>
        <a:lstStyle/>
        <a:p>
          <a:endParaRPr lang="ru-RU"/>
        </a:p>
      </dgm:t>
    </dgm:pt>
    <dgm:pt modelId="{4D610DFA-9A61-4017-9021-AA6A0CBABB45}">
      <dgm:prSet phldrT="[Текст]"/>
      <dgm:spPr/>
      <dgm:t>
        <a:bodyPr/>
        <a:lstStyle/>
        <a:p>
          <a:r>
            <a:rPr lang="ru-RU" b="1" dirty="0" smtClean="0"/>
            <a:t>- Турниры по различным играм </a:t>
          </a:r>
          <a:r>
            <a:rPr lang="ru-RU" dirty="0" smtClean="0"/>
            <a:t>в разное время года, на открытых площадках и в помещениях.</a:t>
          </a:r>
        </a:p>
        <a:p>
          <a:r>
            <a:rPr lang="ru-RU" dirty="0" smtClean="0"/>
            <a:t>- </a:t>
          </a:r>
          <a:r>
            <a:rPr lang="ru-RU" b="1" dirty="0" smtClean="0"/>
            <a:t>Дни здоровья в образовательных учреждениях района</a:t>
          </a:r>
          <a:r>
            <a:rPr lang="ru-RU" dirty="0" smtClean="0"/>
            <a:t>, в ходе которых школьники знакомятся с активными дворовыми играми</a:t>
          </a:r>
          <a:endParaRPr lang="ru-RU" dirty="0"/>
        </a:p>
      </dgm:t>
    </dgm:pt>
    <dgm:pt modelId="{D8542F0F-6BD0-4AD9-816D-21FEBF9BCDBE}" type="parTrans" cxnId="{CCDDBF8D-071D-4853-A401-FA1B0E8AD4B8}">
      <dgm:prSet/>
      <dgm:spPr/>
      <dgm:t>
        <a:bodyPr/>
        <a:lstStyle/>
        <a:p>
          <a:endParaRPr lang="ru-RU"/>
        </a:p>
      </dgm:t>
    </dgm:pt>
    <dgm:pt modelId="{50ECAFEA-250B-4190-8751-B083711292DA}" type="sibTrans" cxnId="{CCDDBF8D-071D-4853-A401-FA1B0E8AD4B8}">
      <dgm:prSet/>
      <dgm:spPr/>
      <dgm:t>
        <a:bodyPr/>
        <a:lstStyle/>
        <a:p>
          <a:endParaRPr lang="ru-RU"/>
        </a:p>
      </dgm:t>
    </dgm:pt>
    <dgm:pt modelId="{3A8A3010-13AD-4836-B031-D5CE98B132A9}">
      <dgm:prSet phldrT="[Текст]" phldr="1"/>
      <dgm:spPr/>
      <dgm:t>
        <a:bodyPr/>
        <a:lstStyle/>
        <a:p>
          <a:endParaRPr lang="ru-RU" dirty="0"/>
        </a:p>
      </dgm:t>
    </dgm:pt>
    <dgm:pt modelId="{3455D666-E1C1-445A-A938-0F328EB93E7D}" type="parTrans" cxnId="{F2E90FB5-BB0C-44D4-9A18-0CAAE5A2E147}">
      <dgm:prSet/>
      <dgm:spPr/>
      <dgm:t>
        <a:bodyPr/>
        <a:lstStyle/>
        <a:p>
          <a:endParaRPr lang="ru-RU"/>
        </a:p>
      </dgm:t>
    </dgm:pt>
    <dgm:pt modelId="{F3051CAE-D9E2-433D-BED8-4A5F276A8578}" type="sibTrans" cxnId="{F2E90FB5-BB0C-44D4-9A18-0CAAE5A2E147}">
      <dgm:prSet/>
      <dgm:spPr/>
      <dgm:t>
        <a:bodyPr/>
        <a:lstStyle/>
        <a:p>
          <a:endParaRPr lang="ru-RU"/>
        </a:p>
      </dgm:t>
    </dgm:pt>
    <dgm:pt modelId="{7679BE6A-A527-4016-BC6C-F8EDBFD452B8}">
      <dgm:prSet phldrT="[Текст]" phldr="1"/>
      <dgm:spPr/>
      <dgm:t>
        <a:bodyPr/>
        <a:lstStyle/>
        <a:p>
          <a:endParaRPr lang="ru-RU" dirty="0"/>
        </a:p>
      </dgm:t>
    </dgm:pt>
    <dgm:pt modelId="{D7814945-D8A7-4AE2-9F87-02381BDE3A6D}" type="parTrans" cxnId="{CEC5EE61-6C1F-4C14-80B8-F532BD1EEFF8}">
      <dgm:prSet/>
      <dgm:spPr/>
      <dgm:t>
        <a:bodyPr/>
        <a:lstStyle/>
        <a:p>
          <a:endParaRPr lang="ru-RU"/>
        </a:p>
      </dgm:t>
    </dgm:pt>
    <dgm:pt modelId="{EE07D835-1624-41E0-A146-1EB458BB422B}" type="sibTrans" cxnId="{CEC5EE61-6C1F-4C14-80B8-F532BD1EEFF8}">
      <dgm:prSet/>
      <dgm:spPr/>
      <dgm:t>
        <a:bodyPr/>
        <a:lstStyle/>
        <a:p>
          <a:endParaRPr lang="ru-RU"/>
        </a:p>
      </dgm:t>
    </dgm:pt>
    <dgm:pt modelId="{2AEF9D31-4D34-4A7D-BC44-B93376DEF0B7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Зимний фестиваль  - это игры  на свежем воздухе («Два мороза», «Царь горы», «Снежный бой», «Салки со снежками») и  игры в помещение (настольный хоккей и футбол,  «</a:t>
          </a:r>
          <a:r>
            <a:rPr lang="ru-RU" sz="1800" dirty="0" err="1" smtClean="0"/>
            <a:t>Резиночки</a:t>
          </a:r>
          <a:r>
            <a:rPr lang="ru-RU" sz="1800" dirty="0" smtClean="0"/>
            <a:t>», «Светофор» и </a:t>
          </a:r>
          <a:r>
            <a:rPr lang="ru-RU" sz="1800" dirty="0" err="1" smtClean="0"/>
            <a:t>др</a:t>
          </a:r>
          <a:r>
            <a:rPr lang="ru-RU" sz="1800" dirty="0" smtClean="0"/>
            <a:t>).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21E17F-167C-4297-B6CA-08A139E28172}" type="parTrans" cxnId="{754B9D19-A4B1-4C37-885A-0966D8E5ACD4}">
      <dgm:prSet/>
      <dgm:spPr/>
      <dgm:t>
        <a:bodyPr/>
        <a:lstStyle/>
        <a:p>
          <a:endParaRPr lang="ru-RU"/>
        </a:p>
      </dgm:t>
    </dgm:pt>
    <dgm:pt modelId="{5200610D-F728-4319-8B44-CDE7BE499CF4}" type="sibTrans" cxnId="{754B9D19-A4B1-4C37-885A-0966D8E5ACD4}">
      <dgm:prSet/>
      <dgm:spPr/>
      <dgm:t>
        <a:bodyPr/>
        <a:lstStyle/>
        <a:p>
          <a:endParaRPr lang="ru-RU"/>
        </a:p>
      </dgm:t>
    </dgm:pt>
    <dgm:pt modelId="{2B29E390-3C6C-4C8E-98BC-B19EA31509CA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100000">
              <a:schemeClr val="accent1">
                <a:lumMod val="40000"/>
                <a:lumOff val="60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</dgm:spPr>
      <dgm:t>
        <a:bodyPr/>
        <a:lstStyle/>
        <a:p>
          <a:r>
            <a:rPr lang="ru-RU" dirty="0" smtClean="0"/>
            <a:t>Летний фестиваль – это открытая площадки, где все желающие могут играть в подвижные игры; «Казаки-разбойники», «Пекарь», «Классики», «Выбивной», «Лягушка», «Лапта» и др.)</a:t>
          </a:r>
          <a:endParaRPr lang="ru-RU" dirty="0"/>
        </a:p>
      </dgm:t>
    </dgm:pt>
    <dgm:pt modelId="{57672F89-DF9A-4853-9DD8-66394250DF6F}" type="parTrans" cxnId="{BF923359-C70E-4B1A-AEAF-3951AE077C11}">
      <dgm:prSet/>
      <dgm:spPr/>
      <dgm:t>
        <a:bodyPr/>
        <a:lstStyle/>
        <a:p>
          <a:endParaRPr lang="ru-RU"/>
        </a:p>
      </dgm:t>
    </dgm:pt>
    <dgm:pt modelId="{6BD1FF34-60E6-43F6-9072-422B00B136C2}" type="sibTrans" cxnId="{BF923359-C70E-4B1A-AEAF-3951AE077C11}">
      <dgm:prSet/>
      <dgm:spPr/>
      <dgm:t>
        <a:bodyPr/>
        <a:lstStyle/>
        <a:p>
          <a:endParaRPr lang="ru-RU"/>
        </a:p>
      </dgm:t>
    </dgm:pt>
    <dgm:pt modelId="{DF7A73B8-0855-496B-8B25-00F591361659}" type="pres">
      <dgm:prSet presAssocID="{3CD8370A-1AD5-437E-BC23-9A2E84C5932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014411-3EAD-4A05-82D3-D21C8388B3D8}" type="pres">
      <dgm:prSet presAssocID="{3CD8370A-1AD5-437E-BC23-9A2E84C59329}" presName="matrix" presStyleCnt="0"/>
      <dgm:spPr/>
    </dgm:pt>
    <dgm:pt modelId="{8B724434-FBB9-4C2C-8C46-7537B8A3D3C8}" type="pres">
      <dgm:prSet presAssocID="{3CD8370A-1AD5-437E-BC23-9A2E84C59329}" presName="tile1" presStyleLbl="node1" presStyleIdx="0" presStyleCnt="4"/>
      <dgm:spPr/>
      <dgm:t>
        <a:bodyPr/>
        <a:lstStyle/>
        <a:p>
          <a:endParaRPr lang="ru-RU"/>
        </a:p>
      </dgm:t>
    </dgm:pt>
    <dgm:pt modelId="{FFE36608-20D7-4CEB-B6C1-15D867D12097}" type="pres">
      <dgm:prSet presAssocID="{3CD8370A-1AD5-437E-BC23-9A2E84C5932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C22DC-FC41-4236-85CC-05913A3BC20A}" type="pres">
      <dgm:prSet presAssocID="{3CD8370A-1AD5-437E-BC23-9A2E84C59329}" presName="tile2" presStyleLbl="node1" presStyleIdx="1" presStyleCnt="4"/>
      <dgm:spPr/>
      <dgm:t>
        <a:bodyPr/>
        <a:lstStyle/>
        <a:p>
          <a:endParaRPr lang="ru-RU"/>
        </a:p>
      </dgm:t>
    </dgm:pt>
    <dgm:pt modelId="{47655621-A4DD-41B7-848B-6C3D031CF257}" type="pres">
      <dgm:prSet presAssocID="{3CD8370A-1AD5-437E-BC23-9A2E84C5932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FA775-28C9-4620-80AE-15FD34E4AE26}" type="pres">
      <dgm:prSet presAssocID="{3CD8370A-1AD5-437E-BC23-9A2E84C59329}" presName="tile3" presStyleLbl="node1" presStyleIdx="2" presStyleCnt="4"/>
      <dgm:spPr/>
      <dgm:t>
        <a:bodyPr/>
        <a:lstStyle/>
        <a:p>
          <a:endParaRPr lang="ru-RU"/>
        </a:p>
      </dgm:t>
    </dgm:pt>
    <dgm:pt modelId="{49E4C252-6266-4EA3-A588-D7D791208A6B}" type="pres">
      <dgm:prSet presAssocID="{3CD8370A-1AD5-437E-BC23-9A2E84C59329}" presName="tile3text" presStyleLbl="node1" presStyleIdx="2" presStyleCnt="4">
        <dgm:presLayoutVars>
          <dgm:chMax val="0"/>
          <dgm:chPref val="0"/>
          <dgm:bulletEnabled val="1"/>
        </dgm:presLayoutVars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5BA0BA2-D89B-46C8-A9E8-3FE7ADA7C3C3}" type="pres">
      <dgm:prSet presAssocID="{3CD8370A-1AD5-437E-BC23-9A2E84C59329}" presName="tile4" presStyleLbl="node1" presStyleIdx="3" presStyleCnt="4" custLinFactNeighborX="779" custLinFactNeighborY="0"/>
      <dgm:spPr/>
      <dgm:t>
        <a:bodyPr/>
        <a:lstStyle/>
        <a:p>
          <a:endParaRPr lang="ru-RU"/>
        </a:p>
      </dgm:t>
    </dgm:pt>
    <dgm:pt modelId="{CFE6D1DA-FF20-49B7-A397-9AA0F3FD7D34}" type="pres">
      <dgm:prSet presAssocID="{3CD8370A-1AD5-437E-BC23-9A2E84C5932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94D9B-8D59-441C-94FB-9F7C2A24D24C}" type="pres">
      <dgm:prSet presAssocID="{3CD8370A-1AD5-437E-BC23-9A2E84C59329}" presName="centerTile" presStyleLbl="fgShp" presStyleIdx="0" presStyleCnt="1" custScaleX="120367" custScaleY="11398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19CE72F-89A1-48EA-8D1A-4853A3EB471F}" srcId="{67EF0F01-7727-48F1-A69B-39FE389D752D}" destId="{D3A2347C-5987-4279-AF37-0E7D681A1E12}" srcOrd="0" destOrd="0" parTransId="{A8370F07-588A-4F61-A399-618E4DADBEC6}" sibTransId="{4B71F962-916F-4FC9-BF40-B882CE5C5370}"/>
    <dgm:cxn modelId="{BB3C41CB-8292-46AC-ACA1-43AD0D19396C}" type="presOf" srcId="{D3A2347C-5987-4279-AF37-0E7D681A1E12}" destId="{FFE36608-20D7-4CEB-B6C1-15D867D12097}" srcOrd="1" destOrd="0" presId="urn:microsoft.com/office/officeart/2005/8/layout/matrix1"/>
    <dgm:cxn modelId="{BF923359-C70E-4B1A-AEAF-3951AE077C11}" srcId="{67EF0F01-7727-48F1-A69B-39FE389D752D}" destId="{2B29E390-3C6C-4C8E-98BC-B19EA31509CA}" srcOrd="2" destOrd="0" parTransId="{57672F89-DF9A-4853-9DD8-66394250DF6F}" sibTransId="{6BD1FF34-60E6-43F6-9072-422B00B136C2}"/>
    <dgm:cxn modelId="{CEC5EE61-6C1F-4C14-80B8-F532BD1EEFF8}" srcId="{67EF0F01-7727-48F1-A69B-39FE389D752D}" destId="{7679BE6A-A527-4016-BC6C-F8EDBFD452B8}" srcOrd="5" destOrd="0" parTransId="{D7814945-D8A7-4AE2-9F87-02381BDE3A6D}" sibTransId="{EE07D835-1624-41E0-A146-1EB458BB422B}"/>
    <dgm:cxn modelId="{77412CE5-6087-46E2-9C14-A9E8277E0804}" srcId="{3CD8370A-1AD5-437E-BC23-9A2E84C59329}" destId="{67EF0F01-7727-48F1-A69B-39FE389D752D}" srcOrd="0" destOrd="0" parTransId="{B53A157E-B0A6-41D9-86B0-10E6E73D7866}" sibTransId="{BE13DA63-F8A6-4D98-90A9-01DF00857131}"/>
    <dgm:cxn modelId="{CFC9C22D-9E64-46A1-B58A-EE696BE6E18E}" type="presOf" srcId="{2AEF9D31-4D34-4A7D-BC44-B93376DEF0B7}" destId="{47655621-A4DD-41B7-848B-6C3D031CF257}" srcOrd="1" destOrd="0" presId="urn:microsoft.com/office/officeart/2005/8/layout/matrix1"/>
    <dgm:cxn modelId="{754B9D19-A4B1-4C37-885A-0966D8E5ACD4}" srcId="{67EF0F01-7727-48F1-A69B-39FE389D752D}" destId="{2AEF9D31-4D34-4A7D-BC44-B93376DEF0B7}" srcOrd="1" destOrd="0" parTransId="{3E21E17F-167C-4297-B6CA-08A139E28172}" sibTransId="{5200610D-F728-4319-8B44-CDE7BE499CF4}"/>
    <dgm:cxn modelId="{6DFEE7D1-A872-43B2-8EE3-17F5D0740200}" type="presOf" srcId="{2B29E390-3C6C-4C8E-98BC-B19EA31509CA}" destId="{0E9FA775-28C9-4620-80AE-15FD34E4AE26}" srcOrd="0" destOrd="0" presId="urn:microsoft.com/office/officeart/2005/8/layout/matrix1"/>
    <dgm:cxn modelId="{15E92D06-6612-4656-A816-6A9DD496EC41}" type="presOf" srcId="{2AEF9D31-4D34-4A7D-BC44-B93376DEF0B7}" destId="{B65C22DC-FC41-4236-85CC-05913A3BC20A}" srcOrd="0" destOrd="0" presId="urn:microsoft.com/office/officeart/2005/8/layout/matrix1"/>
    <dgm:cxn modelId="{CCDDBF8D-071D-4853-A401-FA1B0E8AD4B8}" srcId="{67EF0F01-7727-48F1-A69B-39FE389D752D}" destId="{4D610DFA-9A61-4017-9021-AA6A0CBABB45}" srcOrd="3" destOrd="0" parTransId="{D8542F0F-6BD0-4AD9-816D-21FEBF9BCDBE}" sibTransId="{50ECAFEA-250B-4190-8751-B083711292DA}"/>
    <dgm:cxn modelId="{9EADFC41-D7EB-40A9-BB7D-47883367C427}" type="presOf" srcId="{67EF0F01-7727-48F1-A69B-39FE389D752D}" destId="{8D794D9B-8D59-441C-94FB-9F7C2A24D24C}" srcOrd="0" destOrd="0" presId="urn:microsoft.com/office/officeart/2005/8/layout/matrix1"/>
    <dgm:cxn modelId="{94B3DF51-AF0D-4CB7-AF4A-5D3FF3544553}" type="presOf" srcId="{4D610DFA-9A61-4017-9021-AA6A0CBABB45}" destId="{CFE6D1DA-FF20-49B7-A397-9AA0F3FD7D34}" srcOrd="1" destOrd="0" presId="urn:microsoft.com/office/officeart/2005/8/layout/matrix1"/>
    <dgm:cxn modelId="{F2E90FB5-BB0C-44D4-9A18-0CAAE5A2E147}" srcId="{67EF0F01-7727-48F1-A69B-39FE389D752D}" destId="{3A8A3010-13AD-4836-B031-D5CE98B132A9}" srcOrd="4" destOrd="0" parTransId="{3455D666-E1C1-445A-A938-0F328EB93E7D}" sibTransId="{F3051CAE-D9E2-433D-BED8-4A5F276A8578}"/>
    <dgm:cxn modelId="{3378C771-861D-4272-B51C-B80B85B3A054}" type="presOf" srcId="{3CD8370A-1AD5-437E-BC23-9A2E84C59329}" destId="{DF7A73B8-0855-496B-8B25-00F591361659}" srcOrd="0" destOrd="0" presId="urn:microsoft.com/office/officeart/2005/8/layout/matrix1"/>
    <dgm:cxn modelId="{08C7F612-95EF-4133-82ED-E9E38D26CC29}" type="presOf" srcId="{4D610DFA-9A61-4017-9021-AA6A0CBABB45}" destId="{C5BA0BA2-D89B-46C8-A9E8-3FE7ADA7C3C3}" srcOrd="0" destOrd="0" presId="urn:microsoft.com/office/officeart/2005/8/layout/matrix1"/>
    <dgm:cxn modelId="{E2BCC36E-2C18-4846-BA16-6C793949BE69}" type="presOf" srcId="{2B29E390-3C6C-4C8E-98BC-B19EA31509CA}" destId="{49E4C252-6266-4EA3-A588-D7D791208A6B}" srcOrd="1" destOrd="0" presId="urn:microsoft.com/office/officeart/2005/8/layout/matrix1"/>
    <dgm:cxn modelId="{C5967C29-76B1-45FF-A6AB-C320905D9F7D}" type="presOf" srcId="{D3A2347C-5987-4279-AF37-0E7D681A1E12}" destId="{8B724434-FBB9-4C2C-8C46-7537B8A3D3C8}" srcOrd="0" destOrd="0" presId="urn:microsoft.com/office/officeart/2005/8/layout/matrix1"/>
    <dgm:cxn modelId="{1E779E6B-3EED-446B-9A0A-D2B9E2874948}" type="presParOf" srcId="{DF7A73B8-0855-496B-8B25-00F591361659}" destId="{B9014411-3EAD-4A05-82D3-D21C8388B3D8}" srcOrd="0" destOrd="0" presId="urn:microsoft.com/office/officeart/2005/8/layout/matrix1"/>
    <dgm:cxn modelId="{735766D6-7B17-4D5F-9668-D18BEBC9D8C8}" type="presParOf" srcId="{B9014411-3EAD-4A05-82D3-D21C8388B3D8}" destId="{8B724434-FBB9-4C2C-8C46-7537B8A3D3C8}" srcOrd="0" destOrd="0" presId="urn:microsoft.com/office/officeart/2005/8/layout/matrix1"/>
    <dgm:cxn modelId="{B235139A-D7D5-473D-BCE1-3664795654A7}" type="presParOf" srcId="{B9014411-3EAD-4A05-82D3-D21C8388B3D8}" destId="{FFE36608-20D7-4CEB-B6C1-15D867D12097}" srcOrd="1" destOrd="0" presId="urn:microsoft.com/office/officeart/2005/8/layout/matrix1"/>
    <dgm:cxn modelId="{0DDC9F9B-AD5D-4D61-80B5-CE31638E0DB8}" type="presParOf" srcId="{B9014411-3EAD-4A05-82D3-D21C8388B3D8}" destId="{B65C22DC-FC41-4236-85CC-05913A3BC20A}" srcOrd="2" destOrd="0" presId="urn:microsoft.com/office/officeart/2005/8/layout/matrix1"/>
    <dgm:cxn modelId="{5EDBC605-E169-428C-8318-7F1323F2416D}" type="presParOf" srcId="{B9014411-3EAD-4A05-82D3-D21C8388B3D8}" destId="{47655621-A4DD-41B7-848B-6C3D031CF257}" srcOrd="3" destOrd="0" presId="urn:microsoft.com/office/officeart/2005/8/layout/matrix1"/>
    <dgm:cxn modelId="{555ED0CC-1105-4558-9BDC-BA635AE2D2B9}" type="presParOf" srcId="{B9014411-3EAD-4A05-82D3-D21C8388B3D8}" destId="{0E9FA775-28C9-4620-80AE-15FD34E4AE26}" srcOrd="4" destOrd="0" presId="urn:microsoft.com/office/officeart/2005/8/layout/matrix1"/>
    <dgm:cxn modelId="{07E9A3D6-5067-4E85-87EB-46504E2EEF55}" type="presParOf" srcId="{B9014411-3EAD-4A05-82D3-D21C8388B3D8}" destId="{49E4C252-6266-4EA3-A588-D7D791208A6B}" srcOrd="5" destOrd="0" presId="urn:microsoft.com/office/officeart/2005/8/layout/matrix1"/>
    <dgm:cxn modelId="{4316BE0C-FB39-4C10-B05B-837F2FBDEDF5}" type="presParOf" srcId="{B9014411-3EAD-4A05-82D3-D21C8388B3D8}" destId="{C5BA0BA2-D89B-46C8-A9E8-3FE7ADA7C3C3}" srcOrd="6" destOrd="0" presId="urn:microsoft.com/office/officeart/2005/8/layout/matrix1"/>
    <dgm:cxn modelId="{F649D4B3-A599-4ADB-B652-BA2E0D7A1097}" type="presParOf" srcId="{B9014411-3EAD-4A05-82D3-D21C8388B3D8}" destId="{CFE6D1DA-FF20-49B7-A397-9AA0F3FD7D34}" srcOrd="7" destOrd="0" presId="urn:microsoft.com/office/officeart/2005/8/layout/matrix1"/>
    <dgm:cxn modelId="{8EFB8461-AEC3-40BD-894A-4EBE9B158593}" type="presParOf" srcId="{DF7A73B8-0855-496B-8B25-00F591361659}" destId="{8D794D9B-8D59-441C-94FB-9F7C2A24D24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EDFFC0-B579-43D5-8AB8-CB1F32D5DF6A}">
      <dsp:nvSpPr>
        <dsp:cNvPr id="0" name=""/>
        <dsp:cNvSpPr/>
      </dsp:nvSpPr>
      <dsp:spPr>
        <a:xfrm>
          <a:off x="-6018797" y="-921209"/>
          <a:ext cx="7166894" cy="7166894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B939A-D881-4458-85EF-228A4DF82A81}">
      <dsp:nvSpPr>
        <dsp:cNvPr id="0" name=""/>
        <dsp:cNvSpPr/>
      </dsp:nvSpPr>
      <dsp:spPr>
        <a:xfrm>
          <a:off x="739037" y="457830"/>
          <a:ext cx="7383911" cy="1214129"/>
        </a:xfrm>
        <a:prstGeom prst="rect">
          <a:avLst/>
        </a:prstGeom>
        <a:gradFill rotWithShape="1">
          <a:gsLst>
            <a:gs pos="0">
              <a:schemeClr val="accent6">
                <a:lumMod val="95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845260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Сегодня в условиях развивающейся электронной культуры возникла потребность противостоять этому процессу, т.к. подростки  мало времени проводят со сверстниками, и очень часто имеют проблемы с социальной адаптацией.</a:t>
          </a:r>
        </a:p>
      </dsp:txBody>
      <dsp:txXfrm>
        <a:off x="739037" y="457830"/>
        <a:ext cx="7383911" cy="1214129"/>
      </dsp:txXfrm>
    </dsp:sp>
    <dsp:sp modelId="{73304103-323F-4B69-9505-B3438A61B8BF}">
      <dsp:nvSpPr>
        <dsp:cNvPr id="0" name=""/>
        <dsp:cNvSpPr/>
      </dsp:nvSpPr>
      <dsp:spPr>
        <a:xfrm>
          <a:off x="73477" y="399335"/>
          <a:ext cx="1331118" cy="1331118"/>
        </a:xfrm>
        <a:prstGeom prst="cloudCallout">
          <a:avLst/>
        </a:prstGeom>
        <a:solidFill>
          <a:schemeClr val="lt1"/>
        </a:solidFill>
        <a:ln w="15875" cap="flat" cmpd="sng" algn="ctr">
          <a:solidFill>
            <a:schemeClr val="accent6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697DA2C8-3F5F-4D45-BE39-13CDC9BD7F07}">
      <dsp:nvSpPr>
        <dsp:cNvPr id="0" name=""/>
        <dsp:cNvSpPr/>
      </dsp:nvSpPr>
      <dsp:spPr>
        <a:xfrm>
          <a:off x="1126126" y="2068334"/>
          <a:ext cx="6996821" cy="1187805"/>
        </a:xfrm>
        <a:prstGeom prst="rect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845260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районе проходит недостаточное количество мероприятий, направленных на укрепление здоровья, формирование у подрастающего поколения идеологии активного и здорового образа жизни, улучшение коммуникативных навыков детей и подростков. </a:t>
          </a:r>
        </a:p>
      </dsp:txBody>
      <dsp:txXfrm>
        <a:off x="1126126" y="2068334"/>
        <a:ext cx="6996821" cy="1187805"/>
      </dsp:txXfrm>
    </dsp:sp>
    <dsp:sp modelId="{6091F06E-9B75-4D4C-AD2C-704BFD236AC7}">
      <dsp:nvSpPr>
        <dsp:cNvPr id="0" name=""/>
        <dsp:cNvSpPr/>
      </dsp:nvSpPr>
      <dsp:spPr>
        <a:xfrm>
          <a:off x="460567" y="1996678"/>
          <a:ext cx="1331118" cy="1331118"/>
        </a:xfrm>
        <a:prstGeom prst="cloudCallout">
          <a:avLst/>
        </a:prstGeom>
        <a:solidFill>
          <a:schemeClr val="lt1"/>
        </a:solidFill>
        <a:ln w="15875" cap="flat" cmpd="sng" algn="ctr">
          <a:solidFill>
            <a:schemeClr val="accent3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02B4AE22-5AB8-4A45-9E8C-2DB568B70AEB}">
      <dsp:nvSpPr>
        <dsp:cNvPr id="0" name=""/>
        <dsp:cNvSpPr/>
      </dsp:nvSpPr>
      <dsp:spPr>
        <a:xfrm>
          <a:off x="739037" y="3606836"/>
          <a:ext cx="7383911" cy="1305486"/>
        </a:xfrm>
        <a:prstGeom prst="rect">
          <a:avLst/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845260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Из повседневной жизни детей и подростков незаслуженно  исчезли игры,  формирующие жизненно необходимые качества человека в современном мире: лидерство, общительность, целеустремленность, умение работать в команде, выносливость, силу воли, ловкость, смекалку, укрепляют здоровье. </a:t>
          </a:r>
        </a:p>
      </dsp:txBody>
      <dsp:txXfrm>
        <a:off x="739037" y="3606836"/>
        <a:ext cx="7383911" cy="1305486"/>
      </dsp:txXfrm>
    </dsp:sp>
    <dsp:sp modelId="{E8BA0EB5-1DA5-43D6-8EC5-7D5FF4349355}">
      <dsp:nvSpPr>
        <dsp:cNvPr id="0" name=""/>
        <dsp:cNvSpPr/>
      </dsp:nvSpPr>
      <dsp:spPr>
        <a:xfrm>
          <a:off x="73477" y="3594020"/>
          <a:ext cx="1331118" cy="1331118"/>
        </a:xfrm>
        <a:prstGeom prst="cloudCallout">
          <a:avLst/>
        </a:prstGeom>
        <a:solidFill>
          <a:schemeClr val="lt1"/>
        </a:solidFill>
        <a:ln w="15875" cap="flat" cmpd="sng" algn="ctr">
          <a:solidFill>
            <a:schemeClr val="accent1"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724434-FBB9-4C2C-8C46-7537B8A3D3C8}">
      <dsp:nvSpPr>
        <dsp:cNvPr id="0" name=""/>
        <dsp:cNvSpPr/>
      </dsp:nvSpPr>
      <dsp:spPr>
        <a:xfrm rot="16200000">
          <a:off x="727639" y="-727639"/>
          <a:ext cx="2618345" cy="4073624"/>
        </a:xfrm>
        <a:prstGeom prst="round1Rect">
          <a:avLst/>
        </a:prstGeom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6">
              <a:shade val="30000"/>
              <a:satMod val="12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 первом этапе реализации проекта создана  база игр, подготовлена команды волонтеров, а также проведена информационная компания об открытии клуба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6200000">
        <a:off x="1054932" y="-1054932"/>
        <a:ext cx="1963759" cy="4073624"/>
      </dsp:txXfrm>
    </dsp:sp>
    <dsp:sp modelId="{B65C22DC-FC41-4236-85CC-05913A3BC20A}">
      <dsp:nvSpPr>
        <dsp:cNvPr id="0" name=""/>
        <dsp:cNvSpPr/>
      </dsp:nvSpPr>
      <dsp:spPr>
        <a:xfrm>
          <a:off x="4073624" y="0"/>
          <a:ext cx="4073624" cy="2618345"/>
        </a:xfrm>
        <a:prstGeom prst="round1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30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Зимний фестиваль  - это игры  на свежем воздухе («Два мороза», «Царь горы», «Снежный бой», «Салки со снежками») и  игры в помещение (настольный хоккей и футбол,  «</a:t>
          </a:r>
          <a:r>
            <a:rPr lang="ru-RU" sz="1800" kern="1200" dirty="0" err="1" smtClean="0"/>
            <a:t>Резиночки</a:t>
          </a:r>
          <a:r>
            <a:rPr lang="ru-RU" sz="1800" kern="1200" dirty="0" smtClean="0"/>
            <a:t>», «Светофор» и </a:t>
          </a:r>
          <a:r>
            <a:rPr lang="ru-RU" sz="1800" kern="1200" dirty="0" err="1" smtClean="0"/>
            <a:t>др</a:t>
          </a:r>
          <a:r>
            <a:rPr lang="ru-RU" sz="1800" kern="1200" dirty="0" smtClean="0"/>
            <a:t>).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73624" y="0"/>
        <a:ext cx="4073624" cy="1963759"/>
      </dsp:txXfrm>
    </dsp:sp>
    <dsp:sp modelId="{0E9FA775-28C9-4620-80AE-15FD34E4AE26}">
      <dsp:nvSpPr>
        <dsp:cNvPr id="0" name=""/>
        <dsp:cNvSpPr/>
      </dsp:nvSpPr>
      <dsp:spPr>
        <a:xfrm rot="10800000">
          <a:off x="0" y="2618345"/>
          <a:ext cx="4073624" cy="2618345"/>
        </a:xfrm>
        <a:prstGeom prst="round1Rect">
          <a:avLst/>
        </a:prstGeom>
        <a:gradFill rotWithShape="0">
          <a:gsLst>
            <a:gs pos="100000">
              <a:schemeClr val="accent1">
                <a:lumMod val="40000"/>
                <a:lumOff val="60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5">
              <a:shade val="30000"/>
              <a:satMod val="12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Летний фестиваль – это открытая площадки, где все желающие могут играть в подвижные игры; «Казаки-разбойники», «Пекарь», «Классики», «Выбивной», «Лягушка», «Лапта» и др.)</a:t>
          </a:r>
          <a:endParaRPr lang="ru-RU" sz="1700" kern="1200" dirty="0"/>
        </a:p>
      </dsp:txBody>
      <dsp:txXfrm rot="10800000">
        <a:off x="0" y="3272931"/>
        <a:ext cx="4073624" cy="1963759"/>
      </dsp:txXfrm>
    </dsp:sp>
    <dsp:sp modelId="{C5BA0BA2-D89B-46C8-A9E8-3FE7ADA7C3C3}">
      <dsp:nvSpPr>
        <dsp:cNvPr id="0" name=""/>
        <dsp:cNvSpPr/>
      </dsp:nvSpPr>
      <dsp:spPr>
        <a:xfrm rot="5400000">
          <a:off x="4801263" y="1890706"/>
          <a:ext cx="2618345" cy="407362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- Турниры по различным играм </a:t>
          </a:r>
          <a:r>
            <a:rPr lang="ru-RU" sz="1700" kern="1200" dirty="0" smtClean="0"/>
            <a:t>в разное время года, на открытых площадках и в помещениях.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- </a:t>
          </a:r>
          <a:r>
            <a:rPr lang="ru-RU" sz="1700" b="1" kern="1200" dirty="0" smtClean="0"/>
            <a:t>Дни здоровья в образовательных учреждениях района</a:t>
          </a:r>
          <a:r>
            <a:rPr lang="ru-RU" sz="1700" kern="1200" dirty="0" smtClean="0"/>
            <a:t>, в ходе которых школьники знакомятся с активными дворовыми играми</a:t>
          </a:r>
          <a:endParaRPr lang="ru-RU" sz="1700" kern="1200" dirty="0"/>
        </a:p>
      </dsp:txBody>
      <dsp:txXfrm rot="5400000">
        <a:off x="5128556" y="2217999"/>
        <a:ext cx="1963759" cy="4073624"/>
      </dsp:txXfrm>
    </dsp:sp>
    <dsp:sp modelId="{8D794D9B-8D59-441C-94FB-9F7C2A24D24C}">
      <dsp:nvSpPr>
        <dsp:cNvPr id="0" name=""/>
        <dsp:cNvSpPr/>
      </dsp:nvSpPr>
      <dsp:spPr>
        <a:xfrm>
          <a:off x="2602634" y="1872208"/>
          <a:ext cx="2941979" cy="1492273"/>
        </a:xfrm>
        <a:prstGeom prst="roundRect">
          <a:avLst/>
        </a:prstGeom>
        <a:gradFill rotWithShape="0">
          <a:gsLst>
            <a:gs pos="0">
              <a:srgbClr val="FFC000"/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6">
              <a:shade val="30000"/>
              <a:satMod val="12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На базе Борисовского Центра молодежи на постоянной основе функционирует клуб дворовых игр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2602634" y="1872208"/>
        <a:ext cx="2941979" cy="1492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919" cy="497126"/>
          </a:xfrm>
          <a:prstGeom prst="rect">
            <a:avLst/>
          </a:prstGeom>
        </p:spPr>
        <p:txBody>
          <a:bodyPr vert="horz" lIns="91734" tIns="45867" rIns="91734" bIns="4586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485" y="0"/>
            <a:ext cx="2972918" cy="497126"/>
          </a:xfrm>
          <a:prstGeom prst="rect">
            <a:avLst/>
          </a:prstGeom>
        </p:spPr>
        <p:txBody>
          <a:bodyPr vert="horz" lIns="91734" tIns="45867" rIns="91734" bIns="4586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D02B80-156A-4FB3-B5F1-42D578F3D694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562"/>
            <a:ext cx="2972919" cy="497125"/>
          </a:xfrm>
          <a:prstGeom prst="rect">
            <a:avLst/>
          </a:prstGeom>
        </p:spPr>
        <p:txBody>
          <a:bodyPr vert="horz" lIns="91734" tIns="45867" rIns="91734" bIns="4586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485" y="9448562"/>
            <a:ext cx="2972918" cy="497125"/>
          </a:xfrm>
          <a:prstGeom prst="rect">
            <a:avLst/>
          </a:prstGeom>
        </p:spPr>
        <p:txBody>
          <a:bodyPr vert="horz" lIns="91734" tIns="45867" rIns="91734" bIns="4586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E2904B0-0A78-4048-AA4E-760A2B9BD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48325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919" cy="497126"/>
          </a:xfrm>
          <a:prstGeom prst="rect">
            <a:avLst/>
          </a:prstGeom>
        </p:spPr>
        <p:txBody>
          <a:bodyPr vert="horz" lIns="91734" tIns="45867" rIns="91734" bIns="4586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485" y="0"/>
            <a:ext cx="2972918" cy="497126"/>
          </a:xfrm>
          <a:prstGeom prst="rect">
            <a:avLst/>
          </a:prstGeom>
        </p:spPr>
        <p:txBody>
          <a:bodyPr vert="horz" lIns="91734" tIns="45867" rIns="91734" bIns="4586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629683-178D-403F-BFBF-5427352E57A7}" type="datetimeFigureOut">
              <a:rPr lang="ru-RU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4" tIns="45867" rIns="91734" bIns="4586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321" y="4725075"/>
            <a:ext cx="5487358" cy="4475718"/>
          </a:xfrm>
          <a:prstGeom prst="rect">
            <a:avLst/>
          </a:prstGeom>
        </p:spPr>
        <p:txBody>
          <a:bodyPr vert="horz" lIns="91734" tIns="45867" rIns="91734" bIns="4586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562"/>
            <a:ext cx="2972919" cy="497125"/>
          </a:xfrm>
          <a:prstGeom prst="rect">
            <a:avLst/>
          </a:prstGeom>
        </p:spPr>
        <p:txBody>
          <a:bodyPr vert="horz" lIns="91734" tIns="45867" rIns="91734" bIns="4586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485" y="9448562"/>
            <a:ext cx="2972918" cy="497125"/>
          </a:xfrm>
          <a:prstGeom prst="rect">
            <a:avLst/>
          </a:prstGeom>
        </p:spPr>
        <p:txBody>
          <a:bodyPr vert="horz" lIns="91734" tIns="45867" rIns="91734" bIns="4586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185064-BD87-4CDE-993C-83C352574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95722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Титульный слайд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9355" indent="-2843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7470" indent="-22749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2457" indent="-22749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7446" indent="-22749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2434" indent="-2274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7422" indent="-2274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2409" indent="-2274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397" indent="-2274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F0915D59-B879-4F22-A86D-1FAB0BD49D5C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6644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3368EB-DFDE-4FCD-B082-354FFA0DE31A}" type="datetime1">
              <a:rPr lang="ru-RU" smtClean="0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A4166-4CCA-40D6-8917-BAA3324206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49844B-1781-41E0-AC7B-1F595C3191F7}" type="datetime1">
              <a:rPr lang="ru-RU" smtClean="0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AC813-223A-4F29-AF50-6086F5037B4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252C14-647C-42EB-B0AB-18637D221B0A}" type="datetime1">
              <a:rPr lang="ru-RU" smtClean="0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F4152-4E8F-4B43-98B6-7E318525C2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CA2B7C-CB8C-4502-9D63-2B0F0B297562}" type="datetime1">
              <a:rPr lang="ru-RU" smtClean="0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ED2ED-A196-4CCE-952F-81FBEAC091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BF9A8-1BC3-4BAA-B9C6-386E27278921}" type="datetime1">
              <a:rPr lang="ru-RU" smtClean="0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F709A-51B8-4EB2-8229-47C052C9E8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227FD8-0BB2-46E9-8598-26F34065CE1A}" type="datetime1">
              <a:rPr lang="ru-RU" smtClean="0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01D3BB-09BE-45FD-8E01-8CF73378989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76CCA7-446E-4FB0-8412-2C91CFE48ACC}" type="datetime1">
              <a:rPr lang="ru-RU" smtClean="0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F15EB-3E21-400D-8F96-739AC87A4C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C7A40B-8998-4C03-8255-A89A6C17F0C7}" type="datetime1">
              <a:rPr lang="ru-RU" smtClean="0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Эффективное управление временем и ресурсами.                                                                                            </a:t>
            </a:r>
            <a:fld id="{A34D05D1-4967-409A-BD84-0A2C329A51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ADC139-F29C-4597-A125-BA2018DE76BC}" type="datetime1">
              <a:rPr lang="ru-RU" smtClean="0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F6F80-571E-4D19-8139-E09DEB1693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439BB3-95F3-4060-96AB-FCC72D5B341F}" type="datetime1">
              <a:rPr lang="ru-RU" smtClean="0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9E75F-F9F2-4584-BECA-AA82D1B864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57E263-DCF8-4473-92AA-A8DC74823838}" type="datetime1">
              <a:rPr lang="ru-RU" smtClean="0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AAD4D-FDF0-4F8B-8D69-78C0E9872A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5054FB2-61E3-45A7-930C-931193210774}" type="datetime1">
              <a:rPr lang="ru-RU" smtClean="0"/>
              <a:pPr>
                <a:defRPr/>
              </a:pPr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9AA456D-2F2D-4FA4-987B-D9A73ABC5F1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2" r:id="rId1"/>
    <p:sldLayoutId id="2147485083" r:id="rId2"/>
    <p:sldLayoutId id="2147485084" r:id="rId3"/>
    <p:sldLayoutId id="2147485085" r:id="rId4"/>
    <p:sldLayoutId id="2147485086" r:id="rId5"/>
    <p:sldLayoutId id="2147485087" r:id="rId6"/>
    <p:sldLayoutId id="2147485088" r:id="rId7"/>
    <p:sldLayoutId id="2147485089" r:id="rId8"/>
    <p:sldLayoutId id="2147485090" r:id="rId9"/>
    <p:sldLayoutId id="2147485091" r:id="rId10"/>
    <p:sldLayoutId id="2147485092" r:id="rId11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58" y="1401978"/>
            <a:ext cx="8458200" cy="80343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ru-RU" sz="2200" dirty="0" smtClean="0">
              <a:solidFill>
                <a:srgbClr val="3D3D3D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ru-RU" sz="2800" dirty="0">
                <a:solidFill>
                  <a:schemeClr val="tx1"/>
                </a:solidFill>
              </a:rPr>
              <a:t>Борисовский район Белгородской области</a:t>
            </a:r>
          </a:p>
          <a:p>
            <a:pPr eaLnBrk="1" hangingPunct="1">
              <a:lnSpc>
                <a:spcPct val="80000"/>
              </a:lnSpc>
            </a:pPr>
            <a:endParaRPr lang="ru-RU" dirty="0" smtClean="0">
              <a:solidFill>
                <a:srgbClr val="3D3D3D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3D3D3D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504" y="2708920"/>
            <a:ext cx="9036496" cy="201679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18288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 ПРОЕКТА</a:t>
            </a:r>
            <a:b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«Создание клуба дворовых игр 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Выходи гулять!»</a:t>
            </a:r>
          </a:p>
        </p:txBody>
      </p: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357158" y="5373216"/>
            <a:ext cx="536697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/>
              <a:t>Докладчик:</a:t>
            </a:r>
          </a:p>
          <a:p>
            <a:r>
              <a:rPr lang="ru-RU" sz="2000" dirty="0" smtClean="0"/>
              <a:t>Кушка Диана </a:t>
            </a:r>
            <a:endParaRPr lang="ru-RU" sz="2000" dirty="0"/>
          </a:p>
          <a:p>
            <a:endParaRPr lang="ru-RU" b="1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r>
              <a:rPr lang="ru-RU" sz="1200" dirty="0"/>
              <a:t>Борисовка, 2019 год</a:t>
            </a:r>
          </a:p>
        </p:txBody>
      </p:sp>
      <p:pic>
        <p:nvPicPr>
          <p:cNvPr id="9" name="Рисунок 1" descr="GERB"/>
          <p:cNvPicPr>
            <a:picLocks noChangeAspect="1" noChangeArrowheads="1"/>
          </p:cNvPicPr>
          <p:nvPr/>
        </p:nvPicPr>
        <p:blipFill rotWithShape="1">
          <a:blip r:embed="rId3" cstate="print"/>
          <a:srcRect l="7424" t="5396" r="6939" b="7209"/>
          <a:stretch/>
        </p:blipFill>
        <p:spPr bwMode="auto">
          <a:xfrm>
            <a:off x="251520" y="260648"/>
            <a:ext cx="1428750" cy="15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ED2ED-A196-4CCE-952F-81FBEAC091A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374" y="254348"/>
            <a:ext cx="8163252" cy="1115665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4011706844"/>
              </p:ext>
            </p:extLst>
          </p:nvPr>
        </p:nvGraphicFramePr>
        <p:xfrm>
          <a:off x="490374" y="1396999"/>
          <a:ext cx="8196426" cy="532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566499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29942" y="2692432"/>
            <a:ext cx="8496944" cy="15121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/>
              <a:t>    </a:t>
            </a:r>
            <a:r>
              <a:rPr lang="ru-RU" sz="2000" dirty="0"/>
              <a:t>Опыт проведения фестиваля дворовых игр, который прошел в Борисовке в июле этого года показал, что многие родители помнят, как проводили свое </a:t>
            </a:r>
            <a:r>
              <a:rPr lang="ru-RU" sz="2000" dirty="0" smtClean="0"/>
              <a:t>время в недалеком прошлом </a:t>
            </a:r>
            <a:r>
              <a:rPr lang="ru-RU" sz="2000" dirty="0"/>
              <a:t>и готовы вместе со своими детьми активно участвовать в подобных мероприятиях</a:t>
            </a:r>
          </a:p>
        </p:txBody>
      </p:sp>
      <p:pic>
        <p:nvPicPr>
          <p:cNvPr id="7" name="Рисунок 6" descr="2Dfikd_hD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221088"/>
            <a:ext cx="3816424" cy="2534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0ydKA0HjN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7771" y="4168389"/>
            <a:ext cx="4067944" cy="2512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3EadfX1JNw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9215" y="5752"/>
            <a:ext cx="4752528" cy="2664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39" name="Group 7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2954240434"/>
              </p:ext>
            </p:extLst>
          </p:nvPr>
        </p:nvGraphicFramePr>
        <p:xfrm>
          <a:off x="251520" y="1628800"/>
          <a:ext cx="8712968" cy="506183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4310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819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1943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Цель проекта: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 концу третьего квартала 2020 года организовать в Борисовском районе деятельность клуба дворовых игр «Выходи гулять!»  с охватом участников не менее 500 человек.</a:t>
                      </a:r>
                      <a:endParaRPr kumimoji="0" lang="ru-RU" sz="1100" b="1" kern="12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3" marR="91443" marT="45725" marB="45725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8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Способ достижения цели: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и проведение комплекса мероприятий  на основе активных дворовых игр для подростков и молодых людей Борисовского района.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443" marR="91443" marT="45725" marB="45725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7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Требования к результату: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3" marR="91443" marT="45725" marB="45725" anchor="ctr" horzOverflow="overflow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Составлена база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дворовых игр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Опубликовано не менее 10 публикаций СМИ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Сформирована команда  волонтеров из 10 человек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Приобретено и изготовлено не менее 10 единиц инвентаря для игр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Проведен  зимний фестиваль дворовых игр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Проведено не менее 5  дней здоровья в образовательных учреждениях района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Проведен летний фестиваль дворовых игр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Проведено не менее 7 турниров по различным дворовым играм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91443" marR="91443" marT="45725" marB="45725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03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Пользователи результата проекта: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25" marB="45725" anchor="ctr" horzOverflow="overflow"/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Дети, подростки, молодежь и молодые семьи с детьми, проживающие в Борисовском районе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5" marB="45725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323528" y="200869"/>
            <a:ext cx="8640960" cy="1152128"/>
          </a:xfrm>
          <a:prstGeom prst="round2Same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 И РЕЗУЛЬТАТ ПРОЕКТА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ED2ED-A196-4CCE-952F-81FBEAC091A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691" y="181190"/>
            <a:ext cx="7870618" cy="1188823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90355430"/>
              </p:ext>
            </p:extLst>
          </p:nvPr>
        </p:nvGraphicFramePr>
        <p:xfrm>
          <a:off x="539552" y="1484783"/>
          <a:ext cx="8147248" cy="5236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988327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2637901478"/>
              </p:ext>
            </p:extLst>
          </p:nvPr>
        </p:nvGraphicFramePr>
        <p:xfrm>
          <a:off x="395536" y="1988840"/>
          <a:ext cx="8435280" cy="30414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11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928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306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94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</a:t>
                      </a:r>
                      <a:endParaRPr lang="ru-RU" sz="1600" b="1" i="0" u="none" strike="noStrike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6" marR="12246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Количественные показатели</a:t>
                      </a:r>
                      <a:endParaRPr lang="ru-RU" sz="1600" b="1" i="0" u="none" strike="noStrike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6" marR="12246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(</a:t>
                      </a:r>
                      <a:r>
                        <a:rPr lang="ru-RU" sz="1600" b="1" u="none" strike="noStrike" dirty="0" err="1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дд.мм.гггг</a:t>
                      </a:r>
                      <a:r>
                        <a:rPr lang="ru-RU" sz="1600" b="1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600" b="1" i="0" u="none" strike="noStrike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6" marR="12246" marT="952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3900">
                <a:tc>
                  <a:txBody>
                    <a:bodyPr/>
                    <a:lstStyle/>
                    <a:p>
                      <a:pPr algn="ctr" fontAlgn="t"/>
                      <a:endParaRPr lang="ru-RU" sz="1500" b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5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Составление базы</a:t>
                      </a:r>
                      <a:r>
                        <a:rPr lang="ru-RU" sz="15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активных дворовых игр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6" marR="12246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15 игр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6" marR="12246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01.11.2019</a:t>
                      </a:r>
                      <a:r>
                        <a:rPr lang="ru-RU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29.11.2019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6" marR="12246" marT="952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8733">
                <a:tc>
                  <a:txBody>
                    <a:bodyPr/>
                    <a:lstStyle/>
                    <a:p>
                      <a:pPr algn="ctr" fontAlgn="t"/>
                      <a:endParaRPr lang="ru-RU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Информирование</a:t>
                      </a:r>
                      <a:r>
                        <a:rPr lang="ru-RU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населения об открытии клуба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6" marR="12246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10 информаций в СМИ 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6" marR="12246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02.12.2019 – 25.12.2019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6" marR="12246" marT="952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5290">
                <a:tc>
                  <a:txBody>
                    <a:bodyPr/>
                    <a:lstStyle/>
                    <a:p>
                      <a:pPr algn="ctr" fontAlgn="t"/>
                      <a:endParaRPr lang="ru-RU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Набор и обучение команды волонтеров клуба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6" marR="12246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волонтеров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6" marR="12246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02.12.2019 – 10.01.2020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6" marR="12246" marT="9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8733">
                <a:tc>
                  <a:txBody>
                    <a:bodyPr/>
                    <a:lstStyle/>
                    <a:p>
                      <a:pPr algn="ctr" fontAlgn="t"/>
                      <a:endParaRPr lang="ru-RU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и изготовление инвентаря для работы клуба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6" marR="12246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10 единиц инвентаря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6" marR="12246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13.01.2020 – 30.01.2020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6" marR="12246" marT="952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899592" y="332656"/>
            <a:ext cx="7848872" cy="1152128"/>
          </a:xfrm>
          <a:prstGeom prst="round2Same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МЕРОПРИЯТИЯ ПО РЕАЛИЗАЦИИ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ашивка 3"/>
          <p:cNvSpPr/>
          <p:nvPr/>
        </p:nvSpPr>
        <p:spPr>
          <a:xfrm rot="5400000">
            <a:off x="3941930" y="4711427"/>
            <a:ext cx="1332148" cy="252028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2114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22258916"/>
              </p:ext>
            </p:extLst>
          </p:nvPr>
        </p:nvGraphicFramePr>
        <p:xfrm>
          <a:off x="467544" y="2132856"/>
          <a:ext cx="8435280" cy="31978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11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208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026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</a:t>
                      </a:r>
                      <a:endParaRPr lang="ru-RU" sz="1600" b="1" i="0" u="none" strike="noStrike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6" marR="12246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Количественные </a:t>
                      </a:r>
                      <a:r>
                        <a:rPr lang="ru-RU" sz="1600" b="1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sz="1600" b="1" i="0" u="none" strike="noStrike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6" marR="12246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(</a:t>
                      </a:r>
                      <a:r>
                        <a:rPr lang="ru-RU" sz="1600" b="1" u="none" strike="noStrike" dirty="0" err="1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дд.мм.гггг</a:t>
                      </a:r>
                      <a:r>
                        <a:rPr lang="ru-RU" sz="1600" b="1" u="none" strike="noStrike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600" b="1" i="0" u="none" strike="noStrike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6" marR="12246" marT="952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130">
                <a:tc>
                  <a:txBody>
                    <a:bodyPr/>
                    <a:lstStyle/>
                    <a:p>
                      <a:pPr algn="ctr" fontAlgn="t"/>
                      <a:endParaRPr lang="ru-RU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зимнего фестиваля</a:t>
                      </a:r>
                      <a:r>
                        <a:rPr lang="ru-RU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дворовых игр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6" marR="12246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</a:t>
                      </a:r>
                      <a:r>
                        <a:rPr lang="ru-RU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60 участников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6" marR="12246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03.02.2020. – 24.02.2020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6" marR="12246" marT="952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0130">
                <a:tc>
                  <a:txBody>
                    <a:bodyPr/>
                    <a:lstStyle/>
                    <a:p>
                      <a:pPr algn="ctr" fontAlgn="t"/>
                      <a:endParaRPr lang="ru-RU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Дней Здоровья в ОУ</a:t>
                      </a:r>
                      <a:r>
                        <a:rPr lang="ru-RU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района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6" marR="12246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ОУ/100 участников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6" marR="12246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10.03.2020 – 15.05.2020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6" marR="12246" marT="952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0130">
                <a:tc>
                  <a:txBody>
                    <a:bodyPr/>
                    <a:lstStyle/>
                    <a:p>
                      <a:pPr algn="ctr" fontAlgn="t"/>
                      <a:endParaRPr lang="ru-RU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турниров</a:t>
                      </a:r>
                      <a:r>
                        <a:rPr lang="ru-RU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дворовым играм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6" marR="12246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турниров/</a:t>
                      </a:r>
                      <a:r>
                        <a:rPr lang="ru-RU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300 участников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6" marR="12246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01.04.2020 – 30.06.2020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6" marR="12246" marT="9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51850">
                <a:tc>
                  <a:txBody>
                    <a:bodyPr/>
                    <a:lstStyle/>
                    <a:p>
                      <a:pPr algn="ctr" fontAlgn="t"/>
                      <a:endParaRPr lang="ru-RU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летнего фестиваля дворовых игр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6" marR="12246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100 участников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6" marR="12246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5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01.07.2020</a:t>
                      </a:r>
                      <a:r>
                        <a:rPr lang="ru-RU" sz="15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27.07.2020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6" marR="12246" marT="952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899592" y="332656"/>
            <a:ext cx="7848872" cy="1152128"/>
          </a:xfrm>
          <a:prstGeom prst="round2Same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МЕРОПРИЯТИЯ ПО РЕАЛИЗАЦИИ</a:t>
            </a:r>
          </a:p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(ПРОДОЛЖЕНИЕ ТАБЛИЦЫ)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0330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83" name="Group 7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36405461"/>
              </p:ext>
            </p:extLst>
          </p:nvPr>
        </p:nvGraphicFramePr>
        <p:xfrm>
          <a:off x="406121" y="1484784"/>
          <a:ext cx="8424936" cy="462397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215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389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644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867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Arial" charset="0"/>
                      </a:endParaRPr>
                    </a:p>
                  </a:txBody>
                  <a:tcPr marL="91442" marR="91442" marT="45738" marB="457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ФИО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Arial" charset="0"/>
                      </a:endParaRPr>
                    </a:p>
                  </a:txBody>
                  <a:tcPr marL="91442" marR="91442" marT="45738" marB="457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Роль в проекте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Arial" charset="0"/>
                      </a:endParaRPr>
                    </a:p>
                  </a:txBody>
                  <a:tcPr marL="91442" marR="91442" marT="45738" marB="45738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53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38" marB="457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Кушка Диана</a:t>
                      </a:r>
                    </a:p>
                  </a:txBody>
                  <a:tcPr marL="91442" marR="91442" marT="45738" marB="4573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Ответственна за деятельность клуба</a:t>
                      </a:r>
                    </a:p>
                  </a:txBody>
                  <a:tcPr marL="91442" marR="91442" marT="45738" marB="45738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91442" marR="91442" marT="45738" marB="457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Галичая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Валерия</a:t>
                      </a:r>
                    </a:p>
                  </a:txBody>
                  <a:tcPr marL="91442" marR="91442" marT="45738" marB="4573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Ответственная за проведение фестивалей и турниров, за  формирование базы игр</a:t>
                      </a:r>
                    </a:p>
                  </a:txBody>
                  <a:tcPr marL="91442" marR="91442" marT="45738" marB="45738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91442" marR="91442" marT="45738" marB="457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Бондарцев Роман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Маликова Ирина</a:t>
                      </a:r>
                    </a:p>
                  </a:txBody>
                  <a:tcPr marL="91442" marR="91442" marT="45738" marB="4573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Ответственные за информационную компанию</a:t>
                      </a:r>
                    </a:p>
                  </a:txBody>
                  <a:tcPr marL="91442" marR="91442" marT="45738" marB="45738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91442" marR="91442" marT="45738" marB="457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Щегленко Иван</a:t>
                      </a:r>
                    </a:p>
                  </a:txBody>
                  <a:tcPr marL="91442" marR="91442" marT="45738" marB="4573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Ответственный за изготовление инвентаря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38" marB="45738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91442" marR="91442" marT="45738" marB="457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Курбатов Игорь</a:t>
                      </a:r>
                    </a:p>
                  </a:txBody>
                  <a:tcPr marL="91442" marR="91442" marT="45738" marB="4573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Ответственный за техническое сопровождение мероприятий</a:t>
                      </a:r>
                    </a:p>
                  </a:txBody>
                  <a:tcPr marL="91442" marR="91442" marT="45738" marB="45738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marL="91442" marR="91442" marT="45738" marB="457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Анпилогова Юлия</a:t>
                      </a:r>
                    </a:p>
                  </a:txBody>
                  <a:tcPr marL="91442" marR="91442" marT="45738" marB="4573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Ответственная за проведение дней здоровья в ОУ</a:t>
                      </a:r>
                    </a:p>
                  </a:txBody>
                  <a:tcPr marL="91442" marR="91442" marT="45738" marB="45738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60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 marL="91442" marR="91442" marT="45738" marB="457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Изюмова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Анастасия</a:t>
                      </a:r>
                    </a:p>
                  </a:txBody>
                  <a:tcPr marL="91442" marR="91442" marT="45738" marB="4573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Ответственная за работу команды волонтеров</a:t>
                      </a:r>
                    </a:p>
                  </a:txBody>
                  <a:tcPr marL="91442" marR="91442" marT="45738" marB="45738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395536" y="332656"/>
            <a:ext cx="8352928" cy="936104"/>
          </a:xfrm>
          <a:prstGeom prst="round2Same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КОМАНДА ПРОЕКТА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680" y="4437112"/>
            <a:ext cx="8686800" cy="1185863"/>
          </a:xfrm>
        </p:spPr>
        <p:txBody>
          <a:bodyPr>
            <a:normAutofit fontScale="90000"/>
          </a:bodyPr>
          <a:lstStyle/>
          <a:p>
            <a:pPr marL="0" indent="0" algn="l"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Контактные данные: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3554" name="Объект 2"/>
          <p:cNvSpPr>
            <a:spLocks noGrp="1"/>
          </p:cNvSpPr>
          <p:nvPr>
            <p:ph type="body" idx="1"/>
          </p:nvPr>
        </p:nvSpPr>
        <p:spPr>
          <a:xfrm>
            <a:off x="323528" y="5229200"/>
            <a:ext cx="8458200" cy="1368152"/>
          </a:xfrm>
        </p:spPr>
        <p:txBody>
          <a:bodyPr>
            <a:noAutofit/>
          </a:bodyPr>
          <a:lstStyle/>
          <a:p>
            <a:pPr marL="136525" algn="l"/>
            <a:r>
              <a:rPr lang="ru-RU" sz="1400" dirty="0" smtClean="0">
                <a:solidFill>
                  <a:schemeClr val="tx1"/>
                </a:solidFill>
                <a:latin typeface="Monotype Corsiva" pitchFamily="66" charset="0"/>
              </a:rPr>
              <a:t>Кушка Диана Владимировна</a:t>
            </a:r>
          </a:p>
          <a:p>
            <a:pPr marL="136525" algn="l"/>
            <a:r>
              <a:rPr lang="ru-RU" sz="1400" dirty="0" smtClean="0">
                <a:solidFill>
                  <a:schemeClr val="tx1"/>
                </a:solidFill>
                <a:latin typeface="Monotype Corsiva" pitchFamily="66" charset="0"/>
              </a:rPr>
              <a:t>(47246) 5-16-24, 8-952-436-43-69</a:t>
            </a:r>
          </a:p>
          <a:p>
            <a:pPr marL="136525" algn="l"/>
            <a:r>
              <a:rPr lang="ru-RU" sz="1400" dirty="0" smtClean="0">
                <a:solidFill>
                  <a:schemeClr val="tx1"/>
                </a:solidFill>
                <a:latin typeface="Monotype Corsiva" pitchFamily="66" charset="0"/>
              </a:rPr>
              <a:t>Малахова Галина Владимировна</a:t>
            </a:r>
            <a:endParaRPr lang="ru-RU" sz="14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marL="136525" algn="l"/>
            <a:r>
              <a:rPr lang="ru-RU" sz="1400" dirty="0" smtClean="0">
                <a:solidFill>
                  <a:schemeClr val="tx1"/>
                </a:solidFill>
                <a:latin typeface="Monotype Corsiva" pitchFamily="66" charset="0"/>
              </a:rPr>
              <a:t>8-919-229-95-35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1508125" y="3390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2003624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Спасибо за внимание!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31815</TotalTime>
  <Words>660</Words>
  <Application>Microsoft Office PowerPoint</Application>
  <PresentationFormat>Экран (4:3)</PresentationFormat>
  <Paragraphs>128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ПРОЕКТА «Создание клуба дворовых игр  «Выходи гулять!»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Контактные данные:  </vt:lpstr>
    </vt:vector>
  </TitlesOfParts>
  <Company>GUP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Гончаренко</dc:creator>
  <cp:lastModifiedBy>CM Iren</cp:lastModifiedBy>
  <cp:revision>1557</cp:revision>
  <cp:lastPrinted>2016-07-14T07:43:34Z</cp:lastPrinted>
  <dcterms:created xsi:type="dcterms:W3CDTF">2010-02-20T13:06:54Z</dcterms:created>
  <dcterms:modified xsi:type="dcterms:W3CDTF">2020-04-07T12:15:21Z</dcterms:modified>
</cp:coreProperties>
</file>