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3.8122594050743648E-2"/>
          <c:y val="3.5857019200476188E-2"/>
          <c:w val="7.6233595800524597E-3"/>
          <c:h val="2.7612045225943089E-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70862080"/>
        <c:axId val="170863616"/>
      </c:barChart>
      <c:catAx>
        <c:axId val="170862080"/>
        <c:scaling>
          <c:orientation val="minMax"/>
        </c:scaling>
        <c:delete val="1"/>
        <c:axPos val="b"/>
        <c:tickLblPos val="none"/>
        <c:crossAx val="170863616"/>
        <c:crosses val="autoZero"/>
        <c:auto val="1"/>
        <c:lblAlgn val="ctr"/>
        <c:lblOffset val="100"/>
      </c:catAx>
      <c:valAx>
        <c:axId val="170863616"/>
        <c:scaling>
          <c:orientation val="minMax"/>
        </c:scaling>
        <c:axPos val="l"/>
        <c:majorGridlines/>
        <c:numFmt formatCode="General" sourceLinked="1"/>
        <c:tickLblPos val="nextTo"/>
        <c:crossAx val="170862080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10337-56BE-4640-AB48-D37EA5051B44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A169E-CD32-49E2-89D2-377B5D4D6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A169E-CD32-49E2-89D2-377B5D4D60B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110410" cy="1800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Центр поддержки </a:t>
            </a:r>
            <a:r>
              <a:rPr lang="ru-RU" dirty="0" smtClean="0">
                <a:latin typeface="+mn-lt"/>
              </a:rPr>
              <a:t>добровольчества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Ясногорского района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2\OneDrive\Рабочий стол\photo1688501721 (10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74" y="2714624"/>
            <a:ext cx="8275389" cy="4017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Как всё начиналось…</a:t>
            </a:r>
            <a:endParaRPr lang="ru-RU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</a:t>
            </a:r>
            <a:r>
              <a:rPr lang="ru-RU" sz="2400" dirty="0" smtClean="0">
                <a:solidFill>
                  <a:schemeClr val="accent1"/>
                </a:solidFill>
              </a:rPr>
              <a:t>С 30 января 2018 года на территории Ясногорского района первое волонтёрское движение «ЯСАМ!» дал старт последующим организациям по оказанию помощи нуждающимся. </a:t>
            </a: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     Первые цифры были не так велики. Были задействованы-132 добровольца со всего района в возрасте от 14 до 45 лет, которые начали знакомится с деятельностью и учится тому, как важно быть кому-то полезным и находить людей, взывающих к участию.</a:t>
            </a:r>
          </a:p>
          <a:p>
            <a:endParaRPr lang="ru-RU" dirty="0"/>
          </a:p>
        </p:txBody>
      </p:sp>
      <p:pic>
        <p:nvPicPr>
          <p:cNvPr id="2051" name="Picture 3" descr="C:\Users\2\OneDrive\Рабочий стол\0dVQQrqtp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4581128"/>
            <a:ext cx="3130699" cy="2276872"/>
          </a:xfrm>
          <a:prstGeom prst="rect">
            <a:avLst/>
          </a:prstGeom>
          <a:noFill/>
        </p:spPr>
      </p:pic>
      <p:pic>
        <p:nvPicPr>
          <p:cNvPr id="2052" name="Picture 4" descr="C:\Users\2\OneDrive\Рабочий стол\BjZmAB3hz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293097"/>
            <a:ext cx="3744416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Такими были наши первые шаги</a:t>
            </a:r>
            <a:endParaRPr lang="ru-RU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25538"/>
          <a:ext cx="9144000" cy="573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2\OneDrive\Рабочий стол\YBWCEN5j4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2336">
            <a:off x="260165" y="1430090"/>
            <a:ext cx="3374000" cy="2530500"/>
          </a:xfrm>
          <a:prstGeom prst="rect">
            <a:avLst/>
          </a:prstGeom>
          <a:noFill/>
        </p:spPr>
      </p:pic>
      <p:pic>
        <p:nvPicPr>
          <p:cNvPr id="1027" name="Picture 3" descr="C:\Users\2\OneDrive\Рабочий стол\at0bNQL1pf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276872"/>
            <a:ext cx="3586055" cy="2151633"/>
          </a:xfrm>
          <a:prstGeom prst="rect">
            <a:avLst/>
          </a:prstGeom>
          <a:noFill/>
        </p:spPr>
      </p:pic>
      <p:pic>
        <p:nvPicPr>
          <p:cNvPr id="1028" name="Picture 4" descr="C:\Users\2\OneDrive\Рабочий стол\opJWaBRLPw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34689">
            <a:off x="303772" y="4284490"/>
            <a:ext cx="3660808" cy="2196485"/>
          </a:xfrm>
          <a:prstGeom prst="rect">
            <a:avLst/>
          </a:prstGeom>
          <a:noFill/>
        </p:spPr>
      </p:pic>
      <p:pic>
        <p:nvPicPr>
          <p:cNvPr id="1029" name="Picture 5" descr="C:\Users\2\OneDrive\Рабочий стол\OWLbTWSRgg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47461">
            <a:off x="5670548" y="3828709"/>
            <a:ext cx="3080374" cy="2457540"/>
          </a:xfrm>
          <a:prstGeom prst="rect">
            <a:avLst/>
          </a:prstGeom>
          <a:noFill/>
        </p:spPr>
      </p:pic>
      <p:pic>
        <p:nvPicPr>
          <p:cNvPr id="1030" name="Picture 6" descr="C:\Users\2\OneDrive\Рабочий стол\AX6W3hf13v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69977">
            <a:off x="6234085" y="1534877"/>
            <a:ext cx="2641617" cy="1979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Как обстоят дела в целом?!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576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      Каждый день учит нас чему-то новому: посещаем различные форумы и обучающие мастер- классы, пишем </a:t>
            </a:r>
            <a:r>
              <a:rPr lang="ru-RU" sz="2000" dirty="0" smtClean="0">
                <a:solidFill>
                  <a:srgbClr val="FFC000"/>
                </a:solidFill>
              </a:rPr>
              <a:t>проекты, участвуем в </a:t>
            </a:r>
            <a:r>
              <a:rPr lang="ru-RU" sz="2000" dirty="0" err="1" smtClean="0">
                <a:solidFill>
                  <a:srgbClr val="FFC000"/>
                </a:solidFill>
              </a:rPr>
              <a:t>грантовых</a:t>
            </a:r>
            <a:r>
              <a:rPr lang="ru-RU" sz="2000" dirty="0" smtClean="0">
                <a:solidFill>
                  <a:srgbClr val="FFC000"/>
                </a:solidFill>
              </a:rPr>
              <a:t> конкурсах.</a:t>
            </a:r>
            <a:endParaRPr lang="ru-RU" sz="2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   </a:t>
            </a:r>
            <a:r>
              <a:rPr lang="ru-RU" sz="2000" dirty="0" smtClean="0">
                <a:solidFill>
                  <a:srgbClr val="FFC000"/>
                </a:solidFill>
              </a:rPr>
              <a:t>    </a:t>
            </a:r>
            <a:r>
              <a:rPr lang="ru-RU" sz="2000" dirty="0" smtClean="0">
                <a:solidFill>
                  <a:srgbClr val="FFC000"/>
                </a:solidFill>
              </a:rPr>
              <a:t>М</a:t>
            </a:r>
            <a:r>
              <a:rPr lang="ru-RU" sz="2000" dirty="0" smtClean="0">
                <a:solidFill>
                  <a:srgbClr val="FFC000"/>
                </a:solidFill>
              </a:rPr>
              <a:t>асштабная работа, начавшаяся </a:t>
            </a:r>
            <a:r>
              <a:rPr lang="ru-RU" sz="2000" dirty="0" smtClean="0">
                <a:solidFill>
                  <a:srgbClr val="FFC000"/>
                </a:solidFill>
              </a:rPr>
              <a:t>с сентября 2022 года, сплотившая граждан района на оказание помощи </a:t>
            </a:r>
            <a:r>
              <a:rPr lang="ru-RU" sz="2000" dirty="0" smtClean="0">
                <a:solidFill>
                  <a:srgbClr val="FFC000"/>
                </a:solidFill>
              </a:rPr>
              <a:t>нуждающимся, показала, что наши горизонты раздвигаются, работы становится больше и результаты тоже должны прогрессировать. </a:t>
            </a:r>
          </a:p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      Мы стараемся  уделить внимание каждому. Это важно не только для них, но и для нас.</a:t>
            </a:r>
            <a:endParaRPr lang="ru-RU" sz="2000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2053" name="Picture 5" descr="C:\Users\2\OneDrive\Рабочий стол\C1QB0rz3w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437112"/>
            <a:ext cx="3502866" cy="2135609"/>
          </a:xfrm>
          <a:prstGeom prst="rect">
            <a:avLst/>
          </a:prstGeom>
          <a:noFill/>
        </p:spPr>
      </p:pic>
      <p:pic>
        <p:nvPicPr>
          <p:cNvPr id="2054" name="Picture 6" descr="C:\Users\2\OneDrive\Рабочий стол\4cda27d3-e94c-446d-8293-c158112fe9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058" y="3429000"/>
            <a:ext cx="2997942" cy="3168352"/>
          </a:xfrm>
          <a:prstGeom prst="rect">
            <a:avLst/>
          </a:prstGeom>
          <a:noFill/>
        </p:spPr>
      </p:pic>
      <p:pic>
        <p:nvPicPr>
          <p:cNvPr id="2055" name="Picture 7" descr="C:\Users\2\OneDrive\Рабочий стол\HxjgYHcAew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05064"/>
            <a:ext cx="2304256" cy="2666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96536" cy="6926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Наши новые добровольческие объединения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324528" cy="6453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</a:t>
            </a:r>
          </a:p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      В городе размещён пункт временного проживания, где беженцам оказывается круглосуточная поддержка. Во всех добрых начинаниях, волонтёры оказывают посильную поддержку.</a:t>
            </a:r>
          </a:p>
          <a:p>
            <a:pPr>
              <a:buNone/>
            </a:pPr>
            <a:endParaRPr lang="ru-RU" sz="2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 Созданы волонтёрские объединения по оказанию помощи для участников СВО: "Добрые ручки«, «Слово и дело», многие из них остаются в тени, произнося слова, что мы помогаем просто так, без регистрации на порталах </a:t>
            </a:r>
            <a:r>
              <a:rPr lang="ru-RU" sz="2000" dirty="0" err="1" smtClean="0">
                <a:solidFill>
                  <a:srgbClr val="FFC000"/>
                </a:solidFill>
              </a:rPr>
              <a:t>добро.ру</a:t>
            </a:r>
            <a:r>
              <a:rPr lang="ru-RU" sz="2000" dirty="0" smtClean="0">
                <a:solidFill>
                  <a:srgbClr val="FFC000"/>
                </a:solidFill>
              </a:rPr>
              <a:t> и АИС, безвозмездно! </a:t>
            </a:r>
          </a:p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. </a:t>
            </a:r>
          </a:p>
          <a:p>
            <a:pPr>
              <a:buNone/>
            </a:pPr>
            <a:endParaRPr lang="ru-RU" sz="20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      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5" name="Picture 3" descr="C:\Users\2\OneDrive\Рабочий стол\G6Tty7Ka6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2376265" cy="3168352"/>
          </a:xfrm>
          <a:prstGeom prst="rect">
            <a:avLst/>
          </a:prstGeom>
          <a:noFill/>
        </p:spPr>
      </p:pic>
      <p:pic>
        <p:nvPicPr>
          <p:cNvPr id="3076" name="Picture 4" descr="C:\Users\2\OneDrive\Рабочий стол\UthNx5kWW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212977"/>
            <a:ext cx="3937750" cy="1656184"/>
          </a:xfrm>
          <a:prstGeom prst="rect">
            <a:avLst/>
          </a:prstGeom>
          <a:noFill/>
        </p:spPr>
      </p:pic>
      <p:pic>
        <p:nvPicPr>
          <p:cNvPr id="3077" name="Picture 5" descr="C:\Users\2\OneDrive\Рабочий стол\5H1IG3rr2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869160"/>
            <a:ext cx="3816424" cy="1988840"/>
          </a:xfrm>
          <a:prstGeom prst="rect">
            <a:avLst/>
          </a:prstGeom>
          <a:noFill/>
        </p:spPr>
      </p:pic>
      <p:pic>
        <p:nvPicPr>
          <p:cNvPr id="3078" name="Picture 6" descr="C:\Users\2\OneDrive\Рабочий стол\wRATnZvQa8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212976"/>
            <a:ext cx="2267744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Где же мы их находим?!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      С </a:t>
            </a:r>
            <a:r>
              <a:rPr lang="ru-RU" sz="2000" dirty="0" smtClean="0">
                <a:solidFill>
                  <a:srgbClr val="FFC000"/>
                </a:solidFill>
              </a:rPr>
              <a:t>каждым днём количество </a:t>
            </a:r>
            <a:r>
              <a:rPr lang="ru-RU" sz="2000" dirty="0" smtClean="0">
                <a:solidFill>
                  <a:srgbClr val="FFC000"/>
                </a:solidFill>
              </a:rPr>
              <a:t>альтруистов </a:t>
            </a:r>
            <a:r>
              <a:rPr lang="ru-RU" sz="2000" dirty="0" smtClean="0">
                <a:solidFill>
                  <a:srgbClr val="FFC000"/>
                </a:solidFill>
              </a:rPr>
              <a:t>р</a:t>
            </a:r>
            <a:r>
              <a:rPr lang="ru-RU" sz="2000" dirty="0" smtClean="0">
                <a:solidFill>
                  <a:srgbClr val="FFC000"/>
                </a:solidFill>
              </a:rPr>
              <a:t>астает</a:t>
            </a:r>
            <a:r>
              <a:rPr lang="ru-RU" sz="2000" dirty="0" smtClean="0">
                <a:solidFill>
                  <a:srgbClr val="FFC000"/>
                </a:solidFill>
              </a:rPr>
              <a:t>. Люди приходят из ниоткуда, звонят, пишут, желая вступить в добровольческое движение. </a:t>
            </a:r>
          </a:p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    </a:t>
            </a:r>
            <a:r>
              <a:rPr lang="ru-RU" sz="2000" dirty="0" smtClean="0">
                <a:solidFill>
                  <a:srgbClr val="FFC000"/>
                </a:solidFill>
              </a:rPr>
              <a:t>  очень часто- они перегорают </a:t>
            </a:r>
            <a:r>
              <a:rPr lang="ru-RU" sz="2000" dirty="0" smtClean="0">
                <a:solidFill>
                  <a:srgbClr val="FFC000"/>
                </a:solidFill>
              </a:rPr>
              <a:t>и им необходимы силы на восстановление, но они возвращаются и приводят с собой </a:t>
            </a:r>
            <a:r>
              <a:rPr lang="ru-RU" sz="2000" dirty="0" smtClean="0">
                <a:solidFill>
                  <a:srgbClr val="FFC000"/>
                </a:solidFill>
              </a:rPr>
              <a:t>новых волонтёров. </a:t>
            </a:r>
            <a:r>
              <a:rPr lang="ru-RU" sz="2000" dirty="0" smtClean="0">
                <a:solidFill>
                  <a:srgbClr val="FFC000"/>
                </a:solidFill>
              </a:rPr>
              <a:t>Сосчитать их всех крайне сложно. На данный момент, официально зарегистрированных в районе свыше 1000 добровольцев.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4099" name="Picture 3" descr="C:\Users\2\OneDrive\Рабочий стол\NI_7GdEs9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3712412" cy="2088232"/>
          </a:xfrm>
          <a:prstGeom prst="rect">
            <a:avLst/>
          </a:prstGeom>
          <a:noFill/>
        </p:spPr>
      </p:pic>
      <p:pic>
        <p:nvPicPr>
          <p:cNvPr id="4100" name="Picture 4" descr="C:\Users\2\OneDrive\Рабочий стол\Sa7L3T46f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683358"/>
            <a:ext cx="3624403" cy="2174642"/>
          </a:xfrm>
          <a:prstGeom prst="rect">
            <a:avLst/>
          </a:prstGeom>
          <a:noFill/>
        </p:spPr>
      </p:pic>
      <p:pic>
        <p:nvPicPr>
          <p:cNvPr id="4101" name="Picture 5" descr="C:\Users\2\OneDrive\Рабочий стол\D9LE1Coct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7736" y="3356992"/>
            <a:ext cx="237626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Наши верные партнёры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 </a:t>
            </a:r>
            <a:r>
              <a:rPr lang="ru-RU" sz="2000" dirty="0" smtClean="0">
                <a:solidFill>
                  <a:srgbClr val="FFC000"/>
                </a:solidFill>
              </a:rPr>
              <a:t>  Наших </a:t>
            </a:r>
            <a:r>
              <a:rPr lang="ru-RU" sz="2000" dirty="0" smtClean="0">
                <a:solidFill>
                  <a:srgbClr val="FFC000"/>
                </a:solidFill>
              </a:rPr>
              <a:t>помощников и партнёров- </a:t>
            </a:r>
            <a:r>
              <a:rPr lang="ru-RU" sz="2000" dirty="0" smtClean="0">
                <a:solidFill>
                  <a:srgbClr val="FFC000"/>
                </a:solidFill>
              </a:rPr>
              <a:t>много. Во всех образовательных учреждениях района работают школьные волонтерские отряды, проводятся «Добрые уроки», где ребята знакомятся с добровольческой деятельностью. Волонтёры помогают не только на местах своих учреждений, они с удовольствием принимают участие в различных акциях, благотворительных </a:t>
            </a:r>
            <a:r>
              <a:rPr lang="ru-RU" sz="2000" dirty="0" smtClean="0">
                <a:solidFill>
                  <a:srgbClr val="FFC000"/>
                </a:solidFill>
              </a:rPr>
              <a:t>мероприятиях, </a:t>
            </a:r>
            <a:r>
              <a:rPr lang="ru-RU" sz="2000" dirty="0" err="1" smtClean="0">
                <a:solidFill>
                  <a:srgbClr val="FFC000"/>
                </a:solidFill>
              </a:rPr>
              <a:t>флешмобах</a:t>
            </a:r>
            <a:r>
              <a:rPr lang="ru-RU" sz="2000" dirty="0" smtClean="0">
                <a:solidFill>
                  <a:srgbClr val="FFC000"/>
                </a:solidFill>
              </a:rPr>
              <a:t>, массовых и районных мероприятиях</a:t>
            </a:r>
            <a:r>
              <a:rPr lang="ru-RU" sz="2000" dirty="0" smtClean="0">
                <a:solidFill>
                  <a:srgbClr val="FFC000"/>
                </a:solidFill>
              </a:rPr>
              <a:t>. </a:t>
            </a:r>
            <a:r>
              <a:rPr lang="ru-RU" sz="2000" dirty="0" smtClean="0">
                <a:solidFill>
                  <a:srgbClr val="FFC000"/>
                </a:solidFill>
              </a:rPr>
              <a:t>Мы привлекаем учреждения культуры и они тоже всегда идут с нами рука об руку.</a:t>
            </a:r>
            <a:endParaRPr lang="ru-RU" sz="20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2\OneDrive\Рабочий стол\dNr_w3jC4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0945">
            <a:off x="308694" y="3239496"/>
            <a:ext cx="4231014" cy="2428482"/>
          </a:xfrm>
          <a:prstGeom prst="rect">
            <a:avLst/>
          </a:prstGeom>
          <a:noFill/>
        </p:spPr>
      </p:pic>
      <p:pic>
        <p:nvPicPr>
          <p:cNvPr id="1027" name="Picture 3" descr="C:\Users\2\OneDrive\Рабочий стол\3kr153lT2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340" y="4122408"/>
            <a:ext cx="3643660" cy="2735592"/>
          </a:xfrm>
          <a:prstGeom prst="rect">
            <a:avLst/>
          </a:prstGeom>
          <a:noFill/>
        </p:spPr>
      </p:pic>
      <p:pic>
        <p:nvPicPr>
          <p:cNvPr id="1028" name="Picture 4" descr="C:\Users\2\OneDrive\Рабочий стол\sU3Mxu-OAe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6488" y="4725144"/>
            <a:ext cx="2843808" cy="2132856"/>
          </a:xfrm>
          <a:prstGeom prst="rect">
            <a:avLst/>
          </a:prstGeom>
          <a:noFill/>
        </p:spPr>
      </p:pic>
      <p:pic>
        <p:nvPicPr>
          <p:cNvPr id="1029" name="Picture 5" descr="C:\Users\2\OneDrive\Рабочий стол\k8hARmze97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140967"/>
            <a:ext cx="2880320" cy="1927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Кто мы?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324528" cy="6021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</a:rPr>
              <a:t>     </a:t>
            </a:r>
            <a:r>
              <a:rPr lang="ru-RU" sz="2400" dirty="0" smtClean="0">
                <a:solidFill>
                  <a:srgbClr val="FFC000"/>
                </a:solidFill>
              </a:rPr>
              <a:t>Сообщество- участником, которого может стать любой желающий.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   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    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Совсем юные ребята начальной школы, желающие в будущем стать настоящими </a:t>
            </a:r>
            <a:r>
              <a:rPr lang="ru-RU" sz="2400" dirty="0" smtClean="0">
                <a:solidFill>
                  <a:srgbClr val="FFC000"/>
                </a:solidFill>
              </a:rPr>
              <a:t>волонтёрами, приходят уже сейчас. </a:t>
            </a:r>
            <a:r>
              <a:rPr lang="ru-RU" sz="2400" dirty="0" smtClean="0">
                <a:solidFill>
                  <a:srgbClr val="FFC000"/>
                </a:solidFill>
              </a:rPr>
              <a:t>М</a:t>
            </a:r>
            <a:r>
              <a:rPr lang="ru-RU" sz="2400" dirty="0" smtClean="0">
                <a:solidFill>
                  <a:srgbClr val="FFC000"/>
                </a:solidFill>
              </a:rPr>
              <a:t>ы </a:t>
            </a:r>
            <a:r>
              <a:rPr lang="ru-RU" sz="2400" dirty="0" smtClean="0">
                <a:solidFill>
                  <a:srgbClr val="FFC000"/>
                </a:solidFill>
              </a:rPr>
              <a:t>знакомим их с деятельностью, </a:t>
            </a:r>
            <a:r>
              <a:rPr lang="ru-RU" sz="2400" dirty="0" smtClean="0">
                <a:solidFill>
                  <a:srgbClr val="FFC000"/>
                </a:solidFill>
              </a:rPr>
              <a:t>беседуем и объясняем тому,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как важно оказывать внимание особенно нуждающимся.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</a:rPr>
              <a:t>   </a:t>
            </a:r>
            <a:r>
              <a:rPr lang="ru-RU" sz="2400" dirty="0" smtClean="0">
                <a:solidFill>
                  <a:srgbClr val="FFC000"/>
                </a:solidFill>
              </a:rPr>
              <a:t>   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</a:rPr>
              <a:t>      Серебряные </a:t>
            </a:r>
            <a:r>
              <a:rPr lang="ru-RU" sz="2400" dirty="0" smtClean="0">
                <a:solidFill>
                  <a:srgbClr val="FFC000"/>
                </a:solidFill>
              </a:rPr>
              <a:t>добровольцы- люди старшего </a:t>
            </a:r>
            <a:r>
              <a:rPr lang="ru-RU" sz="2400" dirty="0" smtClean="0">
                <a:solidFill>
                  <a:srgbClr val="FFC000"/>
                </a:solidFill>
              </a:rPr>
              <a:t>поколения (55+), их не так много, но они- очень важная часть нашей группы.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</a:rPr>
              <a:t>      Волонтёры (14+)- наша основная сила, движимая энтузиазмом. Поколение, которое всегда готово к новым задачам. 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   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</a:rPr>
              <a:t>      Специалисты по работе с молодёжью- наш профессиональный коллектив , движимый к поставленной цели ради пользы получателей круглосуточно.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    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Мы постараемся вырасти профессиональнее, справиться со всеми сложностями. Мы не одни,- </a:t>
            </a:r>
            <a:r>
              <a:rPr lang="ru-RU" sz="2400" dirty="0" smtClean="0">
                <a:latin typeface="+mn-lt"/>
              </a:rPr>
              <a:t>н</a:t>
            </a:r>
            <a:r>
              <a:rPr lang="ru-RU" sz="2400" dirty="0" smtClean="0">
                <a:latin typeface="+mn-lt"/>
              </a:rPr>
              <a:t>ас очень много, а значит наш путь: только вперёд, ни шагу назад!</a:t>
            </a: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769152" cy="504056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2\OneDrive\Рабочий стол\41a4c1ad-bbeb-4e30-b8ce-56a27f449b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4815632" cy="2708793"/>
          </a:xfrm>
          <a:prstGeom prst="rect">
            <a:avLst/>
          </a:prstGeom>
          <a:noFill/>
        </p:spPr>
      </p:pic>
      <p:pic>
        <p:nvPicPr>
          <p:cNvPr id="1030" name="Picture 6" descr="C:\Users\2\OneDrive\Рабочий стол\ed946143-4078-4664-a6a3-6097a6305c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2520280" cy="3206126"/>
          </a:xfrm>
          <a:prstGeom prst="rect">
            <a:avLst/>
          </a:prstGeom>
          <a:noFill/>
        </p:spPr>
      </p:pic>
      <p:pic>
        <p:nvPicPr>
          <p:cNvPr id="1031" name="Picture 7" descr="C:\Users\2\OneDrive\Рабочий стол\AbKWjhG22L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77072"/>
            <a:ext cx="2651554" cy="2420888"/>
          </a:xfrm>
          <a:prstGeom prst="rect">
            <a:avLst/>
          </a:prstGeom>
          <a:noFill/>
        </p:spPr>
      </p:pic>
      <p:pic>
        <p:nvPicPr>
          <p:cNvPr id="1033" name="Picture 9" descr="C:\Users\2\OneDrive\Рабочий стол\vFmhIkRtHX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05859"/>
            <a:ext cx="5868792" cy="2452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487</TotalTime>
  <Words>532</Words>
  <Application>Microsoft Office PowerPoint</Application>
  <PresentationFormat>Экран (4:3)</PresentationFormat>
  <Paragraphs>40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Центр поддержки добровольчества Ясногорского района</vt:lpstr>
      <vt:lpstr>Как всё начиналось…</vt:lpstr>
      <vt:lpstr>Такими были наши первые шаги</vt:lpstr>
      <vt:lpstr>Как обстоят дела в целом?!</vt:lpstr>
      <vt:lpstr>Наши новые добровольческие объединения</vt:lpstr>
      <vt:lpstr>Где же мы их находим?!</vt:lpstr>
      <vt:lpstr>Наши верные партнёры</vt:lpstr>
      <vt:lpstr>Кто мы?</vt:lpstr>
      <vt:lpstr>Мы постараемся вырасти профессиональнее, справиться со всеми сложностями. Мы не одни,- нас очень много, а значит наш путь: только вперёд, ни шагу назад!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поддержки добровольчества</dc:title>
  <dc:creator>2</dc:creator>
  <cp:lastModifiedBy>2</cp:lastModifiedBy>
  <cp:revision>38</cp:revision>
  <dcterms:created xsi:type="dcterms:W3CDTF">2023-07-11T08:28:56Z</dcterms:created>
  <dcterms:modified xsi:type="dcterms:W3CDTF">2023-07-12T13:28:19Z</dcterms:modified>
</cp:coreProperties>
</file>