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648" r:id="rId1"/>
  </p:sldMasterIdLst>
  <p:sldIdLst>
    <p:sldId id="310" r:id="rId2"/>
    <p:sldId id="312" r:id="rId3"/>
    <p:sldId id="313" r:id="rId4"/>
    <p:sldId id="330" r:id="rId5"/>
    <p:sldId id="332" r:id="rId6"/>
    <p:sldId id="331" r:id="rId7"/>
    <p:sldId id="329" r:id="rId8"/>
    <p:sldId id="333" r:id="rId9"/>
  </p:sldIdLst>
  <p:sldSz cx="9144000" cy="5143500" type="screen16x9"/>
  <p:notesSz cx="9872663" cy="67913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6666"/>
    <a:srgbClr val="0066CC"/>
    <a:srgbClr val="008080"/>
    <a:srgbClr val="33CC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90" autoAdjust="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conom2\Desktop\6.jpg"/>
          <p:cNvPicPr>
            <a:picLocks noChangeAspect="1" noChangeArrowheads="1"/>
          </p:cNvPicPr>
          <p:nvPr/>
        </p:nvPicPr>
        <p:blipFill>
          <a:blip r:embed="rId2" cstate="print"/>
          <a:srcRect b="76636"/>
          <a:stretch>
            <a:fillRect/>
          </a:stretch>
        </p:blipFill>
        <p:spPr bwMode="auto">
          <a:xfrm>
            <a:off x="0" y="0"/>
            <a:ext cx="9144000" cy="120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771551"/>
            <a:ext cx="9144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prstClr val="black"/>
              </a:solidFill>
            </a:endParaRPr>
          </a:p>
          <a:p>
            <a:pPr algn="ctr"/>
            <a:endParaRPr lang="ru-RU" b="1" dirty="0" smtClean="0">
              <a:solidFill>
                <a:prstClr val="black"/>
              </a:solidFill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rgbClr val="9BBB59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rPr>
              <a:t>Муниципальное бюджетное учреждение культуры «Новокубанская межпоселенческая библиотека» муниципального образования Новокубанский район</a:t>
            </a:r>
            <a:endParaRPr lang="ru-RU" sz="2800" b="1" dirty="0" smtClean="0">
              <a:ln w="10541" cmpd="sng">
                <a:solidFill>
                  <a:srgbClr val="9BBB59">
                    <a:lumMod val="60000"/>
                    <a:lumOff val="40000"/>
                  </a:srgbClr>
                </a:solidFill>
                <a:prstDash val="solid"/>
              </a:ln>
              <a:solidFill>
                <a:srgbClr val="4BACC6">
                  <a:lumMod val="50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Picture 2" descr="C:\Users\ADM\Desktop\ЛОГОТИП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70752"/>
            <a:ext cx="2935809" cy="182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96838" y="82551"/>
            <a:ext cx="7269162" cy="604838"/>
          </a:xfrm>
          <a:custGeom>
            <a:avLst/>
            <a:gdLst>
              <a:gd name="connsiteX0" fmla="*/ 0 w 7268707"/>
              <a:gd name="connsiteY0" fmla="*/ 0 h 605328"/>
              <a:gd name="connsiteX1" fmla="*/ 7024177 w 7268707"/>
              <a:gd name="connsiteY1" fmla="*/ 0 h 605328"/>
              <a:gd name="connsiteX2" fmla="*/ 7268707 w 7268707"/>
              <a:gd name="connsiteY2" fmla="*/ 302614 h 605328"/>
              <a:gd name="connsiteX3" fmla="*/ 7024330 w 7268707"/>
              <a:gd name="connsiteY3" fmla="*/ 605038 h 605328"/>
              <a:gd name="connsiteX4" fmla="*/ 7034453 w 7268707"/>
              <a:gd name="connsiteY4" fmla="*/ 605038 h 605328"/>
              <a:gd name="connsiteX5" fmla="*/ 7034453 w 7268707"/>
              <a:gd name="connsiteY5" fmla="*/ 605328 h 605328"/>
              <a:gd name="connsiteX6" fmla="*/ 0 w 7268707"/>
              <a:gd name="connsiteY6" fmla="*/ 605328 h 60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707" h="605328">
                <a:moveTo>
                  <a:pt x="0" y="0"/>
                </a:moveTo>
                <a:lnTo>
                  <a:pt x="7024177" y="0"/>
                </a:lnTo>
                <a:lnTo>
                  <a:pt x="7268707" y="302614"/>
                </a:lnTo>
                <a:lnTo>
                  <a:pt x="7024330" y="605038"/>
                </a:lnTo>
                <a:lnTo>
                  <a:pt x="7034453" y="605038"/>
                </a:lnTo>
                <a:lnTo>
                  <a:pt x="7034453" y="605328"/>
                </a:lnTo>
                <a:lnTo>
                  <a:pt x="0" y="605328"/>
                </a:lnTo>
                <a:close/>
              </a:path>
            </a:pathLst>
          </a:custGeom>
          <a:solidFill>
            <a:srgbClr val="519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>
              <a:defRPr/>
            </a:pPr>
            <a:endParaRPr lang="ru-RU" sz="1534">
              <a:solidFill>
                <a:prstClr val="white"/>
              </a:solidFill>
            </a:endParaRPr>
          </a:p>
        </p:txBody>
      </p:sp>
      <p:grpSp>
        <p:nvGrpSpPr>
          <p:cNvPr id="2" name="Группа 45"/>
          <p:cNvGrpSpPr>
            <a:grpSpLocks noChangeAspect="1"/>
          </p:cNvGrpSpPr>
          <p:nvPr/>
        </p:nvGrpSpPr>
        <p:grpSpPr bwMode="auto">
          <a:xfrm>
            <a:off x="7288215" y="123826"/>
            <a:ext cx="928687" cy="587375"/>
            <a:chOff x="-266959" y="2252097"/>
            <a:chExt cx="5875213" cy="3711969"/>
          </a:xfrm>
        </p:grpSpPr>
        <p:sp>
          <p:nvSpPr>
            <p:cNvPr id="5" name="Полилиния 4"/>
            <p:cNvSpPr/>
            <p:nvPr/>
          </p:nvSpPr>
          <p:spPr>
            <a:xfrm>
              <a:off x="3740237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2D5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6" name="Трапеция 5"/>
            <p:cNvSpPr/>
            <p:nvPr/>
          </p:nvSpPr>
          <p:spPr>
            <a:xfrm>
              <a:off x="3127610" y="5462449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4377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735926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519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37351" y="2252097"/>
              <a:ext cx="187805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C2D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731616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96B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-266959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EAB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11" name="Трапеция 10"/>
            <p:cNvSpPr/>
            <p:nvPr/>
          </p:nvSpPr>
          <p:spPr>
            <a:xfrm flipV="1">
              <a:off x="2123300" y="2252097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77A8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12" name="Трапеция 11"/>
            <p:cNvSpPr/>
            <p:nvPr/>
          </p:nvSpPr>
          <p:spPr>
            <a:xfrm flipV="1">
              <a:off x="124719" y="2252097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D0D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13" name="Трапеция 12"/>
            <p:cNvSpPr/>
            <p:nvPr/>
          </p:nvSpPr>
          <p:spPr>
            <a:xfrm>
              <a:off x="1129029" y="5462449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B1C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</p:grpSp>
      <p:sp>
        <p:nvSpPr>
          <p:cNvPr id="14" name="Полилиния 13"/>
          <p:cNvSpPr/>
          <p:nvPr/>
        </p:nvSpPr>
        <p:spPr>
          <a:xfrm>
            <a:off x="8077200" y="106364"/>
            <a:ext cx="960438" cy="606425"/>
          </a:xfrm>
          <a:custGeom>
            <a:avLst/>
            <a:gdLst>
              <a:gd name="connsiteX0" fmla="*/ 0 w 960758"/>
              <a:gd name="connsiteY0" fmla="*/ 0 h 605328"/>
              <a:gd name="connsiteX1" fmla="*/ 960758 w 960758"/>
              <a:gd name="connsiteY1" fmla="*/ 0 h 605328"/>
              <a:gd name="connsiteX2" fmla="*/ 960758 w 960758"/>
              <a:gd name="connsiteY2" fmla="*/ 605328 h 605328"/>
              <a:gd name="connsiteX3" fmla="*/ 388 w 960758"/>
              <a:gd name="connsiteY3" fmla="*/ 605328 h 605328"/>
              <a:gd name="connsiteX4" fmla="*/ 244765 w 960758"/>
              <a:gd name="connsiteY4" fmla="*/ 302904 h 60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758" h="605328">
                <a:moveTo>
                  <a:pt x="0" y="0"/>
                </a:moveTo>
                <a:lnTo>
                  <a:pt x="960758" y="0"/>
                </a:lnTo>
                <a:lnTo>
                  <a:pt x="960758" y="605328"/>
                </a:lnTo>
                <a:lnTo>
                  <a:pt x="388" y="605328"/>
                </a:lnTo>
                <a:lnTo>
                  <a:pt x="244765" y="302904"/>
                </a:lnTo>
                <a:close/>
              </a:path>
            </a:pathLst>
          </a:custGeom>
          <a:solidFill>
            <a:srgbClr val="519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>
              <a:defRPr/>
            </a:pPr>
            <a:endParaRPr lang="ru-RU" sz="1534">
              <a:solidFill>
                <a:prstClr val="white"/>
              </a:solidFill>
            </a:endParaRPr>
          </a:p>
        </p:txBody>
      </p:sp>
      <p:pic>
        <p:nvPicPr>
          <p:cNvPr id="6150" name="Рисунок 5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3915" y="149226"/>
            <a:ext cx="4413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"/>
          <p:cNvSpPr txBox="1"/>
          <p:nvPr/>
        </p:nvSpPr>
        <p:spPr>
          <a:xfrm>
            <a:off x="84686" y="196715"/>
            <a:ext cx="73448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Помещения библиотеки для проведения мероприятий</a:t>
            </a:r>
            <a:endParaRPr lang="ru-RU" altLang="ru-RU" sz="1600" b="1" dirty="0" smtClean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H="1">
            <a:off x="2865440" y="1627189"/>
            <a:ext cx="117475" cy="1587"/>
          </a:xfrm>
          <a:prstGeom prst="line">
            <a:avLst/>
          </a:prstGeom>
          <a:ln>
            <a:solidFill>
              <a:srgbClr val="CED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7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944" y="3440114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9558" y="3090864"/>
            <a:ext cx="3667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7812360" y="3651870"/>
            <a:ext cx="1331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8" name="Рисунок 27" descr="C:\Users\Biblioteka\Desktop\20191126_091531.jpg"/>
          <p:cNvPicPr/>
          <p:nvPr/>
        </p:nvPicPr>
        <p:blipFill>
          <a:blip r:embed="rId4" cstate="print"/>
          <a:srcRect l="3125" r="3124" b="1282"/>
          <a:stretch>
            <a:fillRect/>
          </a:stretch>
        </p:blipFill>
        <p:spPr bwMode="auto">
          <a:xfrm>
            <a:off x="96838" y="653461"/>
            <a:ext cx="3672408" cy="205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4"/>
          <a:stretch/>
        </p:blipFill>
        <p:spPr bwMode="auto">
          <a:xfrm>
            <a:off x="6697130" y="1154081"/>
            <a:ext cx="2328445" cy="288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Рисунок 28" descr="C:\Users\admin\Desktop\проект\IMG_269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838" y="2706099"/>
            <a:ext cx="3539058" cy="2210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34" y="1113856"/>
            <a:ext cx="2409558" cy="29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13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96838" y="82551"/>
            <a:ext cx="7269162" cy="604838"/>
          </a:xfrm>
          <a:custGeom>
            <a:avLst/>
            <a:gdLst>
              <a:gd name="connsiteX0" fmla="*/ 0 w 7268707"/>
              <a:gd name="connsiteY0" fmla="*/ 0 h 605328"/>
              <a:gd name="connsiteX1" fmla="*/ 7024177 w 7268707"/>
              <a:gd name="connsiteY1" fmla="*/ 0 h 605328"/>
              <a:gd name="connsiteX2" fmla="*/ 7268707 w 7268707"/>
              <a:gd name="connsiteY2" fmla="*/ 302614 h 605328"/>
              <a:gd name="connsiteX3" fmla="*/ 7024330 w 7268707"/>
              <a:gd name="connsiteY3" fmla="*/ 605038 h 605328"/>
              <a:gd name="connsiteX4" fmla="*/ 7034453 w 7268707"/>
              <a:gd name="connsiteY4" fmla="*/ 605038 h 605328"/>
              <a:gd name="connsiteX5" fmla="*/ 7034453 w 7268707"/>
              <a:gd name="connsiteY5" fmla="*/ 605328 h 605328"/>
              <a:gd name="connsiteX6" fmla="*/ 0 w 7268707"/>
              <a:gd name="connsiteY6" fmla="*/ 605328 h 60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707" h="605328">
                <a:moveTo>
                  <a:pt x="0" y="0"/>
                </a:moveTo>
                <a:lnTo>
                  <a:pt x="7024177" y="0"/>
                </a:lnTo>
                <a:lnTo>
                  <a:pt x="7268707" y="302614"/>
                </a:lnTo>
                <a:lnTo>
                  <a:pt x="7024330" y="605038"/>
                </a:lnTo>
                <a:lnTo>
                  <a:pt x="7034453" y="605038"/>
                </a:lnTo>
                <a:lnTo>
                  <a:pt x="7034453" y="605328"/>
                </a:lnTo>
                <a:lnTo>
                  <a:pt x="0" y="605328"/>
                </a:lnTo>
                <a:close/>
              </a:path>
            </a:pathLst>
          </a:custGeom>
          <a:solidFill>
            <a:srgbClr val="519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>
              <a:defRPr/>
            </a:pPr>
            <a:endParaRPr lang="ru-RU" sz="1534">
              <a:solidFill>
                <a:prstClr val="white"/>
              </a:solidFill>
            </a:endParaRPr>
          </a:p>
        </p:txBody>
      </p:sp>
      <p:grpSp>
        <p:nvGrpSpPr>
          <p:cNvPr id="2" name="Группа 45"/>
          <p:cNvGrpSpPr>
            <a:grpSpLocks noChangeAspect="1"/>
          </p:cNvGrpSpPr>
          <p:nvPr/>
        </p:nvGrpSpPr>
        <p:grpSpPr bwMode="auto">
          <a:xfrm>
            <a:off x="7288215" y="123826"/>
            <a:ext cx="928687" cy="587375"/>
            <a:chOff x="-266959" y="2252097"/>
            <a:chExt cx="5875213" cy="3711969"/>
          </a:xfrm>
        </p:grpSpPr>
        <p:sp>
          <p:nvSpPr>
            <p:cNvPr id="5" name="Полилиния 4"/>
            <p:cNvSpPr/>
            <p:nvPr/>
          </p:nvSpPr>
          <p:spPr>
            <a:xfrm>
              <a:off x="3740237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2D5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6" name="Трапеция 5"/>
            <p:cNvSpPr/>
            <p:nvPr/>
          </p:nvSpPr>
          <p:spPr>
            <a:xfrm>
              <a:off x="3127610" y="5462449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4377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735926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519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37351" y="2252097"/>
              <a:ext cx="187805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C2D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731616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96B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-266959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EAB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11" name="Трапеция 10"/>
            <p:cNvSpPr/>
            <p:nvPr/>
          </p:nvSpPr>
          <p:spPr>
            <a:xfrm flipV="1">
              <a:off x="2123300" y="2252097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77A8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12" name="Трапеция 11"/>
            <p:cNvSpPr/>
            <p:nvPr/>
          </p:nvSpPr>
          <p:spPr>
            <a:xfrm flipV="1">
              <a:off x="124719" y="2252097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D0D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13" name="Трапеция 12"/>
            <p:cNvSpPr/>
            <p:nvPr/>
          </p:nvSpPr>
          <p:spPr>
            <a:xfrm>
              <a:off x="1129029" y="5462449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B1C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</p:grpSp>
      <p:sp>
        <p:nvSpPr>
          <p:cNvPr id="14" name="Полилиния 13"/>
          <p:cNvSpPr/>
          <p:nvPr/>
        </p:nvSpPr>
        <p:spPr>
          <a:xfrm>
            <a:off x="8077200" y="106364"/>
            <a:ext cx="960438" cy="606425"/>
          </a:xfrm>
          <a:custGeom>
            <a:avLst/>
            <a:gdLst>
              <a:gd name="connsiteX0" fmla="*/ 0 w 960758"/>
              <a:gd name="connsiteY0" fmla="*/ 0 h 605328"/>
              <a:gd name="connsiteX1" fmla="*/ 960758 w 960758"/>
              <a:gd name="connsiteY1" fmla="*/ 0 h 605328"/>
              <a:gd name="connsiteX2" fmla="*/ 960758 w 960758"/>
              <a:gd name="connsiteY2" fmla="*/ 605328 h 605328"/>
              <a:gd name="connsiteX3" fmla="*/ 388 w 960758"/>
              <a:gd name="connsiteY3" fmla="*/ 605328 h 605328"/>
              <a:gd name="connsiteX4" fmla="*/ 244765 w 960758"/>
              <a:gd name="connsiteY4" fmla="*/ 302904 h 60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758" h="605328">
                <a:moveTo>
                  <a:pt x="0" y="0"/>
                </a:moveTo>
                <a:lnTo>
                  <a:pt x="960758" y="0"/>
                </a:lnTo>
                <a:lnTo>
                  <a:pt x="960758" y="605328"/>
                </a:lnTo>
                <a:lnTo>
                  <a:pt x="388" y="605328"/>
                </a:lnTo>
                <a:lnTo>
                  <a:pt x="244765" y="302904"/>
                </a:lnTo>
                <a:close/>
              </a:path>
            </a:pathLst>
          </a:custGeom>
          <a:solidFill>
            <a:srgbClr val="519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>
              <a:defRPr/>
            </a:pPr>
            <a:endParaRPr lang="ru-RU" sz="1534">
              <a:solidFill>
                <a:prstClr val="white"/>
              </a:solidFill>
            </a:endParaRPr>
          </a:p>
        </p:txBody>
      </p:sp>
      <p:pic>
        <p:nvPicPr>
          <p:cNvPr id="6150" name="Рисунок 5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3915" y="149226"/>
            <a:ext cx="4413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"/>
          <p:cNvSpPr txBox="1"/>
          <p:nvPr/>
        </p:nvSpPr>
        <p:spPr>
          <a:xfrm>
            <a:off x="107504" y="51471"/>
            <a:ext cx="73448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Основные формы волонтерской деятельности </a:t>
            </a:r>
            <a:r>
              <a:rPr lang="ru-RU" alt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НОВОКУБАНСКОЙ МЕЖПОСЕЛЕНЧЕСКОЙ БИБЛИОТЕКИ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H="1">
            <a:off x="2865440" y="1627189"/>
            <a:ext cx="117475" cy="1587"/>
          </a:xfrm>
          <a:prstGeom prst="line">
            <a:avLst/>
          </a:prstGeom>
          <a:ln>
            <a:solidFill>
              <a:srgbClr val="CED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2" name="TextBox 247"/>
          <p:cNvSpPr txBox="1">
            <a:spLocks noChangeArrowheads="1"/>
          </p:cNvSpPr>
          <p:nvPr/>
        </p:nvSpPr>
        <p:spPr bwMode="auto">
          <a:xfrm>
            <a:off x="6198464" y="2982913"/>
            <a:ext cx="6381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800" b="1" dirty="0" smtClean="0">
                <a:solidFill>
                  <a:prstClr val="white"/>
                </a:solidFill>
                <a:latin typeface="Verdana" pitchFamily="34" charset="0"/>
              </a:rPr>
              <a:t>26093</a:t>
            </a:r>
            <a:endParaRPr lang="ru-RU" altLang="ru-RU" sz="8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6164" name="TextBox 247"/>
          <p:cNvSpPr txBox="1">
            <a:spLocks noChangeArrowheads="1"/>
          </p:cNvSpPr>
          <p:nvPr/>
        </p:nvSpPr>
        <p:spPr bwMode="auto">
          <a:xfrm>
            <a:off x="7111465" y="2105302"/>
            <a:ext cx="6365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800" b="1" dirty="0" smtClean="0">
                <a:solidFill>
                  <a:prstClr val="white"/>
                </a:solidFill>
                <a:latin typeface="Verdana" pitchFamily="34" charset="0"/>
              </a:rPr>
              <a:t>26876</a:t>
            </a:r>
            <a:endParaRPr lang="ru-RU" altLang="ru-RU" sz="8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6165" name="TextBox 247"/>
          <p:cNvSpPr txBox="1">
            <a:spLocks noChangeArrowheads="1"/>
          </p:cNvSpPr>
          <p:nvPr/>
        </p:nvSpPr>
        <p:spPr bwMode="auto">
          <a:xfrm>
            <a:off x="6790022" y="2435230"/>
            <a:ext cx="6365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800" b="1" dirty="0" smtClean="0">
                <a:solidFill>
                  <a:prstClr val="white"/>
                </a:solidFill>
                <a:latin typeface="Verdana" pitchFamily="34" charset="0"/>
              </a:rPr>
              <a:t>26876</a:t>
            </a:r>
            <a:endParaRPr lang="ru-RU" altLang="ru-RU" sz="8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812360" y="3651870"/>
            <a:ext cx="1331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782157"/>
            <a:ext cx="4438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Семинары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курсы компьютерной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грамотности для всех категорий пользователей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C:\Users\admin\Desktop\проект\IMG_25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48" y="1491630"/>
            <a:ext cx="335357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 descr="C:\Users\admin\Desktop\проект\Screenshot_20200509-170141_Instagram.jpg"/>
          <p:cNvPicPr/>
          <p:nvPr/>
        </p:nvPicPr>
        <p:blipFill>
          <a:blip r:embed="rId4" cstate="print"/>
          <a:srcRect l="1278" t="19961" b="45699"/>
          <a:stretch>
            <a:fillRect/>
          </a:stretch>
        </p:blipFill>
        <p:spPr bwMode="auto">
          <a:xfrm>
            <a:off x="4920704" y="1491630"/>
            <a:ext cx="3395712" cy="2142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793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96838" y="82551"/>
            <a:ext cx="7269162" cy="604838"/>
          </a:xfrm>
          <a:custGeom>
            <a:avLst/>
            <a:gdLst>
              <a:gd name="connsiteX0" fmla="*/ 0 w 7268707"/>
              <a:gd name="connsiteY0" fmla="*/ 0 h 605328"/>
              <a:gd name="connsiteX1" fmla="*/ 7024177 w 7268707"/>
              <a:gd name="connsiteY1" fmla="*/ 0 h 605328"/>
              <a:gd name="connsiteX2" fmla="*/ 7268707 w 7268707"/>
              <a:gd name="connsiteY2" fmla="*/ 302614 h 605328"/>
              <a:gd name="connsiteX3" fmla="*/ 7024330 w 7268707"/>
              <a:gd name="connsiteY3" fmla="*/ 605038 h 605328"/>
              <a:gd name="connsiteX4" fmla="*/ 7034453 w 7268707"/>
              <a:gd name="connsiteY4" fmla="*/ 605038 h 605328"/>
              <a:gd name="connsiteX5" fmla="*/ 7034453 w 7268707"/>
              <a:gd name="connsiteY5" fmla="*/ 605328 h 605328"/>
              <a:gd name="connsiteX6" fmla="*/ 0 w 7268707"/>
              <a:gd name="connsiteY6" fmla="*/ 605328 h 60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707" h="605328">
                <a:moveTo>
                  <a:pt x="0" y="0"/>
                </a:moveTo>
                <a:lnTo>
                  <a:pt x="7024177" y="0"/>
                </a:lnTo>
                <a:lnTo>
                  <a:pt x="7268707" y="302614"/>
                </a:lnTo>
                <a:lnTo>
                  <a:pt x="7024330" y="605038"/>
                </a:lnTo>
                <a:lnTo>
                  <a:pt x="7034453" y="605038"/>
                </a:lnTo>
                <a:lnTo>
                  <a:pt x="7034453" y="605328"/>
                </a:lnTo>
                <a:lnTo>
                  <a:pt x="0" y="605328"/>
                </a:lnTo>
                <a:close/>
              </a:path>
            </a:pathLst>
          </a:custGeom>
          <a:solidFill>
            <a:srgbClr val="519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>
              <a:defRPr/>
            </a:pPr>
            <a:endParaRPr lang="ru-RU" sz="1534">
              <a:solidFill>
                <a:prstClr val="white"/>
              </a:solidFill>
            </a:endParaRPr>
          </a:p>
        </p:txBody>
      </p:sp>
      <p:grpSp>
        <p:nvGrpSpPr>
          <p:cNvPr id="2" name="Группа 45"/>
          <p:cNvGrpSpPr>
            <a:grpSpLocks noChangeAspect="1"/>
          </p:cNvGrpSpPr>
          <p:nvPr/>
        </p:nvGrpSpPr>
        <p:grpSpPr bwMode="auto">
          <a:xfrm>
            <a:off x="7288215" y="123826"/>
            <a:ext cx="928687" cy="587375"/>
            <a:chOff x="-266959" y="2252097"/>
            <a:chExt cx="5875213" cy="3711969"/>
          </a:xfrm>
        </p:grpSpPr>
        <p:sp>
          <p:nvSpPr>
            <p:cNvPr id="5" name="Полилиния 4"/>
            <p:cNvSpPr/>
            <p:nvPr/>
          </p:nvSpPr>
          <p:spPr>
            <a:xfrm>
              <a:off x="3740237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2D5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6" name="Трапеция 5"/>
            <p:cNvSpPr/>
            <p:nvPr/>
          </p:nvSpPr>
          <p:spPr>
            <a:xfrm>
              <a:off x="3127610" y="5462449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4377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735926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519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37351" y="2252097"/>
              <a:ext cx="187805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C2D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731616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96B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-266959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EAB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11" name="Трапеция 10"/>
            <p:cNvSpPr/>
            <p:nvPr/>
          </p:nvSpPr>
          <p:spPr>
            <a:xfrm flipV="1">
              <a:off x="2123300" y="2252097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77A8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12" name="Трапеция 11"/>
            <p:cNvSpPr/>
            <p:nvPr/>
          </p:nvSpPr>
          <p:spPr>
            <a:xfrm flipV="1">
              <a:off x="124719" y="2252097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D0D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13" name="Трапеция 12"/>
            <p:cNvSpPr/>
            <p:nvPr/>
          </p:nvSpPr>
          <p:spPr>
            <a:xfrm>
              <a:off x="1129029" y="5462449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B1C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</p:grpSp>
      <p:sp>
        <p:nvSpPr>
          <p:cNvPr id="14" name="Полилиния 13"/>
          <p:cNvSpPr/>
          <p:nvPr/>
        </p:nvSpPr>
        <p:spPr>
          <a:xfrm>
            <a:off x="8077200" y="106364"/>
            <a:ext cx="960438" cy="606425"/>
          </a:xfrm>
          <a:custGeom>
            <a:avLst/>
            <a:gdLst>
              <a:gd name="connsiteX0" fmla="*/ 0 w 960758"/>
              <a:gd name="connsiteY0" fmla="*/ 0 h 605328"/>
              <a:gd name="connsiteX1" fmla="*/ 960758 w 960758"/>
              <a:gd name="connsiteY1" fmla="*/ 0 h 605328"/>
              <a:gd name="connsiteX2" fmla="*/ 960758 w 960758"/>
              <a:gd name="connsiteY2" fmla="*/ 605328 h 605328"/>
              <a:gd name="connsiteX3" fmla="*/ 388 w 960758"/>
              <a:gd name="connsiteY3" fmla="*/ 605328 h 605328"/>
              <a:gd name="connsiteX4" fmla="*/ 244765 w 960758"/>
              <a:gd name="connsiteY4" fmla="*/ 302904 h 60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758" h="605328">
                <a:moveTo>
                  <a:pt x="0" y="0"/>
                </a:moveTo>
                <a:lnTo>
                  <a:pt x="960758" y="0"/>
                </a:lnTo>
                <a:lnTo>
                  <a:pt x="960758" y="605328"/>
                </a:lnTo>
                <a:lnTo>
                  <a:pt x="388" y="605328"/>
                </a:lnTo>
                <a:lnTo>
                  <a:pt x="244765" y="302904"/>
                </a:lnTo>
                <a:close/>
              </a:path>
            </a:pathLst>
          </a:custGeom>
          <a:solidFill>
            <a:srgbClr val="519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>
              <a:defRPr/>
            </a:pPr>
            <a:endParaRPr lang="ru-RU" sz="1534">
              <a:solidFill>
                <a:prstClr val="white"/>
              </a:solidFill>
            </a:endParaRPr>
          </a:p>
        </p:txBody>
      </p:sp>
      <p:pic>
        <p:nvPicPr>
          <p:cNvPr id="6150" name="Рисунок 5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3915" y="149226"/>
            <a:ext cx="4413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"/>
          <p:cNvSpPr txBox="1"/>
          <p:nvPr/>
        </p:nvSpPr>
        <p:spPr>
          <a:xfrm>
            <a:off x="107504" y="51471"/>
            <a:ext cx="73448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Основные формы волонтерской деятельности </a:t>
            </a:r>
            <a:r>
              <a:rPr lang="ru-RU" alt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НОВОКУБАНСКОЙ МЕЖПОСЕЛЕНЧЕСКОЙ БИБЛИОТЕКИ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H="1">
            <a:off x="2865440" y="1627189"/>
            <a:ext cx="117475" cy="1587"/>
          </a:xfrm>
          <a:prstGeom prst="line">
            <a:avLst/>
          </a:prstGeom>
          <a:ln>
            <a:solidFill>
              <a:srgbClr val="CED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2" name="TextBox 247"/>
          <p:cNvSpPr txBox="1">
            <a:spLocks noChangeArrowheads="1"/>
          </p:cNvSpPr>
          <p:nvPr/>
        </p:nvSpPr>
        <p:spPr bwMode="auto">
          <a:xfrm>
            <a:off x="6198464" y="2982913"/>
            <a:ext cx="6381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800" b="1" dirty="0" smtClean="0">
                <a:solidFill>
                  <a:prstClr val="white"/>
                </a:solidFill>
                <a:latin typeface="Verdana" pitchFamily="34" charset="0"/>
              </a:rPr>
              <a:t>26093</a:t>
            </a:r>
            <a:endParaRPr lang="ru-RU" altLang="ru-RU" sz="8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6164" name="TextBox 247"/>
          <p:cNvSpPr txBox="1">
            <a:spLocks noChangeArrowheads="1"/>
          </p:cNvSpPr>
          <p:nvPr/>
        </p:nvSpPr>
        <p:spPr bwMode="auto">
          <a:xfrm>
            <a:off x="7111465" y="2105302"/>
            <a:ext cx="6365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800" b="1" dirty="0" smtClean="0">
                <a:solidFill>
                  <a:prstClr val="white"/>
                </a:solidFill>
                <a:latin typeface="Verdana" pitchFamily="34" charset="0"/>
              </a:rPr>
              <a:t>26876</a:t>
            </a:r>
            <a:endParaRPr lang="ru-RU" altLang="ru-RU" sz="8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6165" name="TextBox 247"/>
          <p:cNvSpPr txBox="1">
            <a:spLocks noChangeArrowheads="1"/>
          </p:cNvSpPr>
          <p:nvPr/>
        </p:nvSpPr>
        <p:spPr bwMode="auto">
          <a:xfrm>
            <a:off x="6790022" y="2435230"/>
            <a:ext cx="6365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800" b="1" dirty="0" smtClean="0">
                <a:solidFill>
                  <a:prstClr val="white"/>
                </a:solidFill>
                <a:latin typeface="Verdana" pitchFamily="34" charset="0"/>
              </a:rPr>
              <a:t>26876</a:t>
            </a:r>
            <a:endParaRPr lang="ru-RU" altLang="ru-RU" sz="8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812360" y="3651870"/>
            <a:ext cx="1331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782157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Проведение массовых мероприятий, направленных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удовлетворение информационных потребностей инвалидов в доступной для них форме. МБУК «Новокубанская межпоселенческая библиотека» тесно сотрудничает с МБУ «Комплексный центр социального населения обслуживания», Новокубанское отделение «Всероссийское общество слепых». </a:t>
            </a:r>
            <a:r>
              <a:rPr lang="ru-RU" sz="1200" dirty="0">
                <a:latin typeface="Times New Roman"/>
                <a:ea typeface="Times New Roman"/>
              </a:rPr>
              <a:t>Это различные акции: «Милосердие», «Забота», «Поздравь ветерана». Уроки доброты «Откройте сердце для добра», громкие чтения, тематические вечера, викторины, конкурсы, вечера здоровья, информационные встречи со специалистами Центра социальной защиты населения.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\Desktop\dBCxo4Ltcq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38906"/>
            <a:ext cx="3744573" cy="280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\Desktop\FCo9vRZMHc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92" y="1838906"/>
            <a:ext cx="4026186" cy="280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8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96838" y="82551"/>
            <a:ext cx="7269162" cy="604838"/>
          </a:xfrm>
          <a:custGeom>
            <a:avLst/>
            <a:gdLst>
              <a:gd name="connsiteX0" fmla="*/ 0 w 7268707"/>
              <a:gd name="connsiteY0" fmla="*/ 0 h 605328"/>
              <a:gd name="connsiteX1" fmla="*/ 7024177 w 7268707"/>
              <a:gd name="connsiteY1" fmla="*/ 0 h 605328"/>
              <a:gd name="connsiteX2" fmla="*/ 7268707 w 7268707"/>
              <a:gd name="connsiteY2" fmla="*/ 302614 h 605328"/>
              <a:gd name="connsiteX3" fmla="*/ 7024330 w 7268707"/>
              <a:gd name="connsiteY3" fmla="*/ 605038 h 605328"/>
              <a:gd name="connsiteX4" fmla="*/ 7034453 w 7268707"/>
              <a:gd name="connsiteY4" fmla="*/ 605038 h 605328"/>
              <a:gd name="connsiteX5" fmla="*/ 7034453 w 7268707"/>
              <a:gd name="connsiteY5" fmla="*/ 605328 h 605328"/>
              <a:gd name="connsiteX6" fmla="*/ 0 w 7268707"/>
              <a:gd name="connsiteY6" fmla="*/ 605328 h 60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707" h="605328">
                <a:moveTo>
                  <a:pt x="0" y="0"/>
                </a:moveTo>
                <a:lnTo>
                  <a:pt x="7024177" y="0"/>
                </a:lnTo>
                <a:lnTo>
                  <a:pt x="7268707" y="302614"/>
                </a:lnTo>
                <a:lnTo>
                  <a:pt x="7024330" y="605038"/>
                </a:lnTo>
                <a:lnTo>
                  <a:pt x="7034453" y="605038"/>
                </a:lnTo>
                <a:lnTo>
                  <a:pt x="7034453" y="605328"/>
                </a:lnTo>
                <a:lnTo>
                  <a:pt x="0" y="605328"/>
                </a:lnTo>
                <a:close/>
              </a:path>
            </a:pathLst>
          </a:custGeom>
          <a:solidFill>
            <a:srgbClr val="519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>
              <a:defRPr/>
            </a:pPr>
            <a:endParaRPr lang="ru-RU" sz="1534">
              <a:solidFill>
                <a:prstClr val="white"/>
              </a:solidFill>
            </a:endParaRPr>
          </a:p>
        </p:txBody>
      </p:sp>
      <p:grpSp>
        <p:nvGrpSpPr>
          <p:cNvPr id="2" name="Группа 45"/>
          <p:cNvGrpSpPr>
            <a:grpSpLocks noChangeAspect="1"/>
          </p:cNvGrpSpPr>
          <p:nvPr/>
        </p:nvGrpSpPr>
        <p:grpSpPr bwMode="auto">
          <a:xfrm>
            <a:off x="7288215" y="123826"/>
            <a:ext cx="928687" cy="587375"/>
            <a:chOff x="-266959" y="2252097"/>
            <a:chExt cx="5875213" cy="3711969"/>
          </a:xfrm>
        </p:grpSpPr>
        <p:sp>
          <p:nvSpPr>
            <p:cNvPr id="5" name="Полилиния 4"/>
            <p:cNvSpPr/>
            <p:nvPr/>
          </p:nvSpPr>
          <p:spPr>
            <a:xfrm>
              <a:off x="3740237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2D5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6" name="Трапеция 5"/>
            <p:cNvSpPr/>
            <p:nvPr/>
          </p:nvSpPr>
          <p:spPr>
            <a:xfrm>
              <a:off x="3127610" y="5462449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4377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735926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519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37351" y="2252097"/>
              <a:ext cx="187805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C2D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731616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96B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-266959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EAB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11" name="Трапеция 10"/>
            <p:cNvSpPr/>
            <p:nvPr/>
          </p:nvSpPr>
          <p:spPr>
            <a:xfrm flipV="1">
              <a:off x="2123300" y="2252097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77A8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12" name="Трапеция 11"/>
            <p:cNvSpPr/>
            <p:nvPr/>
          </p:nvSpPr>
          <p:spPr>
            <a:xfrm flipV="1">
              <a:off x="124719" y="2252097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D0D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13" name="Трапеция 12"/>
            <p:cNvSpPr/>
            <p:nvPr/>
          </p:nvSpPr>
          <p:spPr>
            <a:xfrm>
              <a:off x="1129029" y="5462449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B1C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</p:grpSp>
      <p:sp>
        <p:nvSpPr>
          <p:cNvPr id="14" name="Полилиния 13"/>
          <p:cNvSpPr/>
          <p:nvPr/>
        </p:nvSpPr>
        <p:spPr>
          <a:xfrm>
            <a:off x="8077200" y="106364"/>
            <a:ext cx="960438" cy="606425"/>
          </a:xfrm>
          <a:custGeom>
            <a:avLst/>
            <a:gdLst>
              <a:gd name="connsiteX0" fmla="*/ 0 w 960758"/>
              <a:gd name="connsiteY0" fmla="*/ 0 h 605328"/>
              <a:gd name="connsiteX1" fmla="*/ 960758 w 960758"/>
              <a:gd name="connsiteY1" fmla="*/ 0 h 605328"/>
              <a:gd name="connsiteX2" fmla="*/ 960758 w 960758"/>
              <a:gd name="connsiteY2" fmla="*/ 605328 h 605328"/>
              <a:gd name="connsiteX3" fmla="*/ 388 w 960758"/>
              <a:gd name="connsiteY3" fmla="*/ 605328 h 605328"/>
              <a:gd name="connsiteX4" fmla="*/ 244765 w 960758"/>
              <a:gd name="connsiteY4" fmla="*/ 302904 h 60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758" h="605328">
                <a:moveTo>
                  <a:pt x="0" y="0"/>
                </a:moveTo>
                <a:lnTo>
                  <a:pt x="960758" y="0"/>
                </a:lnTo>
                <a:lnTo>
                  <a:pt x="960758" y="605328"/>
                </a:lnTo>
                <a:lnTo>
                  <a:pt x="388" y="605328"/>
                </a:lnTo>
                <a:lnTo>
                  <a:pt x="244765" y="302904"/>
                </a:lnTo>
                <a:close/>
              </a:path>
            </a:pathLst>
          </a:custGeom>
          <a:solidFill>
            <a:srgbClr val="519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>
              <a:defRPr/>
            </a:pPr>
            <a:endParaRPr lang="ru-RU" sz="1534">
              <a:solidFill>
                <a:prstClr val="white"/>
              </a:solidFill>
            </a:endParaRPr>
          </a:p>
        </p:txBody>
      </p:sp>
      <p:pic>
        <p:nvPicPr>
          <p:cNvPr id="6150" name="Рисунок 5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3915" y="149226"/>
            <a:ext cx="4413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"/>
          <p:cNvSpPr txBox="1"/>
          <p:nvPr/>
        </p:nvSpPr>
        <p:spPr>
          <a:xfrm>
            <a:off x="107504" y="51471"/>
            <a:ext cx="73448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Основные формы волонтерской деятельности </a:t>
            </a:r>
            <a:r>
              <a:rPr lang="ru-RU" alt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НОВОКУБАНСКОЙ МЕЖПОСЕЛЕНЧЕСКОЙ БИБЛИОТЕКИ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H="1">
            <a:off x="2865440" y="1627189"/>
            <a:ext cx="117475" cy="1587"/>
          </a:xfrm>
          <a:prstGeom prst="line">
            <a:avLst/>
          </a:prstGeom>
          <a:ln>
            <a:solidFill>
              <a:srgbClr val="CED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2" name="TextBox 247"/>
          <p:cNvSpPr txBox="1">
            <a:spLocks noChangeArrowheads="1"/>
          </p:cNvSpPr>
          <p:nvPr/>
        </p:nvSpPr>
        <p:spPr bwMode="auto">
          <a:xfrm>
            <a:off x="6198464" y="2982913"/>
            <a:ext cx="6381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800" b="1" dirty="0" smtClean="0">
                <a:solidFill>
                  <a:prstClr val="white"/>
                </a:solidFill>
                <a:latin typeface="Verdana" pitchFamily="34" charset="0"/>
              </a:rPr>
              <a:t>26093</a:t>
            </a:r>
            <a:endParaRPr lang="ru-RU" altLang="ru-RU" sz="8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6164" name="TextBox 247"/>
          <p:cNvSpPr txBox="1">
            <a:spLocks noChangeArrowheads="1"/>
          </p:cNvSpPr>
          <p:nvPr/>
        </p:nvSpPr>
        <p:spPr bwMode="auto">
          <a:xfrm>
            <a:off x="7111465" y="2105302"/>
            <a:ext cx="6365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800" b="1" dirty="0" smtClean="0">
                <a:solidFill>
                  <a:prstClr val="white"/>
                </a:solidFill>
                <a:latin typeface="Verdana" pitchFamily="34" charset="0"/>
              </a:rPr>
              <a:t>26876</a:t>
            </a:r>
            <a:endParaRPr lang="ru-RU" altLang="ru-RU" sz="8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6165" name="TextBox 247"/>
          <p:cNvSpPr txBox="1">
            <a:spLocks noChangeArrowheads="1"/>
          </p:cNvSpPr>
          <p:nvPr/>
        </p:nvSpPr>
        <p:spPr bwMode="auto">
          <a:xfrm>
            <a:off x="6790022" y="2435230"/>
            <a:ext cx="6365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800" b="1" dirty="0" smtClean="0">
                <a:solidFill>
                  <a:prstClr val="white"/>
                </a:solidFill>
                <a:latin typeface="Verdana" pitchFamily="34" charset="0"/>
              </a:rPr>
              <a:t>26876</a:t>
            </a:r>
            <a:endParaRPr lang="ru-RU" altLang="ru-RU" sz="8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812360" y="3651870"/>
            <a:ext cx="1331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782157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мероприятий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НОВОКУБАНСКОЙ РАЙОННОЙ ОРГАНИЗАЦИЕЙ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КРАСНОДАРСКОЙ КРАЕВОЙ ОБЩЕСТВЕННОЙ ОРГАНИЗАЦИИ ВЕТЕРАНОВ (ПЕНСИОНЕРОВ, ИНВАЛИДОВ) ВОЙНЫ, ТРУДА, ВООРУЖЕННЫХ СИЛ И ПРАВООХРАНИТЕЛЬНЫХ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ОРГАНОВ:</a:t>
            </a:r>
          </a:p>
          <a:p>
            <a:pPr marL="171450" lvl="0" indent="-17145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тематических мероприятий;</a:t>
            </a:r>
          </a:p>
          <a:p>
            <a:pPr marL="171450" lvl="0" indent="-171450">
              <a:buFontTx/>
              <a:buChar char="-"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бор помощи для мобилизованных в зону СВО;</a:t>
            </a:r>
          </a:p>
          <a:p>
            <a:pPr marL="171450" lvl="0" indent="-171450">
              <a:buFontTx/>
              <a:buChar char="-"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рганизация мероприятий для семей мобилизованных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\Desktop\9LNAxh4P4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80998"/>
            <a:ext cx="3201550" cy="240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1779662"/>
            <a:ext cx="5341992" cy="33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09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96838" y="82551"/>
            <a:ext cx="7269162" cy="604838"/>
          </a:xfrm>
          <a:custGeom>
            <a:avLst/>
            <a:gdLst>
              <a:gd name="connsiteX0" fmla="*/ 0 w 7268707"/>
              <a:gd name="connsiteY0" fmla="*/ 0 h 605328"/>
              <a:gd name="connsiteX1" fmla="*/ 7024177 w 7268707"/>
              <a:gd name="connsiteY1" fmla="*/ 0 h 605328"/>
              <a:gd name="connsiteX2" fmla="*/ 7268707 w 7268707"/>
              <a:gd name="connsiteY2" fmla="*/ 302614 h 605328"/>
              <a:gd name="connsiteX3" fmla="*/ 7024330 w 7268707"/>
              <a:gd name="connsiteY3" fmla="*/ 605038 h 605328"/>
              <a:gd name="connsiteX4" fmla="*/ 7034453 w 7268707"/>
              <a:gd name="connsiteY4" fmla="*/ 605038 h 605328"/>
              <a:gd name="connsiteX5" fmla="*/ 7034453 w 7268707"/>
              <a:gd name="connsiteY5" fmla="*/ 605328 h 605328"/>
              <a:gd name="connsiteX6" fmla="*/ 0 w 7268707"/>
              <a:gd name="connsiteY6" fmla="*/ 605328 h 60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707" h="605328">
                <a:moveTo>
                  <a:pt x="0" y="0"/>
                </a:moveTo>
                <a:lnTo>
                  <a:pt x="7024177" y="0"/>
                </a:lnTo>
                <a:lnTo>
                  <a:pt x="7268707" y="302614"/>
                </a:lnTo>
                <a:lnTo>
                  <a:pt x="7024330" y="605038"/>
                </a:lnTo>
                <a:lnTo>
                  <a:pt x="7034453" y="605038"/>
                </a:lnTo>
                <a:lnTo>
                  <a:pt x="7034453" y="605328"/>
                </a:lnTo>
                <a:lnTo>
                  <a:pt x="0" y="605328"/>
                </a:lnTo>
                <a:close/>
              </a:path>
            </a:pathLst>
          </a:custGeom>
          <a:solidFill>
            <a:srgbClr val="519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>
              <a:defRPr/>
            </a:pPr>
            <a:endParaRPr lang="ru-RU" sz="1534">
              <a:solidFill>
                <a:prstClr val="white"/>
              </a:solidFill>
            </a:endParaRPr>
          </a:p>
        </p:txBody>
      </p:sp>
      <p:grpSp>
        <p:nvGrpSpPr>
          <p:cNvPr id="2" name="Группа 45"/>
          <p:cNvGrpSpPr>
            <a:grpSpLocks noChangeAspect="1"/>
          </p:cNvGrpSpPr>
          <p:nvPr/>
        </p:nvGrpSpPr>
        <p:grpSpPr bwMode="auto">
          <a:xfrm>
            <a:off x="7288215" y="123826"/>
            <a:ext cx="928687" cy="587375"/>
            <a:chOff x="-266959" y="2252097"/>
            <a:chExt cx="5875213" cy="3711969"/>
          </a:xfrm>
        </p:grpSpPr>
        <p:sp>
          <p:nvSpPr>
            <p:cNvPr id="5" name="Полилиния 4"/>
            <p:cNvSpPr/>
            <p:nvPr/>
          </p:nvSpPr>
          <p:spPr>
            <a:xfrm>
              <a:off x="3740237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2D5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6" name="Трапеция 5"/>
            <p:cNvSpPr/>
            <p:nvPr/>
          </p:nvSpPr>
          <p:spPr>
            <a:xfrm>
              <a:off x="3127610" y="5462449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4377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735926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519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37351" y="2252097"/>
              <a:ext cx="187805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C2D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731616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96B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-266959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EAB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11" name="Трапеция 10"/>
            <p:cNvSpPr/>
            <p:nvPr/>
          </p:nvSpPr>
          <p:spPr>
            <a:xfrm flipV="1">
              <a:off x="2123300" y="2252097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77A8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12" name="Трапеция 11"/>
            <p:cNvSpPr/>
            <p:nvPr/>
          </p:nvSpPr>
          <p:spPr>
            <a:xfrm flipV="1">
              <a:off x="124719" y="2252097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D0D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13" name="Трапеция 12"/>
            <p:cNvSpPr/>
            <p:nvPr/>
          </p:nvSpPr>
          <p:spPr>
            <a:xfrm>
              <a:off x="1129029" y="5462449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B1C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</p:grpSp>
      <p:sp>
        <p:nvSpPr>
          <p:cNvPr id="14" name="Полилиния 13"/>
          <p:cNvSpPr/>
          <p:nvPr/>
        </p:nvSpPr>
        <p:spPr>
          <a:xfrm>
            <a:off x="8077200" y="106364"/>
            <a:ext cx="960438" cy="606425"/>
          </a:xfrm>
          <a:custGeom>
            <a:avLst/>
            <a:gdLst>
              <a:gd name="connsiteX0" fmla="*/ 0 w 960758"/>
              <a:gd name="connsiteY0" fmla="*/ 0 h 605328"/>
              <a:gd name="connsiteX1" fmla="*/ 960758 w 960758"/>
              <a:gd name="connsiteY1" fmla="*/ 0 h 605328"/>
              <a:gd name="connsiteX2" fmla="*/ 960758 w 960758"/>
              <a:gd name="connsiteY2" fmla="*/ 605328 h 605328"/>
              <a:gd name="connsiteX3" fmla="*/ 388 w 960758"/>
              <a:gd name="connsiteY3" fmla="*/ 605328 h 605328"/>
              <a:gd name="connsiteX4" fmla="*/ 244765 w 960758"/>
              <a:gd name="connsiteY4" fmla="*/ 302904 h 60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758" h="605328">
                <a:moveTo>
                  <a:pt x="0" y="0"/>
                </a:moveTo>
                <a:lnTo>
                  <a:pt x="960758" y="0"/>
                </a:lnTo>
                <a:lnTo>
                  <a:pt x="960758" y="605328"/>
                </a:lnTo>
                <a:lnTo>
                  <a:pt x="388" y="605328"/>
                </a:lnTo>
                <a:lnTo>
                  <a:pt x="244765" y="302904"/>
                </a:lnTo>
                <a:close/>
              </a:path>
            </a:pathLst>
          </a:custGeom>
          <a:solidFill>
            <a:srgbClr val="519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>
              <a:defRPr/>
            </a:pPr>
            <a:endParaRPr lang="ru-RU" sz="1534">
              <a:solidFill>
                <a:prstClr val="white"/>
              </a:solidFill>
            </a:endParaRPr>
          </a:p>
        </p:txBody>
      </p:sp>
      <p:pic>
        <p:nvPicPr>
          <p:cNvPr id="6150" name="Рисунок 5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3915" y="149226"/>
            <a:ext cx="4413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"/>
          <p:cNvSpPr txBox="1"/>
          <p:nvPr/>
        </p:nvSpPr>
        <p:spPr>
          <a:xfrm>
            <a:off x="107504" y="51471"/>
            <a:ext cx="73448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Основные формы волонтерской деятельности </a:t>
            </a:r>
            <a:r>
              <a:rPr lang="ru-RU" alt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НОВОКУБАНСКОЙ МЕЖПОСЕЛЕНЧЕСКОЙ БИБЛИОТЕКИ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H="1">
            <a:off x="2865440" y="1627189"/>
            <a:ext cx="117475" cy="1587"/>
          </a:xfrm>
          <a:prstGeom prst="line">
            <a:avLst/>
          </a:prstGeom>
          <a:ln>
            <a:solidFill>
              <a:srgbClr val="CED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2" name="TextBox 247"/>
          <p:cNvSpPr txBox="1">
            <a:spLocks noChangeArrowheads="1"/>
          </p:cNvSpPr>
          <p:nvPr/>
        </p:nvSpPr>
        <p:spPr bwMode="auto">
          <a:xfrm>
            <a:off x="6198464" y="2982913"/>
            <a:ext cx="6381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800" b="1" dirty="0" smtClean="0">
                <a:solidFill>
                  <a:prstClr val="white"/>
                </a:solidFill>
                <a:latin typeface="Verdana" pitchFamily="34" charset="0"/>
              </a:rPr>
              <a:t>26093</a:t>
            </a:r>
            <a:endParaRPr lang="ru-RU" altLang="ru-RU" sz="8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6164" name="TextBox 247"/>
          <p:cNvSpPr txBox="1">
            <a:spLocks noChangeArrowheads="1"/>
          </p:cNvSpPr>
          <p:nvPr/>
        </p:nvSpPr>
        <p:spPr bwMode="auto">
          <a:xfrm>
            <a:off x="7111465" y="2105302"/>
            <a:ext cx="6365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800" b="1" dirty="0" smtClean="0">
                <a:solidFill>
                  <a:prstClr val="white"/>
                </a:solidFill>
                <a:latin typeface="Verdana" pitchFamily="34" charset="0"/>
              </a:rPr>
              <a:t>26876</a:t>
            </a:r>
            <a:endParaRPr lang="ru-RU" altLang="ru-RU" sz="8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6165" name="TextBox 247"/>
          <p:cNvSpPr txBox="1">
            <a:spLocks noChangeArrowheads="1"/>
          </p:cNvSpPr>
          <p:nvPr/>
        </p:nvSpPr>
        <p:spPr bwMode="auto">
          <a:xfrm>
            <a:off x="6790022" y="2435230"/>
            <a:ext cx="6365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800" b="1" dirty="0" smtClean="0">
                <a:solidFill>
                  <a:prstClr val="white"/>
                </a:solidFill>
                <a:latin typeface="Verdana" pitchFamily="34" charset="0"/>
              </a:rPr>
              <a:t>26876</a:t>
            </a:r>
            <a:endParaRPr lang="ru-RU" altLang="ru-RU" sz="8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812360" y="3651870"/>
            <a:ext cx="1331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782157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Волонтерский проект для дошкольных образовательных учреждений «Говорящая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книга : читают дети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\Desktop\FwGzMy5sFU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2" y="1707654"/>
            <a:ext cx="4127927" cy="286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\Desktop\Dad6ke82K4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11897"/>
            <a:ext cx="3801712" cy="286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3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96838" y="82551"/>
            <a:ext cx="7269162" cy="604838"/>
          </a:xfrm>
          <a:custGeom>
            <a:avLst/>
            <a:gdLst>
              <a:gd name="connsiteX0" fmla="*/ 0 w 7268707"/>
              <a:gd name="connsiteY0" fmla="*/ 0 h 605328"/>
              <a:gd name="connsiteX1" fmla="*/ 7024177 w 7268707"/>
              <a:gd name="connsiteY1" fmla="*/ 0 h 605328"/>
              <a:gd name="connsiteX2" fmla="*/ 7268707 w 7268707"/>
              <a:gd name="connsiteY2" fmla="*/ 302614 h 605328"/>
              <a:gd name="connsiteX3" fmla="*/ 7024330 w 7268707"/>
              <a:gd name="connsiteY3" fmla="*/ 605038 h 605328"/>
              <a:gd name="connsiteX4" fmla="*/ 7034453 w 7268707"/>
              <a:gd name="connsiteY4" fmla="*/ 605038 h 605328"/>
              <a:gd name="connsiteX5" fmla="*/ 7034453 w 7268707"/>
              <a:gd name="connsiteY5" fmla="*/ 605328 h 605328"/>
              <a:gd name="connsiteX6" fmla="*/ 0 w 7268707"/>
              <a:gd name="connsiteY6" fmla="*/ 605328 h 60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707" h="605328">
                <a:moveTo>
                  <a:pt x="0" y="0"/>
                </a:moveTo>
                <a:lnTo>
                  <a:pt x="7024177" y="0"/>
                </a:lnTo>
                <a:lnTo>
                  <a:pt x="7268707" y="302614"/>
                </a:lnTo>
                <a:lnTo>
                  <a:pt x="7024330" y="605038"/>
                </a:lnTo>
                <a:lnTo>
                  <a:pt x="7034453" y="605038"/>
                </a:lnTo>
                <a:lnTo>
                  <a:pt x="7034453" y="605328"/>
                </a:lnTo>
                <a:lnTo>
                  <a:pt x="0" y="605328"/>
                </a:lnTo>
                <a:close/>
              </a:path>
            </a:pathLst>
          </a:custGeom>
          <a:solidFill>
            <a:srgbClr val="519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ru-RU" alt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Основные формы волонтерской деятельности  НОВОКУБАНСКОЙ МЕЖПОСЕЛЕНЧЕСКОЙ БИБЛИОТЕКИ</a:t>
            </a:r>
          </a:p>
        </p:txBody>
      </p:sp>
      <p:grpSp>
        <p:nvGrpSpPr>
          <p:cNvPr id="2" name="Группа 45"/>
          <p:cNvGrpSpPr>
            <a:grpSpLocks noChangeAspect="1"/>
          </p:cNvGrpSpPr>
          <p:nvPr/>
        </p:nvGrpSpPr>
        <p:grpSpPr bwMode="auto">
          <a:xfrm>
            <a:off x="7288215" y="123826"/>
            <a:ext cx="928687" cy="587375"/>
            <a:chOff x="-266959" y="2252097"/>
            <a:chExt cx="5875213" cy="3711969"/>
          </a:xfrm>
        </p:grpSpPr>
        <p:sp>
          <p:nvSpPr>
            <p:cNvPr id="5" name="Полилиния 4"/>
            <p:cNvSpPr/>
            <p:nvPr/>
          </p:nvSpPr>
          <p:spPr>
            <a:xfrm>
              <a:off x="3740237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2D5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6" name="Трапеция 5"/>
            <p:cNvSpPr/>
            <p:nvPr/>
          </p:nvSpPr>
          <p:spPr>
            <a:xfrm>
              <a:off x="3127610" y="5462449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4377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735926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519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37351" y="2252097"/>
              <a:ext cx="187805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C2D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731616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96B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-266959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EAB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11" name="Трапеция 10"/>
            <p:cNvSpPr/>
            <p:nvPr/>
          </p:nvSpPr>
          <p:spPr>
            <a:xfrm flipV="1">
              <a:off x="2123300" y="2252097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77A8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12" name="Трапеция 11"/>
            <p:cNvSpPr/>
            <p:nvPr/>
          </p:nvSpPr>
          <p:spPr>
            <a:xfrm flipV="1">
              <a:off x="124719" y="2252097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D0D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13" name="Трапеция 12"/>
            <p:cNvSpPr/>
            <p:nvPr/>
          </p:nvSpPr>
          <p:spPr>
            <a:xfrm>
              <a:off x="1129029" y="5462449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B1C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</p:grpSp>
      <p:sp>
        <p:nvSpPr>
          <p:cNvPr id="14" name="Полилиния 13"/>
          <p:cNvSpPr/>
          <p:nvPr/>
        </p:nvSpPr>
        <p:spPr>
          <a:xfrm>
            <a:off x="8077200" y="106364"/>
            <a:ext cx="960438" cy="606425"/>
          </a:xfrm>
          <a:custGeom>
            <a:avLst/>
            <a:gdLst>
              <a:gd name="connsiteX0" fmla="*/ 0 w 960758"/>
              <a:gd name="connsiteY0" fmla="*/ 0 h 605328"/>
              <a:gd name="connsiteX1" fmla="*/ 960758 w 960758"/>
              <a:gd name="connsiteY1" fmla="*/ 0 h 605328"/>
              <a:gd name="connsiteX2" fmla="*/ 960758 w 960758"/>
              <a:gd name="connsiteY2" fmla="*/ 605328 h 605328"/>
              <a:gd name="connsiteX3" fmla="*/ 388 w 960758"/>
              <a:gd name="connsiteY3" fmla="*/ 605328 h 605328"/>
              <a:gd name="connsiteX4" fmla="*/ 244765 w 960758"/>
              <a:gd name="connsiteY4" fmla="*/ 302904 h 60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758" h="605328">
                <a:moveTo>
                  <a:pt x="0" y="0"/>
                </a:moveTo>
                <a:lnTo>
                  <a:pt x="960758" y="0"/>
                </a:lnTo>
                <a:lnTo>
                  <a:pt x="960758" y="605328"/>
                </a:lnTo>
                <a:lnTo>
                  <a:pt x="388" y="605328"/>
                </a:lnTo>
                <a:lnTo>
                  <a:pt x="244765" y="302904"/>
                </a:lnTo>
                <a:close/>
              </a:path>
            </a:pathLst>
          </a:custGeom>
          <a:solidFill>
            <a:srgbClr val="519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>
              <a:defRPr/>
            </a:pPr>
            <a:endParaRPr lang="ru-RU" sz="1534">
              <a:solidFill>
                <a:prstClr val="white"/>
              </a:solidFill>
            </a:endParaRPr>
          </a:p>
        </p:txBody>
      </p:sp>
      <p:pic>
        <p:nvPicPr>
          <p:cNvPr id="6150" name="Рисунок 5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3915" y="149226"/>
            <a:ext cx="4413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7" name="Прямая соединительная линия 76"/>
          <p:cNvCxnSpPr/>
          <p:nvPr/>
        </p:nvCxnSpPr>
        <p:spPr>
          <a:xfrm flipH="1">
            <a:off x="2865440" y="1627189"/>
            <a:ext cx="117475" cy="1587"/>
          </a:xfrm>
          <a:prstGeom prst="line">
            <a:avLst/>
          </a:prstGeom>
          <a:ln>
            <a:solidFill>
              <a:srgbClr val="CED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7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944" y="3440114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9558" y="3090864"/>
            <a:ext cx="3667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7812360" y="3651870"/>
            <a:ext cx="1331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7602" y="742550"/>
            <a:ext cx="75401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Оказание информационно-библиографической помощи мамам, участникам клуба «МАМЫ.</a:t>
            </a:r>
            <a:r>
              <a:rPr lang="en-US" altLang="ru-RU" sz="1400" dirty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2023 году проведено 5 заседаний с привлечением специалистов различных областей 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C:\Users\ADM\Desktop\Новое выступление\Новая папка (2)\IMG-20201027-WA0009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4" t="4024" r="-63" b="44710"/>
          <a:stretch/>
        </p:blipFill>
        <p:spPr bwMode="auto">
          <a:xfrm>
            <a:off x="3131841" y="1349671"/>
            <a:ext cx="2825291" cy="1622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Рисунок 29" descr="C:\Users\ADM\Desktop\Новое выступление\Новая папка (2)\IMG-20201027-WA0010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9" t="30128" r="5128" b="30770"/>
          <a:stretch/>
        </p:blipFill>
        <p:spPr bwMode="auto">
          <a:xfrm>
            <a:off x="126485" y="3077821"/>
            <a:ext cx="2863957" cy="188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31" descr="C:\Users\ADM\Desktop\Новое выступление\Новая папка (2)\IMG-20201027-WA0007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3" t="13221" r="28406" b="-1"/>
          <a:stretch/>
        </p:blipFill>
        <p:spPr bwMode="auto">
          <a:xfrm>
            <a:off x="3131840" y="3077821"/>
            <a:ext cx="2825292" cy="1873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4" descr="C:\Users\ADM\Desktop\Новое выступление\IMG_337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5" b="9176"/>
          <a:stretch/>
        </p:blipFill>
        <p:spPr bwMode="auto">
          <a:xfrm>
            <a:off x="78909" y="1332434"/>
            <a:ext cx="2904004" cy="1639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8" y="1491631"/>
            <a:ext cx="22987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9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96838" y="82551"/>
            <a:ext cx="7269162" cy="604838"/>
          </a:xfrm>
          <a:custGeom>
            <a:avLst/>
            <a:gdLst>
              <a:gd name="connsiteX0" fmla="*/ 0 w 7268707"/>
              <a:gd name="connsiteY0" fmla="*/ 0 h 605328"/>
              <a:gd name="connsiteX1" fmla="*/ 7024177 w 7268707"/>
              <a:gd name="connsiteY1" fmla="*/ 0 h 605328"/>
              <a:gd name="connsiteX2" fmla="*/ 7268707 w 7268707"/>
              <a:gd name="connsiteY2" fmla="*/ 302614 h 605328"/>
              <a:gd name="connsiteX3" fmla="*/ 7024330 w 7268707"/>
              <a:gd name="connsiteY3" fmla="*/ 605038 h 605328"/>
              <a:gd name="connsiteX4" fmla="*/ 7034453 w 7268707"/>
              <a:gd name="connsiteY4" fmla="*/ 605038 h 605328"/>
              <a:gd name="connsiteX5" fmla="*/ 7034453 w 7268707"/>
              <a:gd name="connsiteY5" fmla="*/ 605328 h 605328"/>
              <a:gd name="connsiteX6" fmla="*/ 0 w 7268707"/>
              <a:gd name="connsiteY6" fmla="*/ 605328 h 60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707" h="605328">
                <a:moveTo>
                  <a:pt x="0" y="0"/>
                </a:moveTo>
                <a:lnTo>
                  <a:pt x="7024177" y="0"/>
                </a:lnTo>
                <a:lnTo>
                  <a:pt x="7268707" y="302614"/>
                </a:lnTo>
                <a:lnTo>
                  <a:pt x="7024330" y="605038"/>
                </a:lnTo>
                <a:lnTo>
                  <a:pt x="7034453" y="605038"/>
                </a:lnTo>
                <a:lnTo>
                  <a:pt x="7034453" y="605328"/>
                </a:lnTo>
                <a:lnTo>
                  <a:pt x="0" y="605328"/>
                </a:lnTo>
                <a:close/>
              </a:path>
            </a:pathLst>
          </a:custGeom>
          <a:solidFill>
            <a:srgbClr val="519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ru-RU" alt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Основные формы волонтерской деятельности  НОВОКУБАНСКОЙ МЕЖПОСЕЛЕНЧЕСКОЙ БИБЛИОТЕКИ</a:t>
            </a:r>
          </a:p>
        </p:txBody>
      </p:sp>
      <p:grpSp>
        <p:nvGrpSpPr>
          <p:cNvPr id="2" name="Группа 45"/>
          <p:cNvGrpSpPr>
            <a:grpSpLocks noChangeAspect="1"/>
          </p:cNvGrpSpPr>
          <p:nvPr/>
        </p:nvGrpSpPr>
        <p:grpSpPr bwMode="auto">
          <a:xfrm>
            <a:off x="7288215" y="123826"/>
            <a:ext cx="928687" cy="587375"/>
            <a:chOff x="-266959" y="2252097"/>
            <a:chExt cx="5875213" cy="3711969"/>
          </a:xfrm>
        </p:grpSpPr>
        <p:sp>
          <p:nvSpPr>
            <p:cNvPr id="5" name="Полилиния 4"/>
            <p:cNvSpPr/>
            <p:nvPr/>
          </p:nvSpPr>
          <p:spPr>
            <a:xfrm>
              <a:off x="3740237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2D5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6" name="Трапеция 5"/>
            <p:cNvSpPr/>
            <p:nvPr/>
          </p:nvSpPr>
          <p:spPr>
            <a:xfrm>
              <a:off x="3127610" y="5462449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4377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735926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519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37351" y="2252097"/>
              <a:ext cx="187805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C2D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731616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96B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-266959" y="2252097"/>
              <a:ext cx="1868017" cy="3711969"/>
            </a:xfrm>
            <a:custGeom>
              <a:avLst/>
              <a:gdLst>
                <a:gd name="connsiteX0" fmla="*/ 378182 w 1811114"/>
                <a:gd name="connsiteY0" fmla="*/ 0 h 3624147"/>
                <a:gd name="connsiteX1" fmla="*/ 1811114 w 1811114"/>
                <a:gd name="connsiteY1" fmla="*/ 1812074 h 3624147"/>
                <a:gd name="connsiteX2" fmla="*/ 378182 w 1811114"/>
                <a:gd name="connsiteY2" fmla="*/ 3624147 h 3624147"/>
                <a:gd name="connsiteX3" fmla="*/ 0 w 1811114"/>
                <a:gd name="connsiteY3" fmla="*/ 3145901 h 3624147"/>
                <a:gd name="connsiteX4" fmla="*/ 1054751 w 1811114"/>
                <a:gd name="connsiteY4" fmla="*/ 1812072 h 3624147"/>
                <a:gd name="connsiteX5" fmla="*/ 1 w 1811114"/>
                <a:gd name="connsiteY5" fmla="*/ 478244 h 36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114" h="3624147">
                  <a:moveTo>
                    <a:pt x="378182" y="0"/>
                  </a:moveTo>
                  <a:lnTo>
                    <a:pt x="1811114" y="1812074"/>
                  </a:lnTo>
                  <a:lnTo>
                    <a:pt x="378182" y="3624147"/>
                  </a:lnTo>
                  <a:lnTo>
                    <a:pt x="0" y="3145901"/>
                  </a:lnTo>
                  <a:lnTo>
                    <a:pt x="1054751" y="1812072"/>
                  </a:lnTo>
                  <a:lnTo>
                    <a:pt x="1" y="478244"/>
                  </a:lnTo>
                  <a:close/>
                </a:path>
              </a:pathLst>
            </a:custGeom>
            <a:solidFill>
              <a:srgbClr val="EAB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11" name="Трапеция 10"/>
            <p:cNvSpPr/>
            <p:nvPr/>
          </p:nvSpPr>
          <p:spPr>
            <a:xfrm flipV="1">
              <a:off x="2123300" y="2252097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77A8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12" name="Трапеция 11"/>
            <p:cNvSpPr/>
            <p:nvPr/>
          </p:nvSpPr>
          <p:spPr>
            <a:xfrm flipV="1">
              <a:off x="124719" y="2252097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D0D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  <p:sp>
          <p:nvSpPr>
            <p:cNvPr id="13" name="Трапеция 12"/>
            <p:cNvSpPr/>
            <p:nvPr/>
          </p:nvSpPr>
          <p:spPr>
            <a:xfrm>
              <a:off x="1129029" y="5462449"/>
              <a:ext cx="1004310" cy="501617"/>
            </a:xfrm>
            <a:prstGeom prst="trapezoid">
              <a:avLst>
                <a:gd name="adj" fmla="val 79854"/>
              </a:avLst>
            </a:prstGeom>
            <a:solidFill>
              <a:srgbClr val="B1C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9252">
                <a:defRPr/>
              </a:pPr>
              <a:endParaRPr lang="ru-RU" sz="1534">
                <a:solidFill>
                  <a:prstClr val="white"/>
                </a:solidFill>
              </a:endParaRPr>
            </a:p>
          </p:txBody>
        </p:sp>
      </p:grpSp>
      <p:sp>
        <p:nvSpPr>
          <p:cNvPr id="14" name="Полилиния 13"/>
          <p:cNvSpPr/>
          <p:nvPr/>
        </p:nvSpPr>
        <p:spPr>
          <a:xfrm>
            <a:off x="8077200" y="106364"/>
            <a:ext cx="960438" cy="606425"/>
          </a:xfrm>
          <a:custGeom>
            <a:avLst/>
            <a:gdLst>
              <a:gd name="connsiteX0" fmla="*/ 0 w 960758"/>
              <a:gd name="connsiteY0" fmla="*/ 0 h 605328"/>
              <a:gd name="connsiteX1" fmla="*/ 960758 w 960758"/>
              <a:gd name="connsiteY1" fmla="*/ 0 h 605328"/>
              <a:gd name="connsiteX2" fmla="*/ 960758 w 960758"/>
              <a:gd name="connsiteY2" fmla="*/ 605328 h 605328"/>
              <a:gd name="connsiteX3" fmla="*/ 388 w 960758"/>
              <a:gd name="connsiteY3" fmla="*/ 605328 h 605328"/>
              <a:gd name="connsiteX4" fmla="*/ 244765 w 960758"/>
              <a:gd name="connsiteY4" fmla="*/ 302904 h 60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758" h="605328">
                <a:moveTo>
                  <a:pt x="0" y="0"/>
                </a:moveTo>
                <a:lnTo>
                  <a:pt x="960758" y="0"/>
                </a:lnTo>
                <a:lnTo>
                  <a:pt x="960758" y="605328"/>
                </a:lnTo>
                <a:lnTo>
                  <a:pt x="388" y="605328"/>
                </a:lnTo>
                <a:lnTo>
                  <a:pt x="244765" y="302904"/>
                </a:lnTo>
                <a:close/>
              </a:path>
            </a:pathLst>
          </a:custGeom>
          <a:solidFill>
            <a:srgbClr val="519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>
              <a:defRPr/>
            </a:pPr>
            <a:endParaRPr lang="ru-RU" sz="1534">
              <a:solidFill>
                <a:prstClr val="white"/>
              </a:solidFill>
            </a:endParaRPr>
          </a:p>
        </p:txBody>
      </p:sp>
      <p:pic>
        <p:nvPicPr>
          <p:cNvPr id="6150" name="Рисунок 5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3915" y="149226"/>
            <a:ext cx="4413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7" name="Прямая соединительная линия 76"/>
          <p:cNvCxnSpPr/>
          <p:nvPr/>
        </p:nvCxnSpPr>
        <p:spPr>
          <a:xfrm flipH="1">
            <a:off x="2865440" y="1627189"/>
            <a:ext cx="117475" cy="1587"/>
          </a:xfrm>
          <a:prstGeom prst="line">
            <a:avLst/>
          </a:prstGeom>
          <a:ln>
            <a:solidFill>
              <a:srgbClr val="CED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7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944" y="3440114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9558" y="3090864"/>
            <a:ext cx="3667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7812360" y="3651870"/>
            <a:ext cx="1331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7602" y="742550"/>
            <a:ext cx="75401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Подготовка изданий и раздача малых форм библиотечно-информационной продукции (реклама социальных акций)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\Desktop\3oQg2IcGo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6785"/>
            <a:ext cx="4293469" cy="241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\Desktop\XrQL2AKUT0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67" y="1606267"/>
            <a:ext cx="4293217" cy="241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3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258</Words>
  <Application>Microsoft Office PowerPoint</Application>
  <PresentationFormat>Экран (16:9)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</cp:lastModifiedBy>
  <cp:revision>233</cp:revision>
  <cp:lastPrinted>2020-12-22T09:46:21Z</cp:lastPrinted>
  <dcterms:created xsi:type="dcterms:W3CDTF">2020-05-09T08:11:10Z</dcterms:created>
  <dcterms:modified xsi:type="dcterms:W3CDTF">2023-03-27T13:23:13Z</dcterms:modified>
</cp:coreProperties>
</file>