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768" r:id="rId2"/>
    <p:sldId id="5378" r:id="rId3"/>
    <p:sldId id="5790" r:id="rId4"/>
    <p:sldId id="5786" r:id="rId5"/>
    <p:sldId id="5788" r:id="rId6"/>
    <p:sldId id="5787" r:id="rId7"/>
    <p:sldId id="578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99A3"/>
    <a:srgbClr val="9054EA"/>
    <a:srgbClr val="CFB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52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.pozdnyakova\Documents\AN-13003_&#1041;&#1080;&#1083;&#1077;&#1090;\AN-13003_&#1044;&#1072;&#1085;&#1085;&#1099;&#1077;_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64454191420337E-2"/>
          <c:y val="0.15423216723528799"/>
          <c:w val="0.89819259463197298"/>
          <c:h val="0.66692511253205822"/>
        </c:manualLayout>
      </c:layout>
      <c:lineChart>
        <c:grouping val="standard"/>
        <c:varyColors val="0"/>
        <c:ser>
          <c:idx val="0"/>
          <c:order val="0"/>
          <c:tx>
            <c:strRef>
              <c:f>Искусство!$A$8</c:f>
              <c:strCache>
                <c:ptCount val="1"/>
                <c:pt idx="0">
                  <c:v>Искусство, развлечения, массмедиа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0"/>
                  <c:y val="6.27896113638366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CA-4535-90C0-13124BCF0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0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Искусство!$B$7:$AN$7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Искусство!$B$8:$AN$8</c:f>
              <c:numCache>
                <c:formatCode>0%</c:formatCode>
                <c:ptCount val="39"/>
                <c:pt idx="0">
                  <c:v>0</c:v>
                </c:pt>
                <c:pt idx="1">
                  <c:v>0.13852592895059201</c:v>
                </c:pt>
                <c:pt idx="2">
                  <c:v>-0.17690894242547983</c:v>
                </c:pt>
                <c:pt idx="3">
                  <c:v>-0.32186606778276849</c:v>
                </c:pt>
                <c:pt idx="4">
                  <c:v>-0.35402204981625152</c:v>
                </c:pt>
                <c:pt idx="5">
                  <c:v>-0.30920783993466716</c:v>
                </c:pt>
                <c:pt idx="6">
                  <c:v>-0.31267864434463044</c:v>
                </c:pt>
                <c:pt idx="7">
                  <c:v>-0.26255614536545524</c:v>
                </c:pt>
                <c:pt idx="8">
                  <c:v>-0.21886484279297669</c:v>
                </c:pt>
                <c:pt idx="9">
                  <c:v>-0.28889342588811762</c:v>
                </c:pt>
                <c:pt idx="10">
                  <c:v>-0.29328297264189462</c:v>
                </c:pt>
                <c:pt idx="11">
                  <c:v>-0.33646386280114338</c:v>
                </c:pt>
                <c:pt idx="12">
                  <c:v>-0.29695794201714987</c:v>
                </c:pt>
                <c:pt idx="13">
                  <c:v>-0.12607186606778276</c:v>
                </c:pt>
                <c:pt idx="14">
                  <c:v>-0.12545937117190686</c:v>
                </c:pt>
                <c:pt idx="15">
                  <c:v>-3.8689260922825652E-2</c:v>
                </c:pt>
                <c:pt idx="16">
                  <c:v>-7.8093099224173179E-2</c:v>
                </c:pt>
                <c:pt idx="17">
                  <c:v>4.3487137607186588E-2</c:v>
                </c:pt>
                <c:pt idx="18">
                  <c:v>7.064107799101671E-2</c:v>
                </c:pt>
                <c:pt idx="19">
                  <c:v>0.10402204981625163</c:v>
                </c:pt>
                <c:pt idx="20">
                  <c:v>0.13352388730093923</c:v>
                </c:pt>
                <c:pt idx="21">
                  <c:v>8.2278481012658222E-2</c:v>
                </c:pt>
                <c:pt idx="22">
                  <c:v>1.8476929358921979E-2</c:v>
                </c:pt>
                <c:pt idx="23">
                  <c:v>-8.0543078807676638E-2</c:v>
                </c:pt>
                <c:pt idx="24">
                  <c:v>-8.8709677419354871E-2</c:v>
                </c:pt>
                <c:pt idx="25">
                  <c:v>0.11280114332380564</c:v>
                </c:pt>
                <c:pt idx="26">
                  <c:v>6.51286239281339E-2</c:v>
                </c:pt>
                <c:pt idx="27">
                  <c:v>0.10575745202123321</c:v>
                </c:pt>
                <c:pt idx="28">
                  <c:v>4.2874642711310251E-3</c:v>
                </c:pt>
                <c:pt idx="29">
                  <c:v>6.7170273581053541E-2</c:v>
                </c:pt>
                <c:pt idx="30">
                  <c:v>8.0032666394446617E-2</c:v>
                </c:pt>
                <c:pt idx="31">
                  <c:v>0.1263781135157207</c:v>
                </c:pt>
                <c:pt idx="32">
                  <c:v>0.15802368313597381</c:v>
                </c:pt>
                <c:pt idx="33">
                  <c:v>0.17466312780726834</c:v>
                </c:pt>
                <c:pt idx="34">
                  <c:v>0.14189465087790931</c:v>
                </c:pt>
                <c:pt idx="35">
                  <c:v>-6.0739077174356892E-2</c:v>
                </c:pt>
                <c:pt idx="36">
                  <c:v>-0.12668436096365865</c:v>
                </c:pt>
                <c:pt idx="37">
                  <c:v>5.9718252347897183E-2</c:v>
                </c:pt>
                <c:pt idx="38">
                  <c:v>2.7460187831768179E-2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CA-4535-90C0-13124BCF0C4F}"/>
            </c:ext>
          </c:extLst>
        </c:ser>
        <c:ser>
          <c:idx val="1"/>
          <c:order val="1"/>
          <c:tx>
            <c:strRef>
              <c:f>Искусство!$A$9</c:f>
              <c:strCache>
                <c:ptCount val="1"/>
                <c:pt idx="0">
                  <c:v>Рынок в целом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0"/>
                  <c:y val="-0.1059067336362960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CA-4535-90C0-13124BCF0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000" b="1">
                    <a:solidFill>
                      <a:srgbClr val="EF99A3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Искусство!$B$7:$AN$7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Искусство!$B$9:$AN$9</c:f>
              <c:numCache>
                <c:formatCode>0%</c:formatCode>
                <c:ptCount val="39"/>
                <c:pt idx="0">
                  <c:v>0</c:v>
                </c:pt>
                <c:pt idx="1">
                  <c:v>9.6581793073357458E-2</c:v>
                </c:pt>
                <c:pt idx="2">
                  <c:v>-9.6774535168548725E-2</c:v>
                </c:pt>
                <c:pt idx="3">
                  <c:v>-0.1994245271729288</c:v>
                </c:pt>
                <c:pt idx="4">
                  <c:v>-0.23680590341502983</c:v>
                </c:pt>
                <c:pt idx="5">
                  <c:v>-0.158521901114833</c:v>
                </c:pt>
                <c:pt idx="6">
                  <c:v>-0.13078292474480202</c:v>
                </c:pt>
                <c:pt idx="7">
                  <c:v>-7.4233241233676472E-2</c:v>
                </c:pt>
                <c:pt idx="8">
                  <c:v>-2.6592055001392612E-2</c:v>
                </c:pt>
                <c:pt idx="9">
                  <c:v>-3.2233467864491772E-2</c:v>
                </c:pt>
                <c:pt idx="10">
                  <c:v>-3.4641685031881919E-2</c:v>
                </c:pt>
                <c:pt idx="11">
                  <c:v>-5.453224564662329E-2</c:v>
                </c:pt>
                <c:pt idx="12">
                  <c:v>-4.979841506692495E-2</c:v>
                </c:pt>
                <c:pt idx="13">
                  <c:v>6.9807586201783955E-2</c:v>
                </c:pt>
                <c:pt idx="14">
                  <c:v>6.9307727581287892E-2</c:v>
                </c:pt>
                <c:pt idx="15">
                  <c:v>0.17045178958917351</c:v>
                </c:pt>
                <c:pt idx="16">
                  <c:v>0.20430767992527543</c:v>
                </c:pt>
                <c:pt idx="17">
                  <c:v>0.33111397517863073</c:v>
                </c:pt>
                <c:pt idx="18">
                  <c:v>0.36484913694961274</c:v>
                </c:pt>
                <c:pt idx="19">
                  <c:v>0.41575105346263297</c:v>
                </c:pt>
                <c:pt idx="20">
                  <c:v>0.45382608944292246</c:v>
                </c:pt>
                <c:pt idx="21">
                  <c:v>0.44787544200951634</c:v>
                </c:pt>
                <c:pt idx="22">
                  <c:v>0.41759057554695866</c:v>
                </c:pt>
                <c:pt idx="23">
                  <c:v>0.3214069749339965</c:v>
                </c:pt>
                <c:pt idx="24">
                  <c:v>0.25943086012748506</c:v>
                </c:pt>
                <c:pt idx="25">
                  <c:v>0.43352145103027007</c:v>
                </c:pt>
                <c:pt idx="26">
                  <c:v>0.44009903978429832</c:v>
                </c:pt>
                <c:pt idx="27">
                  <c:v>0.50703561598573277</c:v>
                </c:pt>
                <c:pt idx="28">
                  <c:v>0.50699007801818774</c:v>
                </c:pt>
                <c:pt idx="29">
                  <c:v>0.61828275265364563</c:v>
                </c:pt>
                <c:pt idx="30">
                  <c:v>0.60887439675430777</c:v>
                </c:pt>
                <c:pt idx="31">
                  <c:v>0.59905831719206537</c:v>
                </c:pt>
                <c:pt idx="32">
                  <c:v>0.61758803389295602</c:v>
                </c:pt>
                <c:pt idx="33">
                  <c:v>0.59509969108313654</c:v>
                </c:pt>
                <c:pt idx="34">
                  <c:v>0.4921330513509421</c:v>
                </c:pt>
                <c:pt idx="35">
                  <c:v>0.30646628548916777</c:v>
                </c:pt>
                <c:pt idx="36">
                  <c:v>0.1590704747703775</c:v>
                </c:pt>
                <c:pt idx="37">
                  <c:v>0.25031161737093433</c:v>
                </c:pt>
                <c:pt idx="38">
                  <c:v>0.19611508185714421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4CA-4535-90C0-13124BCF0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54857903"/>
        <c:axId val="1854846671"/>
      </c:lineChart>
      <c:dateAx>
        <c:axId val="1854857903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46671"/>
        <c:crosses val="autoZero"/>
        <c:auto val="1"/>
        <c:lblOffset val="100"/>
        <c:baseTimeUnit val="months"/>
      </c:dateAx>
      <c:valAx>
        <c:axId val="1854846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57903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1.9562546042262031E-2"/>
          <c:w val="0.84681531956780454"/>
          <c:h val="6.5015603744898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hh sans" pitchFamily="50" charset="-52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/>
  </c:chart>
  <c:txPr>
    <a:bodyPr/>
    <a:lstStyle/>
    <a:p>
      <a:pPr>
        <a:defRPr sz="1600">
          <a:solidFill>
            <a:schemeClr val="bg1"/>
          </a:solidFill>
          <a:latin typeface="hh sans" pitchFamily="50" charset="-52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A3C40-7AFB-44BF-ACA2-EBC5D64A873F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1FB9B-08A1-49B0-A08A-756D5891C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0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23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7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F1524-1A49-DD46-90DA-ABE5458AA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99F71F5-46BF-2063-3A4C-18864835AC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F55F541-0F98-A331-4F12-47A641E3B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333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606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902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Оглавление 2 – версия для живого выступления, чтобы галерке было видно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>
              <a:solidFill>
                <a:srgbClr val="172B4D"/>
              </a:solidFill>
              <a:effectLst/>
              <a:latin typeface="Proxima Nova Cond" panose="0200050603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Или так:</a:t>
            </a:r>
            <a:b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</a:br>
            <a:r>
              <a:rPr lang="en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Hard-skills — </a:t>
            </a:r>
            <a:r>
              <a:rPr lang="ru-RU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профессиональные умения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Навыки, которым можно научиться и которые важны для выполнения рабочих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351305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233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896C0A-2E55-7137-6868-6C85D5B16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1538" y="5488886"/>
            <a:ext cx="864535" cy="864535"/>
          </a:xfrm>
          <a:prstGeom prst="rect">
            <a:avLst/>
          </a:prstGeom>
        </p:spPr>
      </p:pic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7B043590-9CDB-D5DD-C7C2-52CB1C8FE8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8197" y="3440724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  <a:p>
            <a:endParaRPr lang="ru-RU" dirty="0"/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000ABF46-0F90-5282-337C-BB26FAE472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161693"/>
            <a:ext cx="5689600" cy="2202716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192422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о спис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Образец заголовка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54A69AF9-B6E1-6CA9-2FAD-9D6F77DD91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3" y="922460"/>
            <a:ext cx="5689600" cy="4494213"/>
          </a:xfrm>
        </p:spPr>
        <p:txBody>
          <a:bodyPr/>
          <a:lstStyle>
            <a:lvl1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1pPr>
            <a:lvl2pPr marL="674671" indent="-314317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1071536" indent="-327017">
              <a:lnSpc>
                <a:spcPct val="150000"/>
              </a:lnSpc>
              <a:spcBef>
                <a:spcPts val="0"/>
              </a:spcBef>
              <a:buFont typeface="+mj-lt"/>
              <a:buAutoNum type="romanLcPeriod"/>
              <a:tabLst/>
              <a:defRPr sz="1400"/>
            </a:lvl6pPr>
          </a:lstStyle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5"/>
            <a:r>
              <a:rPr lang="ru-RU" dirty="0"/>
              <a:t>нумерованный список уровня 3</a:t>
            </a:r>
          </a:p>
          <a:p>
            <a:pPr lvl="5"/>
            <a:r>
              <a:rPr lang="ru-RU" dirty="0"/>
              <a:t>нумерованный список уровня 3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30854887-551D-67C5-71A0-C27982F76A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76120" y="922460"/>
            <a:ext cx="5689600" cy="4494213"/>
          </a:xfrm>
        </p:spPr>
        <p:txBody>
          <a:bodyPr/>
          <a:lstStyle>
            <a:lvl1pPr marL="231769" indent="-22065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1pPr>
            <a:lvl2pPr marL="488938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757220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/>
            </a:lvl6pPr>
          </a:lstStyle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5"/>
            <a:r>
              <a:rPr lang="ru-RU" dirty="0"/>
              <a:t>маркированный список уровня 3</a:t>
            </a:r>
          </a:p>
          <a:p>
            <a:pPr lvl="5"/>
            <a:r>
              <a:rPr lang="ru-RU" dirty="0"/>
              <a:t>маркированный список уровня 3</a:t>
            </a:r>
          </a:p>
        </p:txBody>
      </p:sp>
    </p:spTree>
    <p:extLst>
      <p:ext uri="{BB962C8B-B14F-4D97-AF65-F5344CB8AC3E}">
        <p14:creationId xmlns:p14="http://schemas.microsoft.com/office/powerpoint/2010/main" val="166487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512FA1C2-584C-1C3C-20F0-2D587A4466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13" y="996951"/>
            <a:ext cx="11725275" cy="37512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48296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117252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119994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7610059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4"/>
            <a:ext cx="7610059" cy="4418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7C352CB4-C91A-E764-FE16-437B12995644}"/>
              </a:ext>
            </a:extLst>
          </p:cNvPr>
          <p:cNvSpPr/>
          <p:nvPr userDrawn="1"/>
        </p:nvSpPr>
        <p:spPr>
          <a:xfrm>
            <a:off x="8163251" y="1378633"/>
            <a:ext cx="3807429" cy="4545307"/>
          </a:xfrm>
          <a:prstGeom prst="roundRect">
            <a:avLst>
              <a:gd name="adj" fmla="val 7613"/>
            </a:avLst>
          </a:prstGeom>
          <a:solidFill>
            <a:srgbClr val="F2F2F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1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62C04BCB-AB43-1294-AB00-D0FF4745D5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40739" y="3429001"/>
            <a:ext cx="3291717" cy="2173068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471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08"/>
            <a:ext cx="11725275" cy="39675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FDE3194-5B96-4F2B-1D1F-3676F8919E7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2" name="Объект 7">
            <a:extLst>
              <a:ext uri="{FF2B5EF4-FFF2-40B4-BE49-F238E27FC236}">
                <a16:creationId xmlns:a16="http://schemas.microsoft.com/office/drawing/2014/main" id="{49948153-15F7-5CAF-608B-2FF4F44E11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8300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5676899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674813"/>
            <a:ext cx="60483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2012028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10"/>
            <a:ext cx="5676899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942710"/>
            <a:ext cx="6048375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16" name="Объект 7">
            <a:extLst>
              <a:ext uri="{FF2B5EF4-FFF2-40B4-BE49-F238E27FC236}">
                <a16:creationId xmlns:a16="http://schemas.microsoft.com/office/drawing/2014/main" id="{34C606F9-3668-767A-15C2-510F7FD1515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7" name="Объект 7">
            <a:extLst>
              <a:ext uri="{FF2B5EF4-FFF2-40B4-BE49-F238E27FC236}">
                <a16:creationId xmlns:a16="http://schemas.microsoft.com/office/drawing/2014/main" id="{673A19F1-6F02-5A71-103A-1D05C1B6164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9368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0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EE91F6E-A691-0F46-C65A-D049CFD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683276-D048-6285-7E80-C81614EE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DCED445-ECBF-604E-4FE6-B6DB906F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32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презентации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3880338"/>
            <a:ext cx="5689600" cy="2452567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Заголовок раздела презентации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35436C96-0BC7-857E-7C96-8D551CB5B276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6275389" y="3191117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</p:txBody>
      </p:sp>
    </p:spTree>
    <p:extLst>
      <p:ext uri="{BB962C8B-B14F-4D97-AF65-F5344CB8AC3E}">
        <p14:creationId xmlns:p14="http://schemas.microsoft.com/office/powerpoint/2010/main" val="39437149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ов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601" y="246551"/>
            <a:ext cx="435844" cy="43584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3182" y="1062992"/>
            <a:ext cx="10622029" cy="5234423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подзаголовка, образец подзаголовка, образец подзаголовка, образец подзаголовка, образец подзаголовка, образец подзаголовка</a:t>
            </a:r>
            <a:endParaRPr lang="en-US"/>
          </a:p>
        </p:txBody>
      </p:sp>
      <p:sp>
        <p:nvSpPr>
          <p:cNvPr id="5" name="Текст 13"/>
          <p:cNvSpPr>
            <a:spLocks noGrp="1"/>
          </p:cNvSpPr>
          <p:nvPr>
            <p:ph type="body" sz="quarter" idx="22" hasCustomPrompt="1"/>
          </p:nvPr>
        </p:nvSpPr>
        <p:spPr>
          <a:xfrm>
            <a:off x="473734" y="305797"/>
            <a:ext cx="10393548" cy="28264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200" baseline="0"/>
            </a:lvl1pPr>
          </a:lstStyle>
          <a:p>
            <a:pPr lvl="0"/>
            <a:r>
              <a:rPr lang="ru-RU"/>
              <a:t>Подбор</a:t>
            </a:r>
          </a:p>
          <a:p>
            <a:pPr lvl="0"/>
            <a:endParaRPr lang="ru-RU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69433" y="520156"/>
            <a:ext cx="10635751" cy="526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ru-RU"/>
              <a:t>Образец заголовка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38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26D4D1-9072-4034-AD3F-63FA13C3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50607-F192-D7FD-BCDC-CF68C99CC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158FB-913E-52E2-A55D-B4460712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0151D-1FAB-7730-C3D3-1C89AED6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FF249-3FE2-3F66-C908-AD42C7E1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23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ADCB2-7F20-7B59-3A7D-6426A242F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7D5B62-7059-BA7E-890E-AAE0210A6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4D7946-87B0-C61C-DFAE-21DBACF0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E164E8-9407-CFDC-5796-7B184441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2A00F1-2A12-84DA-42CC-2763A709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717562"/>
            <a:ext cx="5689600" cy="1615343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Спасибо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21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пике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4423" y="836615"/>
            <a:ext cx="5045815" cy="1876912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83426" y="829764"/>
            <a:ext cx="3724628" cy="4880921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5389" y="3788229"/>
            <a:ext cx="4896704" cy="2332691"/>
          </a:xfrm>
        </p:spPr>
        <p:txBody>
          <a:bodyPr/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5388" y="2736972"/>
            <a:ext cx="4904901" cy="709613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236953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с регал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12188" y="836615"/>
            <a:ext cx="2799165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1801" y="3772267"/>
            <a:ext cx="4979552" cy="2332691"/>
          </a:xfrm>
        </p:spPr>
        <p:txBody>
          <a:bodyPr>
            <a:normAutofit/>
          </a:bodyPr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03155" y="2137559"/>
            <a:ext cx="28081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14579197-1DE5-4440-C7FE-07213E03213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2476" y="3750087"/>
            <a:ext cx="4993995" cy="23326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z="1400" dirty="0"/>
            </a:lvl1pPr>
          </a:lstStyle>
          <a:p>
            <a:pPr marL="285744" lvl="0" indent="-285744">
              <a:spcAft>
                <a:spcPts val="0"/>
              </a:spcAft>
            </a:pPr>
            <a:r>
              <a:rPr lang="ru-RU" dirty="0"/>
              <a:t>информация о спикере</a:t>
            </a:r>
          </a:p>
          <a:p>
            <a:pPr marL="285744" lvl="0" indent="-285744">
              <a:spcAft>
                <a:spcPts val="0"/>
              </a:spcAft>
            </a:pPr>
            <a:endParaRPr lang="ru-RU" dirty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73831" y="2137559"/>
            <a:ext cx="2822675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873375" y="836613"/>
            <a:ext cx="2823096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404591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без регал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22393" y="3652001"/>
            <a:ext cx="4893704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13359" y="4952945"/>
            <a:ext cx="49094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4035" y="4952946"/>
            <a:ext cx="4934807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3581" y="3652000"/>
            <a:ext cx="4935543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183806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EE70830D-C20D-F988-7CD9-E775387B52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9593" y="879963"/>
            <a:ext cx="1008131" cy="4897437"/>
          </a:xfrm>
        </p:spPr>
        <p:txBody>
          <a:bodyPr>
            <a:normAutofit/>
          </a:bodyPr>
          <a:lstStyle>
            <a:lvl1pPr marL="0" indent="0" algn="r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lvl="0"/>
            <a:r>
              <a:rPr lang="ru-RU" dirty="0"/>
              <a:t>01</a:t>
            </a:r>
          </a:p>
          <a:p>
            <a:pPr lvl="0"/>
            <a:r>
              <a:rPr lang="ru-RU" dirty="0"/>
              <a:t>02</a:t>
            </a:r>
          </a:p>
          <a:p>
            <a:pPr lvl="0"/>
            <a:r>
              <a:rPr lang="ru-RU" dirty="0"/>
              <a:t>03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Введение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3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2659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дженда, 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 err="1"/>
              <a:t>Адженда</a:t>
            </a:r>
            <a:r>
              <a:rPr lang="ru-RU" dirty="0"/>
              <a:t>, команда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594769" indent="-594769" algn="l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Евдокимов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Ксения Колосова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Никита Бугров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Михаил Пономаренко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Тарасов</a:t>
            </a:r>
          </a:p>
          <a:p>
            <a:pPr marL="446088" indent="-446088" algn="l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Александр Сидоров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Глеб Лебедев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Татьяна Моисеева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Ася Зотова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Марина </a:t>
            </a:r>
            <a:r>
              <a:rPr lang="ru-RU" sz="1600" dirty="0" err="1">
                <a:solidFill>
                  <a:srgbClr val="191B1D"/>
                </a:solidFill>
                <a:cs typeface="Arial" panose="020B0604020202020204" pitchFamily="34" charset="0"/>
              </a:rPr>
              <a:t>Хадина</a:t>
            </a: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8998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лючевая мыс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Ключевая мысль, главная задача, вывод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7867CAF-F35B-FB60-2F76-EC2B5AE997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1196976"/>
            <a:ext cx="11725275" cy="4895851"/>
          </a:xfrm>
        </p:spPr>
        <p:txBody>
          <a:bodyPr anchor="b">
            <a:normAutofit/>
          </a:bodyPr>
          <a:lstStyle>
            <a:lvl1pPr marL="19049" indent="0">
              <a:lnSpc>
                <a:spcPct val="90000"/>
              </a:lnSpc>
              <a:buClr>
                <a:srgbClr val="000000"/>
              </a:buClr>
              <a:buNone/>
              <a:defRPr sz="4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marL="14287">
              <a:lnSpc>
                <a:spcPct val="90000"/>
              </a:lnSpc>
              <a:buClr>
                <a:srgbClr val="000000"/>
              </a:buClr>
              <a:defRPr/>
            </a:pPr>
            <a:r>
              <a:rPr lang="ru-RU" sz="4400" dirty="0">
                <a:solidFill>
                  <a:srgbClr val="191B1D"/>
                </a:solidFill>
                <a:cs typeface="Arial" panose="020B0604020202020204" pitchFamily="34" charset="0"/>
              </a:rPr>
              <a:t>Знать потребности пользователя и обеспечить именно тот опыт, который ему нужен</a:t>
            </a:r>
          </a:p>
        </p:txBody>
      </p:sp>
    </p:spTree>
    <p:extLst>
      <p:ext uri="{BB962C8B-B14F-4D97-AF65-F5344CB8AC3E}">
        <p14:creationId xmlns:p14="http://schemas.microsoft.com/office/powerpoint/2010/main" val="6573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E26B5-B67E-B5BE-42FB-78FBCC52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1" y="272073"/>
            <a:ext cx="11724667" cy="549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47A872-7064-5484-F2A6-F248C7C1F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321" y="1004521"/>
            <a:ext cx="11724667" cy="5113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A63F0F-BE7B-633E-9611-778CDFB7B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9979" y="6356351"/>
            <a:ext cx="758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34D9FE-4860-B7E2-E5F9-94E0191F4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4041" y="6356351"/>
            <a:ext cx="47713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A0C8F6-6DF4-0280-4039-DB23CC79A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9590" y="6356351"/>
            <a:ext cx="1295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2"/>
                </a:solidFill>
              </a:defRPr>
            </a:lvl1pPr>
          </a:lstStyle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F3317905-4FFE-13D5-8466-DA12BC8B649D}"/>
              </a:ext>
            </a:extLst>
          </p:cNvPr>
          <p:cNvSpPr/>
          <p:nvPr userDrawn="1"/>
        </p:nvSpPr>
        <p:spPr>
          <a:xfrm>
            <a:off x="-1230130" y="272073"/>
            <a:ext cx="932447" cy="282635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000000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3952AAB6-0290-4943-0A44-DC06435C195E}"/>
              </a:ext>
            </a:extLst>
          </p:cNvPr>
          <p:cNvSpPr/>
          <p:nvPr userDrawn="1"/>
        </p:nvSpPr>
        <p:spPr>
          <a:xfrm>
            <a:off x="-1230130" y="1576065"/>
            <a:ext cx="932447" cy="282635"/>
          </a:xfrm>
          <a:prstGeom prst="roundRect">
            <a:avLst/>
          </a:prstGeom>
          <a:solidFill>
            <a:srgbClr val="7686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  <a:effectLst/>
              </a:rPr>
              <a:t>768694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CB5A4B13-28D5-403B-FFFB-E33B27CFEC64}"/>
              </a:ext>
            </a:extLst>
          </p:cNvPr>
          <p:cNvSpPr/>
          <p:nvPr userDrawn="1"/>
        </p:nvSpPr>
        <p:spPr>
          <a:xfrm>
            <a:off x="12502995" y="1577191"/>
            <a:ext cx="932447" cy="282635"/>
          </a:xfrm>
          <a:prstGeom prst="roundRect">
            <a:avLst/>
          </a:prstGeom>
          <a:solidFill>
            <a:srgbClr val="2B7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2b7fff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B41B081A-B016-6B20-FD88-9C3382FCB69F}"/>
              </a:ext>
            </a:extLst>
          </p:cNvPr>
          <p:cNvSpPr/>
          <p:nvPr userDrawn="1"/>
        </p:nvSpPr>
        <p:spPr>
          <a:xfrm>
            <a:off x="12502995" y="3170163"/>
            <a:ext cx="932447" cy="282635"/>
          </a:xfrm>
          <a:prstGeom prst="roundRect">
            <a:avLst/>
          </a:prstGeom>
          <a:solidFill>
            <a:srgbClr val="0DC26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0dc267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9210247C-656B-8920-C199-A07F4516AE45}"/>
              </a:ext>
            </a:extLst>
          </p:cNvPr>
          <p:cNvSpPr/>
          <p:nvPr userDrawn="1"/>
        </p:nvSpPr>
        <p:spPr>
          <a:xfrm>
            <a:off x="-1230130" y="3170163"/>
            <a:ext cx="932447" cy="282635"/>
          </a:xfrm>
          <a:prstGeom prst="roundRect">
            <a:avLst/>
          </a:prstGeom>
          <a:solidFill>
            <a:srgbClr val="FF4D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ff4d3a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820EFCC6-31E5-42FB-A295-DA4A2E547B4D}"/>
              </a:ext>
            </a:extLst>
          </p:cNvPr>
          <p:cNvSpPr/>
          <p:nvPr userDrawn="1"/>
        </p:nvSpPr>
        <p:spPr>
          <a:xfrm>
            <a:off x="-1230130" y="1013817"/>
            <a:ext cx="932447" cy="28263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D6001C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AF53F672-CE8A-96F6-D0A8-D57B976F45F9}"/>
              </a:ext>
            </a:extLst>
          </p:cNvPr>
          <p:cNvSpPr/>
          <p:nvPr userDrawn="1"/>
        </p:nvSpPr>
        <p:spPr>
          <a:xfrm>
            <a:off x="-1230130" y="648699"/>
            <a:ext cx="932447" cy="282635"/>
          </a:xfrm>
          <a:prstGeom prst="roundRect">
            <a:avLst/>
          </a:prstGeom>
          <a:solidFill>
            <a:schemeClr val="tx1"/>
          </a:solidFill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ysClr val="windowText" lastClr="000000"/>
                </a:solidFill>
              </a:rPr>
              <a:t>FFFFFF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CAA16B13-6F62-671C-658B-863F28B79653}"/>
              </a:ext>
            </a:extLst>
          </p:cNvPr>
          <p:cNvSpPr/>
          <p:nvPr userDrawn="1"/>
        </p:nvSpPr>
        <p:spPr>
          <a:xfrm>
            <a:off x="-1230130" y="4783015"/>
            <a:ext cx="932447" cy="282635"/>
          </a:xfrm>
          <a:prstGeom prst="roundRect">
            <a:avLst/>
          </a:prstGeom>
          <a:solidFill>
            <a:srgbClr val="9054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9054ea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56BD046A-583E-0263-5F0F-4FE9A19D2817}"/>
              </a:ext>
            </a:extLst>
          </p:cNvPr>
          <p:cNvSpPr/>
          <p:nvPr userDrawn="1"/>
        </p:nvSpPr>
        <p:spPr>
          <a:xfrm>
            <a:off x="12502995" y="4783015"/>
            <a:ext cx="932447" cy="282635"/>
          </a:xfrm>
          <a:prstGeom prst="round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ff9900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6E667DDF-129B-6780-9FE4-ED84D0305584}"/>
              </a:ext>
            </a:extLst>
          </p:cNvPr>
          <p:cNvSpPr/>
          <p:nvPr userDrawn="1"/>
        </p:nvSpPr>
        <p:spPr>
          <a:xfrm>
            <a:off x="-1230130" y="1930313"/>
            <a:ext cx="932447" cy="282635"/>
          </a:xfrm>
          <a:prstGeom prst="roundRect">
            <a:avLst/>
          </a:prstGeom>
          <a:solidFill>
            <a:srgbClr val="AABBC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tx1"/>
                </a:solidFill>
                <a:effectLst/>
              </a:rPr>
              <a:t>aabbca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8ED43B5A-5717-4616-BD4C-83A449138944}"/>
              </a:ext>
            </a:extLst>
          </p:cNvPr>
          <p:cNvSpPr/>
          <p:nvPr userDrawn="1"/>
        </p:nvSpPr>
        <p:spPr>
          <a:xfrm>
            <a:off x="12502995" y="1944227"/>
            <a:ext cx="932447" cy="282635"/>
          </a:xfrm>
          <a:prstGeom prst="roundRect">
            <a:avLst/>
          </a:prstGeom>
          <a:solidFill>
            <a:srgbClr val="468FF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468ffd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9D328A47-1045-BAF4-AD4C-23C7B6CC94AD}"/>
              </a:ext>
            </a:extLst>
          </p:cNvPr>
          <p:cNvSpPr/>
          <p:nvPr userDrawn="1"/>
        </p:nvSpPr>
        <p:spPr>
          <a:xfrm>
            <a:off x="12502995" y="3537199"/>
            <a:ext cx="932447" cy="282635"/>
          </a:xfrm>
          <a:prstGeom prst="roundRect">
            <a:avLst/>
          </a:prstGeom>
          <a:solidFill>
            <a:srgbClr val="83D99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83d99c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861C6C94-FBAE-C3B9-18FE-929E796EFC54}"/>
              </a:ext>
            </a:extLst>
          </p:cNvPr>
          <p:cNvSpPr/>
          <p:nvPr userDrawn="1"/>
        </p:nvSpPr>
        <p:spPr>
          <a:xfrm>
            <a:off x="-1230130" y="3537199"/>
            <a:ext cx="932447" cy="282635"/>
          </a:xfrm>
          <a:prstGeom prst="roundRect">
            <a:avLst/>
          </a:prstGeom>
          <a:solidFill>
            <a:srgbClr val="FF8A7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ff8a77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9B4F911-6BD1-386F-D12C-656DFE757941}"/>
              </a:ext>
            </a:extLst>
          </p:cNvPr>
          <p:cNvSpPr/>
          <p:nvPr userDrawn="1"/>
        </p:nvSpPr>
        <p:spPr>
          <a:xfrm>
            <a:off x="-1230130" y="5137263"/>
            <a:ext cx="932447" cy="282635"/>
          </a:xfrm>
          <a:prstGeom prst="roundRect">
            <a:avLst/>
          </a:prstGeom>
          <a:solidFill>
            <a:srgbClr val="AF8BF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af8bf5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B3BB01A2-198B-5D29-C0D7-0A0DB79BEBCE}"/>
              </a:ext>
            </a:extLst>
          </p:cNvPr>
          <p:cNvSpPr/>
          <p:nvPr userDrawn="1"/>
        </p:nvSpPr>
        <p:spPr>
          <a:xfrm>
            <a:off x="12502995" y="5137263"/>
            <a:ext cx="932447" cy="282635"/>
          </a:xfrm>
          <a:prstGeom prst="roundRect">
            <a:avLst/>
          </a:prstGeom>
          <a:solidFill>
            <a:srgbClr val="FDB97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fdb972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1B5A6491-D8D8-0AD7-1BEB-A15E694AAC23}"/>
              </a:ext>
            </a:extLst>
          </p:cNvPr>
          <p:cNvSpPr/>
          <p:nvPr userDrawn="1"/>
        </p:nvSpPr>
        <p:spPr>
          <a:xfrm>
            <a:off x="-1230130" y="2298629"/>
            <a:ext cx="932447" cy="282635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8F7B0952-BD0C-18B5-C7E4-DC252A925236}"/>
              </a:ext>
            </a:extLst>
          </p:cNvPr>
          <p:cNvSpPr/>
          <p:nvPr userDrawn="1"/>
        </p:nvSpPr>
        <p:spPr>
          <a:xfrm>
            <a:off x="12502995" y="3914525"/>
            <a:ext cx="932447" cy="282635"/>
          </a:xfrm>
          <a:prstGeom prst="roundRect">
            <a:avLst/>
          </a:prstGeom>
          <a:solidFill>
            <a:srgbClr val="C1EDC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c1edcc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3E619A43-3161-CD2F-C2B1-3596491CD9E9}"/>
              </a:ext>
            </a:extLst>
          </p:cNvPr>
          <p:cNvSpPr/>
          <p:nvPr userDrawn="1"/>
        </p:nvSpPr>
        <p:spPr>
          <a:xfrm>
            <a:off x="-1230130" y="3914525"/>
            <a:ext cx="932447" cy="282635"/>
          </a:xfrm>
          <a:prstGeom prst="roundRect">
            <a:avLst/>
          </a:prstGeom>
          <a:solidFill>
            <a:srgbClr val="FFC8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ffc8bd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40B81406-68A9-3124-40A3-DED66F64D6BA}"/>
              </a:ext>
            </a:extLst>
          </p:cNvPr>
          <p:cNvSpPr/>
          <p:nvPr userDrawn="1"/>
        </p:nvSpPr>
        <p:spPr>
          <a:xfrm>
            <a:off x="-1230130" y="5505579"/>
            <a:ext cx="932447" cy="282635"/>
          </a:xfrm>
          <a:prstGeom prst="roundRect">
            <a:avLst/>
          </a:prstGeom>
          <a:solidFill>
            <a:srgbClr val="CFBDF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effectLst/>
              </a:rPr>
              <a:t>cfbdfc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F340C404-B3C4-C8D8-E3A0-1011DF45DBD7}"/>
              </a:ext>
            </a:extLst>
          </p:cNvPr>
          <p:cNvSpPr/>
          <p:nvPr userDrawn="1"/>
        </p:nvSpPr>
        <p:spPr>
          <a:xfrm>
            <a:off x="12502995" y="5505579"/>
            <a:ext cx="932447" cy="282635"/>
          </a:xfrm>
          <a:prstGeom prst="roundRect">
            <a:avLst/>
          </a:prstGeom>
          <a:solidFill>
            <a:srgbClr val="FFDDB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bg1"/>
                </a:solidFill>
                <a:effectLst/>
              </a:rPr>
              <a:t>ffddbb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CD7EFBAF-7199-594B-C214-0C5318072DC3}"/>
              </a:ext>
            </a:extLst>
          </p:cNvPr>
          <p:cNvSpPr/>
          <p:nvPr userDrawn="1"/>
        </p:nvSpPr>
        <p:spPr>
          <a:xfrm>
            <a:off x="-1230130" y="2665665"/>
            <a:ext cx="932447" cy="282635"/>
          </a:xfrm>
          <a:prstGeom prst="roundRect">
            <a:avLst/>
          </a:prstGeom>
          <a:solidFill>
            <a:srgbClr val="F8F8F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f8f8f8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8FFF70DE-5E50-FED6-36D5-8CB3762A7FE5}"/>
              </a:ext>
            </a:extLst>
          </p:cNvPr>
          <p:cNvSpPr/>
          <p:nvPr userDrawn="1"/>
        </p:nvSpPr>
        <p:spPr>
          <a:xfrm>
            <a:off x="12502995" y="2706556"/>
            <a:ext cx="932447" cy="282635"/>
          </a:xfrm>
          <a:prstGeom prst="roundRect">
            <a:avLst/>
          </a:prstGeom>
          <a:solidFill>
            <a:srgbClr val="E7F2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e7f2ff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A4A5943F-E119-6066-B42F-5B2BD9E5ED8B}"/>
              </a:ext>
            </a:extLst>
          </p:cNvPr>
          <p:cNvSpPr/>
          <p:nvPr userDrawn="1"/>
        </p:nvSpPr>
        <p:spPr>
          <a:xfrm>
            <a:off x="12502995" y="4299528"/>
            <a:ext cx="932447" cy="282635"/>
          </a:xfrm>
          <a:prstGeom prst="roundRect">
            <a:avLst/>
          </a:prstGeom>
          <a:solidFill>
            <a:srgbClr val="E0F6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e0f6e5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id="{E184D03F-79B9-52A2-7198-4917D007A56B}"/>
              </a:ext>
            </a:extLst>
          </p:cNvPr>
          <p:cNvSpPr/>
          <p:nvPr userDrawn="1"/>
        </p:nvSpPr>
        <p:spPr>
          <a:xfrm>
            <a:off x="-1230130" y="4299528"/>
            <a:ext cx="932447" cy="282635"/>
          </a:xfrm>
          <a:prstGeom prst="roundRect">
            <a:avLst/>
          </a:prstGeom>
          <a:solidFill>
            <a:srgbClr val="FDEDE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fdede9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id="{DCABF8AF-8F89-8FB3-BE8F-8A0BA5BD45B1}"/>
              </a:ext>
            </a:extLst>
          </p:cNvPr>
          <p:cNvSpPr/>
          <p:nvPr userDrawn="1"/>
        </p:nvSpPr>
        <p:spPr>
          <a:xfrm>
            <a:off x="-1230130" y="5872615"/>
            <a:ext cx="932447" cy="282635"/>
          </a:xfrm>
          <a:prstGeom prst="roundRect">
            <a:avLst/>
          </a:prstGeom>
          <a:solidFill>
            <a:srgbClr val="F9F7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f9f7ff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DD3148A3-9297-B956-F021-88DDABDE2FB8}"/>
              </a:ext>
            </a:extLst>
          </p:cNvPr>
          <p:cNvSpPr/>
          <p:nvPr userDrawn="1"/>
        </p:nvSpPr>
        <p:spPr>
          <a:xfrm>
            <a:off x="12502995" y="5872615"/>
            <a:ext cx="932447" cy="282635"/>
          </a:xfrm>
          <a:prstGeom prst="roundRect">
            <a:avLst/>
          </a:prstGeom>
          <a:solidFill>
            <a:srgbClr val="FFF7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fff7ee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5" name="Скругленный прямоугольник 34">
            <a:extLst>
              <a:ext uri="{FF2B5EF4-FFF2-40B4-BE49-F238E27FC236}">
                <a16:creationId xmlns:a16="http://schemas.microsoft.com/office/drawing/2014/main" id="{C3083FA7-6F39-BFB8-D6A3-E555785FEFA2}"/>
              </a:ext>
            </a:extLst>
          </p:cNvPr>
          <p:cNvSpPr/>
          <p:nvPr userDrawn="1"/>
        </p:nvSpPr>
        <p:spPr>
          <a:xfrm>
            <a:off x="12502995" y="2318936"/>
            <a:ext cx="932447" cy="282635"/>
          </a:xfrm>
          <a:prstGeom prst="roundRect">
            <a:avLst/>
          </a:prstGeom>
          <a:solidFill>
            <a:srgbClr val="A4C9F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a4c9fe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46E3E42-156E-69C3-1A38-602275054DC2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240321" y="6401741"/>
            <a:ext cx="97544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4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pos="107">
          <p15:clr>
            <a:srgbClr val="F26B43"/>
          </p15:clr>
        </p15:guide>
        <p15:guide id="3" pos="2795">
          <p15:clr>
            <a:srgbClr val="F26B43"/>
          </p15:clr>
        </p15:guide>
        <p15:guide id="4" pos="5653">
          <p15:clr>
            <a:srgbClr val="F26B43"/>
          </p15:clr>
        </p15:guide>
        <p15:guide id="5" pos="2965">
          <p15:clr>
            <a:srgbClr val="F26B43"/>
          </p15:clr>
        </p15:guide>
        <p15:guide id="6" orient="horz" pos="1620">
          <p15:clr>
            <a:srgbClr val="F26B43"/>
          </p15:clr>
        </p15:guide>
        <p15:guide id="7" orient="horz" pos="123">
          <p15:clr>
            <a:srgbClr val="F26B43"/>
          </p15:clr>
        </p15:guide>
        <p15:guide id="8" orient="horz" pos="2879">
          <p15:clr>
            <a:srgbClr val="F26B43"/>
          </p15:clr>
        </p15:guide>
        <p15:guide id="9" orient="horz" pos="566">
          <p15:clr>
            <a:srgbClr val="F26B43"/>
          </p15:clr>
        </p15:guide>
        <p15:guide id="10" orient="horz" pos="3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B67854-41C3-4014-AAE6-7EAF7A309072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6CD674C-8FAD-461D-9226-A44DDE2E1F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9244" y="339783"/>
            <a:ext cx="1585970" cy="45516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8571103-ACD1-BEEE-A938-EF38D306E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4097408" y="-19168644"/>
            <a:ext cx="24976208" cy="35476613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226DD78-A107-437D-A246-2E9E60B51B1C}"/>
              </a:ext>
            </a:extLst>
          </p:cNvPr>
          <p:cNvSpPr/>
          <p:nvPr/>
        </p:nvSpPr>
        <p:spPr>
          <a:xfrm>
            <a:off x="3576918" y="1302280"/>
            <a:ext cx="8302044" cy="4431983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  <a:cs typeface="Arial Black" panose="020B0604020202020204" pitchFamily="34" charset="0"/>
              </a:rPr>
              <a:t>Работа в сфере «Искусство,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развлечения, массмедиа»</a:t>
            </a:r>
            <a:r>
              <a:rPr lang="ru-RU" sz="6000" b="1" dirty="0">
                <a:solidFill>
                  <a:schemeClr val="bg1"/>
                </a:solidFill>
                <a:latin typeface="+mj-lt"/>
                <a:cs typeface="Arial Black" panose="020B0604020202020204" pitchFamily="34" charset="0"/>
              </a:rPr>
              <a:t>: найди себя в мире идей, визуала и креатива</a:t>
            </a:r>
          </a:p>
        </p:txBody>
      </p:sp>
    </p:spTree>
    <p:extLst>
      <p:ext uri="{BB962C8B-B14F-4D97-AF65-F5344CB8AC3E}">
        <p14:creationId xmlns:p14="http://schemas.microsoft.com/office/powerpoint/2010/main" val="265871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9">
            <a:extLst>
              <a:ext uri="{FF2B5EF4-FFF2-40B4-BE49-F238E27FC236}">
                <a16:creationId xmlns:a16="http://schemas.microsoft.com/office/drawing/2014/main" id="{39DA20B2-D338-10DF-0779-86A511FA99EF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043B7E-E81B-CDD5-04D0-0B3F31247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231884">
            <a:off x="-6645884" y="-14052389"/>
            <a:ext cx="22705644" cy="32251466"/>
          </a:xfrm>
          <a:prstGeom prst="rect">
            <a:avLst/>
          </a:prstGeo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507AA134-E9F4-E550-5A1C-CB49239B04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9863" y="216454"/>
            <a:ext cx="7967269" cy="5768422"/>
          </a:xfrm>
        </p:spPr>
        <p:txBody>
          <a:bodyPr anchor="ctr">
            <a:normAutofit/>
          </a:bodyPr>
          <a:lstStyle/>
          <a:p>
            <a:pPr marL="715963"/>
            <a:r>
              <a:rPr lang="ru-RU" sz="4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Преимущества работы в сфере «Искусство, развлечения, массмедиа»: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Подходит для начала карьеры</a:t>
            </a:r>
            <a:b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Много вакансий для тех, кто только пробует себя в профессии — главное показать интерес и желание учиться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Разные направления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Можно работать с текстами, изображениями, звуком или видео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Удобный формат работы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Много подработок, а также вакансий с гибким графиком и удаленкой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Творческая среда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Работа, которая помогает развивать креативность и нестандартное мышление</a:t>
            </a:r>
          </a:p>
        </p:txBody>
      </p:sp>
      <p:pic>
        <p:nvPicPr>
          <p:cNvPr id="3" name="Рисунок 8">
            <a:extLst>
              <a:ext uri="{FF2B5EF4-FFF2-40B4-BE49-F238E27FC236}">
                <a16:creationId xmlns:a16="http://schemas.microsoft.com/office/drawing/2014/main" id="{FE56E2CE-820F-7439-72D8-1CD0069B66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861A3C-DDD8-4C3F-2569-8FD4B1236F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225" y="889075"/>
            <a:ext cx="4977775" cy="596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1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A3AA2-8559-74C4-82F9-3F1B751A8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E031D167-734E-DAC4-14F0-9019AB196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Легко ли найти работу в сфере «Искусство, развлечения, массмедиа»?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C644634-91BE-6499-12C3-8A3AF4E260F7}"/>
              </a:ext>
            </a:extLst>
          </p:cNvPr>
          <p:cNvSpPr/>
          <p:nvPr/>
        </p:nvSpPr>
        <p:spPr>
          <a:xfrm>
            <a:off x="9195371" y="1463041"/>
            <a:ext cx="2733104" cy="403159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" lvl="0">
              <a:spcBef>
                <a:spcPts val="600"/>
              </a:spcBef>
            </a:pPr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Сфера яркая и востребованная, но число вакансий за два года почти не изменилось.</a:t>
            </a:r>
          </a:p>
          <a:p>
            <a:pPr marL="9525" lvl="0">
              <a:spcBef>
                <a:spcPts val="600"/>
              </a:spcBef>
            </a:pPr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Сфера с высокой конкуренцией. Важно заранее готовить портфолио и развивать навыки.</a:t>
            </a:r>
            <a:endParaRPr lang="ru-RU" sz="2000" dirty="0">
              <a:solidFill>
                <a:srgbClr val="191A1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D68E76CB-88F9-90DA-3E3B-3B2B745F6FBB}"/>
              </a:ext>
            </a:extLst>
          </p:cNvPr>
          <p:cNvSpPr txBox="1">
            <a:spLocks/>
          </p:cNvSpPr>
          <p:nvPr/>
        </p:nvSpPr>
        <p:spPr>
          <a:xfrm>
            <a:off x="6904234" y="6397728"/>
            <a:ext cx="5031163" cy="3883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январь 2022 = 0%, </a:t>
            </a:r>
            <a:r>
              <a:rPr lang="ru-RU" sz="900" dirty="0">
                <a:solidFill>
                  <a:srgbClr val="7F7F7F"/>
                </a:solidFill>
                <a:cs typeface="Arial" panose="020B0604020202020204" pitchFamily="34" charset="0"/>
              </a:rPr>
              <a:t>Динамика среднего числа активных вакансий 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73210B44-8459-4772-9D34-2C495273E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1141941"/>
              </p:ext>
            </p:extLst>
          </p:nvPr>
        </p:nvGraphicFramePr>
        <p:xfrm>
          <a:off x="186898" y="1175370"/>
          <a:ext cx="8816308" cy="5193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45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51">
            <a:extLst>
              <a:ext uri="{FF2B5EF4-FFF2-40B4-BE49-F238E27FC236}">
                <a16:creationId xmlns:a16="http://schemas.microsoft.com/office/drawing/2014/main" id="{D475D8DF-4089-1DA5-C180-E115DC5D4549}"/>
              </a:ext>
            </a:extLst>
          </p:cNvPr>
          <p:cNvSpPr/>
          <p:nvPr/>
        </p:nvSpPr>
        <p:spPr>
          <a:xfrm>
            <a:off x="4938622" y="1244992"/>
            <a:ext cx="3807429" cy="5032239"/>
          </a:xfrm>
          <a:prstGeom prst="roundRect">
            <a:avLst>
              <a:gd name="adj" fmla="val 7613"/>
            </a:avLst>
          </a:prstGeom>
          <a:solidFill>
            <a:srgbClr val="FB9E8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2043602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Кто нужен в сфере Искусство, развлечения, массмедиа прямо сейчас?</a:t>
            </a:r>
          </a:p>
        </p:txBody>
      </p:sp>
      <p:sp>
        <p:nvSpPr>
          <p:cNvPr id="7" name="Скругленный прямоугольник 22">
            <a:extLst>
              <a:ext uri="{FF2B5EF4-FFF2-40B4-BE49-F238E27FC236}">
                <a16:creationId xmlns:a16="http://schemas.microsoft.com/office/drawing/2014/main" id="{F5DB5F71-E33E-D584-ED6A-4241BDDA38E1}"/>
              </a:ext>
            </a:extLst>
          </p:cNvPr>
          <p:cNvSpPr/>
          <p:nvPr/>
        </p:nvSpPr>
        <p:spPr>
          <a:xfrm flipH="1">
            <a:off x="4957390" y="1346886"/>
            <a:ext cx="3750445" cy="68421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Кого активно ищут работодатели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3AED8C7-8EFF-E6B8-5B3D-63F196DEC4FE}"/>
              </a:ext>
            </a:extLst>
          </p:cNvPr>
          <p:cNvSpPr/>
          <p:nvPr/>
        </p:nvSpPr>
        <p:spPr>
          <a:xfrm>
            <a:off x="9006435" y="1244993"/>
            <a:ext cx="2866630" cy="503223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213" lvl="0">
              <a:defRPr/>
            </a:pPr>
            <a:r>
              <a:rPr lang="ru-RU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Это самые популярные вакансии в сфере «Искусство, развлечения, массмедиа» на </a:t>
            </a:r>
            <a:r>
              <a:rPr lang="en-US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hh.ru</a:t>
            </a:r>
            <a:endParaRPr lang="ru-RU" sz="2200" b="1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752DEA-CDCB-D40E-E75C-3F2254A7CF9A}"/>
              </a:ext>
            </a:extLst>
          </p:cNvPr>
          <p:cNvSpPr txBox="1"/>
          <p:nvPr/>
        </p:nvSpPr>
        <p:spPr>
          <a:xfrm>
            <a:off x="5202744" y="2076674"/>
            <a:ext cx="367349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Графический дизайнер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Дизайнер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Копирайтер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Фотограф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Дизайнер интерьеров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Веб-дизайнер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UX/UI-дизайнер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Флорист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Аниматор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Дизайнер-верстальщик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A1D760-7A5E-4A95-9E1A-C3FD69E3F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88" y="1118308"/>
            <a:ext cx="4099548" cy="4806696"/>
          </a:xfrm>
          <a:prstGeom prst="rect">
            <a:avLst/>
          </a:prstGeom>
        </p:spPr>
      </p:pic>
      <p:sp>
        <p:nvSpPr>
          <p:cNvPr id="3" name="Текст 5">
            <a:extLst>
              <a:ext uri="{FF2B5EF4-FFF2-40B4-BE49-F238E27FC236}">
                <a16:creationId xmlns:a16="http://schemas.microsoft.com/office/drawing/2014/main" id="{D05D0862-D642-089D-AB49-4D61D3D6FC6C}"/>
              </a:ext>
            </a:extLst>
          </p:cNvPr>
          <p:cNvSpPr txBox="1">
            <a:spLocks/>
          </p:cNvSpPr>
          <p:nvPr/>
        </p:nvSpPr>
        <p:spPr>
          <a:xfrm>
            <a:off x="7673546" y="6449705"/>
            <a:ext cx="4261851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2025 году</a:t>
            </a:r>
          </a:p>
        </p:txBody>
      </p:sp>
    </p:spTree>
    <p:extLst>
      <p:ext uri="{BB962C8B-B14F-4D97-AF65-F5344CB8AC3E}">
        <p14:creationId xmlns:p14="http://schemas.microsoft.com/office/powerpoint/2010/main" val="170808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9">
            <a:extLst>
              <a:ext uri="{FF2B5EF4-FFF2-40B4-BE49-F238E27FC236}">
                <a16:creationId xmlns:a16="http://schemas.microsoft.com/office/drawing/2014/main" id="{8897A9C0-4D4B-F25B-981A-DEFA79E84931}"/>
              </a:ext>
            </a:extLst>
          </p:cNvPr>
          <p:cNvSpPr/>
          <p:nvPr/>
        </p:nvSpPr>
        <p:spPr>
          <a:xfrm>
            <a:off x="263525" y="1489199"/>
            <a:ext cx="8670409" cy="4157839"/>
          </a:xfrm>
          <a:prstGeom prst="roundRect">
            <a:avLst>
              <a:gd name="adj" fmla="val 7107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Начинающий </a:t>
            </a: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фотограф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Графический дизайнер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Аниматор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Копирайтер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Дизайнер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Редактор для обучения нейросетей 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Флорист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9019079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Кто нужен сфере «Искусство, развлечения, массмедиа» на старте карьеры?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CC9DA5F5-6532-49D9-BE61-C4640AD8A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269" y="603218"/>
            <a:ext cx="2568796" cy="6117217"/>
          </a:xfrm>
          <a:prstGeom prst="rect">
            <a:avLst/>
          </a:prstGeom>
        </p:spPr>
      </p:pic>
      <p:sp>
        <p:nvSpPr>
          <p:cNvPr id="2" name="Скругленный прямоугольник 22">
            <a:extLst>
              <a:ext uri="{FF2B5EF4-FFF2-40B4-BE49-F238E27FC236}">
                <a16:creationId xmlns:a16="http://schemas.microsoft.com/office/drawing/2014/main" id="{E3DAB8F6-2A5C-9826-F2BA-36820070D129}"/>
              </a:ext>
            </a:extLst>
          </p:cNvPr>
          <p:cNvSpPr/>
          <p:nvPr/>
        </p:nvSpPr>
        <p:spPr>
          <a:xfrm flipH="1">
            <a:off x="1816442" y="1606820"/>
            <a:ext cx="5498758" cy="59268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3838" marR="0" lvl="0" indent="-2238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Кем можно работать, если опыта нет</a:t>
            </a:r>
          </a:p>
        </p:txBody>
      </p:sp>
      <p:sp>
        <p:nvSpPr>
          <p:cNvPr id="3" name="Текст 5">
            <a:extLst>
              <a:ext uri="{FF2B5EF4-FFF2-40B4-BE49-F238E27FC236}">
                <a16:creationId xmlns:a16="http://schemas.microsoft.com/office/drawing/2014/main" id="{7C638C22-AC6D-B56B-3C2C-EA728BD6E19A}"/>
              </a:ext>
            </a:extLst>
          </p:cNvPr>
          <p:cNvSpPr txBox="1">
            <a:spLocks/>
          </p:cNvSpPr>
          <p:nvPr/>
        </p:nvSpPr>
        <p:spPr>
          <a:xfrm>
            <a:off x="4905626" y="6449705"/>
            <a:ext cx="4261851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2025 году</a:t>
            </a:r>
          </a:p>
        </p:txBody>
      </p:sp>
    </p:spTree>
    <p:extLst>
      <p:ext uri="{BB962C8B-B14F-4D97-AF65-F5344CB8AC3E}">
        <p14:creationId xmlns:p14="http://schemas.microsoft.com/office/powerpoint/2010/main" val="348056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Скругленный прямоугольник 51">
            <a:extLst>
              <a:ext uri="{FF2B5EF4-FFF2-40B4-BE49-F238E27FC236}">
                <a16:creationId xmlns:a16="http://schemas.microsoft.com/office/drawing/2014/main" id="{09170F23-021B-F358-7F94-D1947EA95A75}"/>
              </a:ext>
            </a:extLst>
          </p:cNvPr>
          <p:cNvSpPr/>
          <p:nvPr/>
        </p:nvSpPr>
        <p:spPr>
          <a:xfrm>
            <a:off x="263525" y="1219740"/>
            <a:ext cx="4131017" cy="4661845"/>
          </a:xfrm>
          <a:prstGeom prst="roundRect">
            <a:avLst>
              <a:gd name="adj" fmla="val 7613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F24A702-2A10-2D3A-873B-1E74647E66AF}"/>
              </a:ext>
            </a:extLst>
          </p:cNvPr>
          <p:cNvSpPr txBox="1"/>
          <p:nvPr/>
        </p:nvSpPr>
        <p:spPr>
          <a:xfrm>
            <a:off x="420787" y="2458586"/>
            <a:ext cx="3630352" cy="3441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Soft-skills —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гибкие качества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которые помогают работать с людьми, быть внимательными и </a:t>
            </a:r>
            <a:r>
              <a:rPr lang="ru-RU" sz="1600" dirty="0" err="1">
                <a:solidFill>
                  <a:srgbClr val="191A1D"/>
                </a:solidFill>
                <a:cs typeface="Arial" panose="020B0604020202020204" pitchFamily="34" charset="0"/>
              </a:rPr>
              <a:t>клиентоориентированными</a:t>
            </a:r>
            <a:endParaRPr lang="ru-RU" sz="1600" dirty="0">
              <a:solidFill>
                <a:srgbClr val="000000"/>
              </a:solidFill>
              <a:latin typeface="Proxima Nova Cn Rg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Hard-skills</a:t>
            </a:r>
            <a:r>
              <a:rPr lang="ru-RU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 — профессиональные умения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которым можно научиться и которые можно измерить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FEC7F94-E5DF-4617-0826-144A4DBEC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274" y="1628775"/>
            <a:ext cx="482323" cy="482323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0CB423E-3D93-75AD-6FBB-2E96CCA25EE4}"/>
              </a:ext>
            </a:extLst>
          </p:cNvPr>
          <p:cNvGrpSpPr/>
          <p:nvPr/>
        </p:nvGrpSpPr>
        <p:grpSpPr>
          <a:xfrm>
            <a:off x="4569380" y="1954388"/>
            <a:ext cx="7359095" cy="1247514"/>
            <a:chOff x="4569380" y="1954387"/>
            <a:chExt cx="6559733" cy="1820125"/>
          </a:xfrm>
        </p:grpSpPr>
        <p:sp>
          <p:nvSpPr>
            <p:cNvPr id="41" name="Скругленный прямоугольник 8">
              <a:extLst>
                <a:ext uri="{FF2B5EF4-FFF2-40B4-BE49-F238E27FC236}">
                  <a16:creationId xmlns:a16="http://schemas.microsoft.com/office/drawing/2014/main" id="{DE7ECC74-064B-4C78-9EDC-A712BF4D62DD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40" name="Скругленный прямоугольник 8">
              <a:extLst>
                <a:ext uri="{FF2B5EF4-FFF2-40B4-BE49-F238E27FC236}">
                  <a16:creationId xmlns:a16="http://schemas.microsoft.com/office/drawing/2014/main" id="{69031CA6-D08C-4D9C-A34E-9FC0D892A267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17" name="Скругленный прямоугольник 8">
              <a:extLst>
                <a:ext uri="{FF2B5EF4-FFF2-40B4-BE49-F238E27FC236}">
                  <a16:creationId xmlns:a16="http://schemas.microsoft.com/office/drawing/2014/main" id="{7D432090-34A7-42CC-A1F3-88E40377EFF9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20" name="Скругленный прямоугольник 12">
            <a:extLst>
              <a:ext uri="{FF2B5EF4-FFF2-40B4-BE49-F238E27FC236}">
                <a16:creationId xmlns:a16="http://schemas.microsoft.com/office/drawing/2014/main" id="{5C5A208D-1F71-44D0-A43F-8C9B0C1594C9}"/>
              </a:ext>
            </a:extLst>
          </p:cNvPr>
          <p:cNvSpPr/>
          <p:nvPr/>
        </p:nvSpPr>
        <p:spPr>
          <a:xfrm>
            <a:off x="4801381" y="2192173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1</a:t>
            </a:r>
          </a:p>
        </p:txBody>
      </p:sp>
      <p:sp>
        <p:nvSpPr>
          <p:cNvPr id="23" name="Скругленный прямоугольник 16">
            <a:extLst>
              <a:ext uri="{FF2B5EF4-FFF2-40B4-BE49-F238E27FC236}">
                <a16:creationId xmlns:a16="http://schemas.microsoft.com/office/drawing/2014/main" id="{3BF1B46D-1571-490B-A3DC-0F27470BB982}"/>
              </a:ext>
            </a:extLst>
          </p:cNvPr>
          <p:cNvSpPr/>
          <p:nvPr/>
        </p:nvSpPr>
        <p:spPr>
          <a:xfrm>
            <a:off x="7299232" y="2195538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2</a:t>
            </a:r>
          </a:p>
        </p:txBody>
      </p:sp>
      <p:sp>
        <p:nvSpPr>
          <p:cNvPr id="27" name="Скругленный прямоугольник 20">
            <a:extLst>
              <a:ext uri="{FF2B5EF4-FFF2-40B4-BE49-F238E27FC236}">
                <a16:creationId xmlns:a16="http://schemas.microsoft.com/office/drawing/2014/main" id="{5E4E6EF4-10DA-4A8A-B3A1-CD7110BBF1C6}"/>
              </a:ext>
            </a:extLst>
          </p:cNvPr>
          <p:cNvSpPr/>
          <p:nvPr/>
        </p:nvSpPr>
        <p:spPr>
          <a:xfrm>
            <a:off x="9775447" y="216000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3</a:t>
            </a:r>
          </a:p>
        </p:txBody>
      </p:sp>
      <p:sp>
        <p:nvSpPr>
          <p:cNvPr id="37" name="Скругленный прямоугольник 7">
            <a:extLst>
              <a:ext uri="{FF2B5EF4-FFF2-40B4-BE49-F238E27FC236}">
                <a16:creationId xmlns:a16="http://schemas.microsoft.com/office/drawing/2014/main" id="{FF201079-D543-4C3B-A51D-2F272F3B2A8B}"/>
              </a:ext>
            </a:extLst>
          </p:cNvPr>
          <p:cNvSpPr/>
          <p:nvPr/>
        </p:nvSpPr>
        <p:spPr>
          <a:xfrm>
            <a:off x="4532495" y="1278227"/>
            <a:ext cx="7395980" cy="421065"/>
          </a:xfrm>
          <a:prstGeom prst="roundRect">
            <a:avLst>
              <a:gd name="adj" fmla="val 20654"/>
            </a:avLst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Важные навыки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61271E4-9556-4CF8-8287-89A9FDE1FD10}"/>
              </a:ext>
            </a:extLst>
          </p:cNvPr>
          <p:cNvSpPr txBox="1"/>
          <p:nvPr/>
        </p:nvSpPr>
        <p:spPr>
          <a:xfrm>
            <a:off x="9772192" y="5263785"/>
            <a:ext cx="3252673" cy="33855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le 19">
            <a:extLst>
              <a:ext uri="{FF2B5EF4-FFF2-40B4-BE49-F238E27FC236}">
                <a16:creationId xmlns:a16="http://schemas.microsoft.com/office/drawing/2014/main" id="{F19F175D-1903-D48E-31D1-07EC97C92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82" y="276366"/>
            <a:ext cx="11724667" cy="549275"/>
          </a:xfrm>
        </p:spPr>
        <p:txBody>
          <a:bodyPr>
            <a:normAutofit/>
          </a:bodyPr>
          <a:lstStyle/>
          <a:p>
            <a:pPr marL="720000" marR="0" lvl="0" indent="-702000" defTabSz="685800" rtl="0" eaLnBrk="1" fontAlgn="auto" latinLnBrk="0" hangingPunct="1">
              <a:lnSpc>
                <a:spcPts val="32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dirty="0"/>
              <a:t>Какие навыки ценятся в работе?</a:t>
            </a:r>
            <a:endParaRPr lang="en-GE" dirty="0"/>
          </a:p>
        </p:txBody>
      </p:sp>
      <p:grpSp>
        <p:nvGrpSpPr>
          <p:cNvPr id="30" name="Group 10">
            <a:extLst>
              <a:ext uri="{FF2B5EF4-FFF2-40B4-BE49-F238E27FC236}">
                <a16:creationId xmlns:a16="http://schemas.microsoft.com/office/drawing/2014/main" id="{B1764645-444A-8349-E2EA-A7158795FC9E}"/>
              </a:ext>
            </a:extLst>
          </p:cNvPr>
          <p:cNvGrpSpPr/>
          <p:nvPr/>
        </p:nvGrpSpPr>
        <p:grpSpPr>
          <a:xfrm>
            <a:off x="4562328" y="4999360"/>
            <a:ext cx="7359095" cy="1247514"/>
            <a:chOff x="4569380" y="1954387"/>
            <a:chExt cx="6559733" cy="1820125"/>
          </a:xfrm>
        </p:grpSpPr>
        <p:sp>
          <p:nvSpPr>
            <p:cNvPr id="31" name="Скругленный прямоугольник 8">
              <a:extLst>
                <a:ext uri="{FF2B5EF4-FFF2-40B4-BE49-F238E27FC236}">
                  <a16:creationId xmlns:a16="http://schemas.microsoft.com/office/drawing/2014/main" id="{AA36C9A6-FBB6-4A91-BA8C-782D8496FAA8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2" name="Скругленный прямоугольник 8">
              <a:extLst>
                <a:ext uri="{FF2B5EF4-FFF2-40B4-BE49-F238E27FC236}">
                  <a16:creationId xmlns:a16="http://schemas.microsoft.com/office/drawing/2014/main" id="{C59AE1B7-0092-D108-DDCB-E66A08D172CD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3" name="Скругленный прямоугольник 8">
              <a:extLst>
                <a:ext uri="{FF2B5EF4-FFF2-40B4-BE49-F238E27FC236}">
                  <a16:creationId xmlns:a16="http://schemas.microsoft.com/office/drawing/2014/main" id="{A0075B58-A008-EA34-B9CE-B6971E4814BE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34" name="Скругленный прямоугольник 12">
            <a:extLst>
              <a:ext uri="{FF2B5EF4-FFF2-40B4-BE49-F238E27FC236}">
                <a16:creationId xmlns:a16="http://schemas.microsoft.com/office/drawing/2014/main" id="{FC11B010-1E75-019E-9EA4-50D75256F6AC}"/>
              </a:ext>
            </a:extLst>
          </p:cNvPr>
          <p:cNvSpPr/>
          <p:nvPr/>
        </p:nvSpPr>
        <p:spPr>
          <a:xfrm>
            <a:off x="4648981" y="36243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35" name="Скругленный прямоугольник 16">
            <a:extLst>
              <a:ext uri="{FF2B5EF4-FFF2-40B4-BE49-F238E27FC236}">
                <a16:creationId xmlns:a16="http://schemas.microsoft.com/office/drawing/2014/main" id="{8581B170-0437-B302-FF08-34271E149BF8}"/>
              </a:ext>
            </a:extLst>
          </p:cNvPr>
          <p:cNvSpPr/>
          <p:nvPr/>
        </p:nvSpPr>
        <p:spPr>
          <a:xfrm>
            <a:off x="7146832" y="36277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36" name="Скругленный прямоугольник 20">
            <a:extLst>
              <a:ext uri="{FF2B5EF4-FFF2-40B4-BE49-F238E27FC236}">
                <a16:creationId xmlns:a16="http://schemas.microsoft.com/office/drawing/2014/main" id="{B16E1300-06B6-61DE-1313-923FE3A38C6A}"/>
              </a:ext>
            </a:extLst>
          </p:cNvPr>
          <p:cNvSpPr/>
          <p:nvPr/>
        </p:nvSpPr>
        <p:spPr>
          <a:xfrm>
            <a:off x="9623047" y="35921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0AB3C45-720B-3E90-1AB7-EC74C7D120F5}"/>
              </a:ext>
            </a:extLst>
          </p:cNvPr>
          <p:cNvSpPr/>
          <p:nvPr/>
        </p:nvSpPr>
        <p:spPr>
          <a:xfrm>
            <a:off x="4559605" y="4174018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Пунктуальность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F377435-13F3-D8B3-DF02-B2DA1017716A}"/>
              </a:ext>
            </a:extLst>
          </p:cNvPr>
          <p:cNvSpPr/>
          <p:nvPr/>
        </p:nvSpPr>
        <p:spPr>
          <a:xfrm>
            <a:off x="6998588" y="4092301"/>
            <a:ext cx="2408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Водительское удостоверение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92567CEF-A080-B41D-C166-F038C6679A9B}"/>
              </a:ext>
            </a:extLst>
          </p:cNvPr>
          <p:cNvSpPr/>
          <p:nvPr/>
        </p:nvSpPr>
        <p:spPr>
          <a:xfrm flipH="1">
            <a:off x="9466275" y="4103644"/>
            <a:ext cx="2230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Складской учет</a:t>
            </a:r>
          </a:p>
        </p:txBody>
      </p:sp>
      <p:grpSp>
        <p:nvGrpSpPr>
          <p:cNvPr id="48" name="Group 10">
            <a:extLst>
              <a:ext uri="{FF2B5EF4-FFF2-40B4-BE49-F238E27FC236}">
                <a16:creationId xmlns:a16="http://schemas.microsoft.com/office/drawing/2014/main" id="{DE603BD2-39B0-E81D-FCB1-AF24A18F1509}"/>
              </a:ext>
            </a:extLst>
          </p:cNvPr>
          <p:cNvGrpSpPr/>
          <p:nvPr/>
        </p:nvGrpSpPr>
        <p:grpSpPr>
          <a:xfrm>
            <a:off x="4569380" y="3538971"/>
            <a:ext cx="7359095" cy="1247514"/>
            <a:chOff x="4569380" y="1954387"/>
            <a:chExt cx="6559733" cy="1820125"/>
          </a:xfrm>
        </p:grpSpPr>
        <p:sp>
          <p:nvSpPr>
            <p:cNvPr id="49" name="Скругленный прямоугольник 8">
              <a:extLst>
                <a:ext uri="{FF2B5EF4-FFF2-40B4-BE49-F238E27FC236}">
                  <a16:creationId xmlns:a16="http://schemas.microsoft.com/office/drawing/2014/main" id="{4888140B-392D-D4A0-B813-5CAD79ADB15C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0" name="Скругленный прямоугольник 8">
              <a:extLst>
                <a:ext uri="{FF2B5EF4-FFF2-40B4-BE49-F238E27FC236}">
                  <a16:creationId xmlns:a16="http://schemas.microsoft.com/office/drawing/2014/main" id="{DAFA4643-E885-DCBE-DBA2-05E5E162A964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1" name="Скругленный прямоугольник 8">
              <a:extLst>
                <a:ext uri="{FF2B5EF4-FFF2-40B4-BE49-F238E27FC236}">
                  <a16:creationId xmlns:a16="http://schemas.microsoft.com/office/drawing/2014/main" id="{67818DAF-30AF-EA09-51D3-402D946E74A7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54" name="Скругленный прямоугольник 12">
            <a:extLst>
              <a:ext uri="{FF2B5EF4-FFF2-40B4-BE49-F238E27FC236}">
                <a16:creationId xmlns:a16="http://schemas.microsoft.com/office/drawing/2014/main" id="{8A8A6C55-55AF-7244-FF72-902D7A741713}"/>
              </a:ext>
            </a:extLst>
          </p:cNvPr>
          <p:cNvSpPr/>
          <p:nvPr/>
        </p:nvSpPr>
        <p:spPr>
          <a:xfrm>
            <a:off x="4801381" y="37767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55" name="Скругленный прямоугольник 16">
            <a:extLst>
              <a:ext uri="{FF2B5EF4-FFF2-40B4-BE49-F238E27FC236}">
                <a16:creationId xmlns:a16="http://schemas.microsoft.com/office/drawing/2014/main" id="{26CA9077-736E-2080-1C29-CB11465B43E1}"/>
              </a:ext>
            </a:extLst>
          </p:cNvPr>
          <p:cNvSpPr/>
          <p:nvPr/>
        </p:nvSpPr>
        <p:spPr>
          <a:xfrm>
            <a:off x="7299232" y="37801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56" name="Скругленный прямоугольник 20">
            <a:extLst>
              <a:ext uri="{FF2B5EF4-FFF2-40B4-BE49-F238E27FC236}">
                <a16:creationId xmlns:a16="http://schemas.microsoft.com/office/drawing/2014/main" id="{F1A53AA2-7879-A116-A337-0C27950D56D7}"/>
              </a:ext>
            </a:extLst>
          </p:cNvPr>
          <p:cNvSpPr/>
          <p:nvPr/>
        </p:nvSpPr>
        <p:spPr>
          <a:xfrm>
            <a:off x="9775447" y="37445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369E9724-8BF0-3D23-9BFA-F919FE221C9A}"/>
              </a:ext>
            </a:extLst>
          </p:cNvPr>
          <p:cNvSpPr/>
          <p:nvPr/>
        </p:nvSpPr>
        <p:spPr>
          <a:xfrm>
            <a:off x="9723924" y="2714611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Графический дизайн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F591742B-E2DE-6E7C-81B1-08EC4C8EE4AF}"/>
              </a:ext>
            </a:extLst>
          </p:cNvPr>
          <p:cNvSpPr/>
          <p:nvPr/>
        </p:nvSpPr>
        <p:spPr>
          <a:xfrm flipH="1">
            <a:off x="9768698" y="4325860"/>
            <a:ext cx="2230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Работа в команде</a:t>
            </a:r>
          </a:p>
        </p:txBody>
      </p:sp>
      <p:sp>
        <p:nvSpPr>
          <p:cNvPr id="60" name="Скругленный прямоугольник 12">
            <a:extLst>
              <a:ext uri="{FF2B5EF4-FFF2-40B4-BE49-F238E27FC236}">
                <a16:creationId xmlns:a16="http://schemas.microsoft.com/office/drawing/2014/main" id="{FEBE4ED8-3C21-2FE4-E7C2-9D590BF0A08C}"/>
              </a:ext>
            </a:extLst>
          </p:cNvPr>
          <p:cNvSpPr/>
          <p:nvPr/>
        </p:nvSpPr>
        <p:spPr>
          <a:xfrm>
            <a:off x="4738357" y="5220282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7</a:t>
            </a:r>
          </a:p>
        </p:txBody>
      </p:sp>
      <p:sp>
        <p:nvSpPr>
          <p:cNvPr id="61" name="Скругленный прямоугольник 16">
            <a:extLst>
              <a:ext uri="{FF2B5EF4-FFF2-40B4-BE49-F238E27FC236}">
                <a16:creationId xmlns:a16="http://schemas.microsoft.com/office/drawing/2014/main" id="{4E2FA5BC-2570-48E3-D192-5A500E88A198}"/>
              </a:ext>
            </a:extLst>
          </p:cNvPr>
          <p:cNvSpPr/>
          <p:nvPr/>
        </p:nvSpPr>
        <p:spPr>
          <a:xfrm>
            <a:off x="7236208" y="522364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8</a:t>
            </a:r>
          </a:p>
        </p:txBody>
      </p:sp>
      <p:sp>
        <p:nvSpPr>
          <p:cNvPr id="62" name="Скругленный прямоугольник 20">
            <a:extLst>
              <a:ext uri="{FF2B5EF4-FFF2-40B4-BE49-F238E27FC236}">
                <a16:creationId xmlns:a16="http://schemas.microsoft.com/office/drawing/2014/main" id="{ACE17FE8-91F1-2653-708B-D64777C000F4}"/>
              </a:ext>
            </a:extLst>
          </p:cNvPr>
          <p:cNvSpPr/>
          <p:nvPr/>
        </p:nvSpPr>
        <p:spPr>
          <a:xfrm>
            <a:off x="9712423" y="518811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9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770BB8E7-4B64-05EA-5BA9-1E70DF4BE985}"/>
              </a:ext>
            </a:extLst>
          </p:cNvPr>
          <p:cNvSpPr/>
          <p:nvPr/>
        </p:nvSpPr>
        <p:spPr>
          <a:xfrm>
            <a:off x="7308903" y="5735101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Грамотная речь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07EE1F0E-7559-D5CA-FBE9-7F72C588A4D4}"/>
              </a:ext>
            </a:extLst>
          </p:cNvPr>
          <p:cNvSpPr/>
          <p:nvPr/>
        </p:nvSpPr>
        <p:spPr>
          <a:xfrm>
            <a:off x="9734701" y="5728988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Дизайн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4518FC24-3C3B-0E52-581E-BDAA9B4A44CF}"/>
              </a:ext>
            </a:extLst>
          </p:cNvPr>
          <p:cNvSpPr/>
          <p:nvPr/>
        </p:nvSpPr>
        <p:spPr>
          <a:xfrm>
            <a:off x="7236208" y="2735266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en-US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Adobe Illustrator</a:t>
            </a:r>
            <a:endParaRPr lang="ru-RU" sz="1600" b="1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C66461E-F89E-4016-B5CA-378EC4245245}"/>
              </a:ext>
            </a:extLst>
          </p:cNvPr>
          <p:cNvSpPr/>
          <p:nvPr/>
        </p:nvSpPr>
        <p:spPr>
          <a:xfrm flipH="1">
            <a:off x="4826295" y="4356929"/>
            <a:ext cx="2317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en-US" sz="1600" b="1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Figma</a:t>
            </a:r>
            <a:endParaRPr lang="ru-RU" sz="1600" b="1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884EDFD4-CF52-4661-82E7-FDFDB6D45863}"/>
              </a:ext>
            </a:extLst>
          </p:cNvPr>
          <p:cNvSpPr/>
          <p:nvPr/>
        </p:nvSpPr>
        <p:spPr>
          <a:xfrm>
            <a:off x="4826295" y="2755380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en-US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Adobe Photoshop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78257B05-0DA4-4883-941E-FBAA3F8FB1D2}"/>
              </a:ext>
            </a:extLst>
          </p:cNvPr>
          <p:cNvSpPr/>
          <p:nvPr/>
        </p:nvSpPr>
        <p:spPr>
          <a:xfrm>
            <a:off x="7243658" y="4322816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Креативность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678F15-5328-4EB1-AB63-865986911335}"/>
              </a:ext>
            </a:extLst>
          </p:cNvPr>
          <p:cNvSpPr/>
          <p:nvPr/>
        </p:nvSpPr>
        <p:spPr>
          <a:xfrm>
            <a:off x="4702149" y="5731737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en-US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CorelDRAW</a:t>
            </a:r>
            <a:endParaRPr lang="ru-RU" sz="1600" b="1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96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96E5A1-8E2B-4EE3-9462-56CE1CE75325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>
              <a:lnSpc>
                <a:spcPct val="90000"/>
              </a:lnSpc>
              <a:spcBef>
                <a:spcPts val="1000"/>
              </a:spcBef>
              <a:buClr>
                <a:srgbClr val="19191D"/>
              </a:buClr>
              <a:buSzPts val="1400"/>
            </a:pPr>
            <a:endParaRPr lang="ru-RU" sz="4400" b="1" kern="0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Подзаголовок 7">
            <a:extLst>
              <a:ext uri="{FF2B5EF4-FFF2-40B4-BE49-F238E27FC236}">
                <a16:creationId xmlns:a16="http://schemas.microsoft.com/office/drawing/2014/main" id="{80F37524-2EB9-4C09-B683-2D4C24CBECAA}"/>
              </a:ext>
            </a:extLst>
          </p:cNvPr>
          <p:cNvSpPr txBox="1">
            <a:spLocks/>
          </p:cNvSpPr>
          <p:nvPr/>
        </p:nvSpPr>
        <p:spPr>
          <a:xfrm>
            <a:off x="7627994" y="1931881"/>
            <a:ext cx="1918978" cy="19628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6001C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Узнать больше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646B62-CA55-CC01-DCC3-1835BC309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093" y="740783"/>
            <a:ext cx="2568796" cy="6117217"/>
          </a:xfrm>
          <a:prstGeom prst="rect">
            <a:avLst/>
          </a:prstGeom>
        </p:spPr>
      </p:pic>
      <p:sp>
        <p:nvSpPr>
          <p:cNvPr id="20" name="Текст 5">
            <a:extLst>
              <a:ext uri="{FF2B5EF4-FFF2-40B4-BE49-F238E27FC236}">
                <a16:creationId xmlns:a16="http://schemas.microsoft.com/office/drawing/2014/main" id="{F45B461E-F26B-1605-8ADB-675182F9A8D7}"/>
              </a:ext>
            </a:extLst>
          </p:cNvPr>
          <p:cNvSpPr txBox="1">
            <a:spLocks/>
          </p:cNvSpPr>
          <p:nvPr/>
        </p:nvSpPr>
        <p:spPr>
          <a:xfrm>
            <a:off x="271263" y="1628774"/>
            <a:ext cx="6720256" cy="2991777"/>
          </a:xfrm>
          <a:prstGeom prst="rect">
            <a:avLst/>
          </a:prstGeom>
        </p:spPr>
        <p:txBody>
          <a:bodyPr anchor="b"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21" name="Рисунок 8">
            <a:extLst>
              <a:ext uri="{FF2B5EF4-FFF2-40B4-BE49-F238E27FC236}">
                <a16:creationId xmlns:a16="http://schemas.microsoft.com/office/drawing/2014/main" id="{64DBF455-0A0F-FFB5-4655-54CF85DC2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5B76BE-BB99-43A2-8D63-6D0AC97D81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965" y="2368423"/>
            <a:ext cx="2252128" cy="2252128"/>
          </a:xfrm>
          <a:prstGeom prst="roundRect">
            <a:avLst>
              <a:gd name="adj" fmla="val 6389"/>
            </a:avLst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D84DF4-2665-B827-D7A2-91CDF9E06A09}"/>
              </a:ext>
            </a:extLst>
          </p:cNvPr>
          <p:cNvSpPr txBox="1"/>
          <p:nvPr/>
        </p:nvSpPr>
        <p:spPr>
          <a:xfrm>
            <a:off x="451693" y="795124"/>
            <a:ext cx="607029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Не знаешь, кем хочешь стать, или хочешь заработать на карманные?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На </a:t>
            </a:r>
            <a:r>
              <a:rPr lang="ru-RU" sz="2500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hh.ru</a:t>
            </a:r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 можно не только найти работу. Это классный карьерный инструмент, с помощью которого можно посмотреть, какие профессии существуют, сколько зарабатывают начинающие специалисты и какие навыки нужно прокачать, чтобы пройти собес на эти вакансии.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Залетай!</a:t>
            </a:r>
          </a:p>
        </p:txBody>
      </p:sp>
    </p:spTree>
    <p:extLst>
      <p:ext uri="{BB962C8B-B14F-4D97-AF65-F5344CB8AC3E}">
        <p14:creationId xmlns:p14="http://schemas.microsoft.com/office/powerpoint/2010/main" val="1022820134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1">
  <a:themeElements>
    <a:clrScheme name="Пользовательские 3">
      <a:dk1>
        <a:srgbClr val="FFFFFF"/>
      </a:dk1>
      <a:lt1>
        <a:srgbClr val="191A1D"/>
      </a:lt1>
      <a:dk2>
        <a:srgbClr val="19191D"/>
      </a:dk2>
      <a:lt2>
        <a:srgbClr val="F1F1F1"/>
      </a:lt2>
      <a:accent1>
        <a:srgbClr val="D6001C"/>
      </a:accent1>
      <a:accent2>
        <a:srgbClr val="EF99A3"/>
      </a:accent2>
      <a:accent3>
        <a:srgbClr val="F7CCD2"/>
      </a:accent3>
      <a:accent4>
        <a:srgbClr val="38A169"/>
      </a:accent4>
      <a:accent5>
        <a:srgbClr val="CEB9E8"/>
      </a:accent5>
      <a:accent6>
        <a:srgbClr val="F1F1F1"/>
      </a:accent6>
      <a:hlink>
        <a:srgbClr val="D6001C"/>
      </a:hlink>
      <a:folHlink>
        <a:srgbClr val="1A1D20"/>
      </a:folHlink>
    </a:clrScheme>
    <a:fontScheme name="Другая 1">
      <a:majorFont>
        <a:latin typeface="Proxima Nova Cn Rg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Тема1" id="{86E1B552-E87C-E243-AC48-4BDE3F7BA16A}" vid="{A7ED1884-DB69-9747-AB3A-7E87D55CAAE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4080</TotalTime>
  <Words>425</Words>
  <Application>Microsoft Macintosh PowerPoint</Application>
  <PresentationFormat>Широкоэкранный</PresentationFormat>
  <Paragraphs>77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Proxima Nova Cn Rg</vt:lpstr>
      <vt:lpstr>Proxima Nova Cond</vt:lpstr>
      <vt:lpstr>2_Тема1</vt:lpstr>
      <vt:lpstr>Презентация PowerPoint</vt:lpstr>
      <vt:lpstr>Презентация PowerPoint</vt:lpstr>
      <vt:lpstr>Легко ли найти работу в сфере «Искусство, развлечения, массмедиа»?</vt:lpstr>
      <vt:lpstr>Кто нужен в сфере Искусство, развлечения, массмедиа прямо сейчас?</vt:lpstr>
      <vt:lpstr>Кто нужен сфере «Искусство, развлечения, массмедиа» на старте карьеры?</vt:lpstr>
      <vt:lpstr>Какие навыки ценятся в работе?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среднего числа активных вакансий и резюме в сфере «Транспорт, логистика, перевозки»</dc:title>
  <dc:creator>Позднякова Татьяна</dc:creator>
  <cp:lastModifiedBy>Чугунов Даниил</cp:lastModifiedBy>
  <cp:revision>162</cp:revision>
  <dcterms:created xsi:type="dcterms:W3CDTF">2024-11-06T10:21:16Z</dcterms:created>
  <dcterms:modified xsi:type="dcterms:W3CDTF">2025-06-30T16:39:43Z</dcterms:modified>
</cp:coreProperties>
</file>