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82" r:id="rId3"/>
    <p:sldId id="259" r:id="rId4"/>
    <p:sldId id="283" r:id="rId5"/>
    <p:sldId id="290" r:id="rId6"/>
    <p:sldId id="289" r:id="rId7"/>
    <p:sldId id="288" r:id="rId8"/>
    <p:sldId id="285" r:id="rId9"/>
    <p:sldId id="287"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C3D5"/>
    <a:srgbClr val="2480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7"/>
    <p:restoredTop sz="94433"/>
  </p:normalViewPr>
  <p:slideViewPr>
    <p:cSldViewPr snapToGrid="0" snapToObjects="1">
      <p:cViewPr varScale="1">
        <p:scale>
          <a:sx n="67" d="100"/>
          <a:sy n="67" d="100"/>
        </p:scale>
        <p:origin x="197"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463F9-AC7C-EE41-95DA-6CD77958C203}" type="datetimeFigureOut">
              <a:rPr lang="ru-RU" smtClean="0"/>
              <a:t>31.05.2020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AF192B-A7F2-BD4A-B96A-F466A2B5649D}" type="slidenum">
              <a:rPr lang="ru-RU" smtClean="0"/>
              <a:t>‹#›</a:t>
            </a:fld>
            <a:endParaRPr lang="ru-RU"/>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3657C285-43A3-034E-A1B0-6E99DED76AAB}" type="datetimeFigureOut">
              <a:rPr lang="ru-RU" smtClean="0"/>
              <a:t>31.05.2020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DEED08-6EB6-5B40-BBC3-1846E42D8E6A}" type="slidenum">
              <a:rPr lang="ru-RU" smtClean="0"/>
              <a:t>‹#›</a:t>
            </a:fld>
            <a:endParaRPr lang="ru-RU"/>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657C285-43A3-034E-A1B0-6E99DED76AAB}" type="datetimeFigureOut">
              <a:rPr lang="ru-RU" smtClean="0"/>
              <a:t>31.05.2020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DEED08-6EB6-5B40-BBC3-1846E42D8E6A}" type="slidenum">
              <a:rPr lang="ru-RU" smtClean="0"/>
              <a:t>‹#›</a:t>
            </a:fld>
            <a:endParaRPr lang="ru-RU"/>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657C285-43A3-034E-A1B0-6E99DED76AAB}" type="datetimeFigureOut">
              <a:rPr lang="ru-RU" smtClean="0"/>
              <a:t>31.05.2020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DEED08-6EB6-5B40-BBC3-1846E42D8E6A}" type="slidenum">
              <a:rPr lang="ru-RU" smtClean="0"/>
              <a:t>‹#›</a:t>
            </a:fld>
            <a:endParaRPr lang="ru-RU"/>
          </a:p>
        </p:txBody>
      </p:sp>
    </p:spTree>
    <p:extLst>
      <p:ext uri="{BB962C8B-B14F-4D97-AF65-F5344CB8AC3E}">
        <p14:creationId xmlns:p14="http://schemas.microsoft.com/office/powerpoint/2010/main" val="29733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657C285-43A3-034E-A1B0-6E99DED76AAB}" type="datetimeFigureOut">
              <a:rPr lang="ru-RU" smtClean="0"/>
              <a:t>31.05.2020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DEED08-6EB6-5B40-BBC3-1846E42D8E6A}" type="slidenum">
              <a:rPr lang="ru-RU" smtClean="0"/>
              <a:t>‹#›</a:t>
            </a:fld>
            <a:endParaRPr lang="ru-RU"/>
          </a:p>
        </p:txBody>
      </p:sp>
    </p:spTree>
    <p:extLst>
      <p:ext uri="{BB962C8B-B14F-4D97-AF65-F5344CB8AC3E}">
        <p14:creationId xmlns:p14="http://schemas.microsoft.com/office/powerpoint/2010/main" val="2139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657C285-43A3-034E-A1B0-6E99DED76AAB}" type="datetimeFigureOut">
              <a:rPr lang="ru-RU" smtClean="0"/>
              <a:t>31.05.2020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DEED08-6EB6-5B40-BBC3-1846E42D8E6A}" type="slidenum">
              <a:rPr lang="ru-RU" smtClean="0"/>
              <a:t>‹#›</a:t>
            </a:fld>
            <a:endParaRPr lang="ru-RU"/>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657C285-43A3-034E-A1B0-6E99DED76AAB}" type="datetimeFigureOut">
              <a:rPr lang="ru-RU" smtClean="0"/>
              <a:t>31.05.2020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DEED08-6EB6-5B40-BBC3-1846E42D8E6A}" type="slidenum">
              <a:rPr lang="ru-RU" smtClean="0"/>
              <a:t>‹#›</a:t>
            </a:fld>
            <a:endParaRPr lang="ru-RU"/>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657C285-43A3-034E-A1B0-6E99DED76AAB}" type="datetimeFigureOut">
              <a:rPr lang="ru-RU" smtClean="0"/>
              <a:t>31.05.2020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6DEED08-6EB6-5B40-BBC3-1846E42D8E6A}" type="slidenum">
              <a:rPr lang="ru-RU" smtClean="0"/>
              <a:t>‹#›</a:t>
            </a:fld>
            <a:endParaRPr lang="ru-RU"/>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657C285-43A3-034E-A1B0-6E99DED76AAB}" type="datetimeFigureOut">
              <a:rPr lang="ru-RU" smtClean="0"/>
              <a:t>31.05.2020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6DEED08-6EB6-5B40-BBC3-1846E42D8E6A}" type="slidenum">
              <a:rPr lang="ru-RU" smtClean="0"/>
              <a:t>‹#›</a:t>
            </a:fld>
            <a:endParaRPr lang="ru-RU"/>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657C285-43A3-034E-A1B0-6E99DED76AAB}" type="datetimeFigureOut">
              <a:rPr lang="ru-RU" smtClean="0"/>
              <a:t>31.05.2020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6DEED08-6EB6-5B40-BBC3-1846E42D8E6A}" type="slidenum">
              <a:rPr lang="ru-RU" smtClean="0"/>
              <a:t>‹#›</a:t>
            </a:fld>
            <a:endParaRPr lang="ru-RU"/>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657C285-43A3-034E-A1B0-6E99DED76AAB}" type="datetimeFigureOut">
              <a:rPr lang="ru-RU" smtClean="0"/>
              <a:t>31.05.2020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DEED08-6EB6-5B40-BBC3-1846E42D8E6A}" type="slidenum">
              <a:rPr lang="ru-RU" smtClean="0"/>
              <a:t>‹#›</a:t>
            </a:fld>
            <a:endParaRPr lang="ru-RU"/>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657C285-43A3-034E-A1B0-6E99DED76AAB}" type="datetimeFigureOut">
              <a:rPr lang="ru-RU" smtClean="0"/>
              <a:t>31.05.2020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DEED08-6EB6-5B40-BBC3-1846E42D8E6A}" type="slidenum">
              <a:rPr lang="ru-RU" smtClean="0"/>
              <a:t>‹#›</a:t>
            </a:fld>
            <a:endParaRPr lang="ru-RU"/>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7C285-43A3-034E-A1B0-6E99DED76AAB}" type="datetimeFigureOut">
              <a:rPr lang="ru-RU" smtClean="0"/>
              <a:t>31.05.2020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DEED08-6EB6-5B40-BBC3-1846E42D8E6A}" type="slidenum">
              <a:rPr lang="ru-RU" smtClean="0"/>
              <a:t>‹#›</a:t>
            </a:fld>
            <a:endParaRPr lang="ru-RU"/>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emf"/><Relationship Id="rId1" Type="http://schemas.openxmlformats.org/officeDocument/2006/relationships/slideLayout" Target="../slideLayouts/slideLayout6.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903946" y="1500428"/>
            <a:ext cx="2341174" cy="2536825"/>
          </a:xfrm>
          <a:prstGeom prst="rect">
            <a:avLst/>
          </a:prstGeom>
        </p:spPr>
      </p:pic>
      <p:sp>
        <p:nvSpPr>
          <p:cNvPr id="5" name="TextBox 4"/>
          <p:cNvSpPr txBox="1"/>
          <p:nvPr/>
        </p:nvSpPr>
        <p:spPr>
          <a:xfrm>
            <a:off x="1165860" y="4582390"/>
            <a:ext cx="10298430" cy="707886"/>
          </a:xfrm>
          <a:prstGeom prst="rect">
            <a:avLst/>
          </a:prstGeom>
          <a:noFill/>
        </p:spPr>
        <p:txBody>
          <a:bodyPr wrap="square" rtlCol="0">
            <a:spAutoFit/>
          </a:bodyPr>
          <a:lstStyle/>
          <a:p>
            <a:r>
              <a:rPr lang="ru-RU" sz="2800" b="1" dirty="0">
                <a:solidFill>
                  <a:srgbClr val="002060"/>
                </a:solidFill>
                <a:latin typeface="Arial" charset="0"/>
                <a:ea typeface="Arial" charset="0"/>
                <a:cs typeface="Arial" charset="0"/>
              </a:rPr>
              <a:t>Проект</a:t>
            </a:r>
            <a:r>
              <a:rPr lang="ru-RU" sz="4000" b="1" dirty="0">
                <a:solidFill>
                  <a:srgbClr val="002060"/>
                </a:solidFill>
                <a:latin typeface="Arial" charset="0"/>
                <a:ea typeface="Arial" charset="0"/>
                <a:cs typeface="Arial" charset="0"/>
              </a:rPr>
              <a:t> «</a:t>
            </a:r>
            <a:r>
              <a:rPr lang="ru-RU" sz="2800" b="1" dirty="0">
                <a:solidFill>
                  <a:srgbClr val="002060"/>
                </a:solidFill>
                <a:latin typeface="Arial" panose="020B0604020202020204" pitchFamily="34" charset="0"/>
                <a:cs typeface="Arial" panose="020B0604020202020204" pitchFamily="34" charset="0"/>
              </a:rPr>
              <a:t>Добрососедство для "невидимых" стариков</a:t>
            </a:r>
            <a:r>
              <a:rPr lang="ru-RU" sz="4000" b="1" dirty="0">
                <a:solidFill>
                  <a:srgbClr val="002060"/>
                </a:solidFill>
                <a:latin typeface="Arial" charset="0"/>
                <a:ea typeface="Arial" charset="0"/>
                <a:cs typeface="Arial" charset="0"/>
              </a:rPr>
              <a:t>»</a:t>
            </a:r>
          </a:p>
        </p:txBody>
      </p:sp>
      <p:sp>
        <p:nvSpPr>
          <p:cNvPr id="6" name="TextBox 5"/>
          <p:cNvSpPr txBox="1"/>
          <p:nvPr/>
        </p:nvSpPr>
        <p:spPr>
          <a:xfrm>
            <a:off x="3837167" y="5575102"/>
            <a:ext cx="3096938" cy="461665"/>
          </a:xfrm>
          <a:prstGeom prst="rect">
            <a:avLst/>
          </a:prstGeom>
          <a:noFill/>
        </p:spPr>
        <p:txBody>
          <a:bodyPr wrap="none" rtlCol="0">
            <a:spAutoFit/>
          </a:bodyPr>
          <a:lstStyle/>
          <a:p>
            <a:r>
              <a:rPr lang="ru-RU" sz="2400" dirty="0">
                <a:latin typeface="Arial" charset="0"/>
                <a:ea typeface="Arial" charset="0"/>
                <a:cs typeface="Arial" charset="0"/>
              </a:rPr>
              <a:t>Республика Бурятия</a:t>
            </a:r>
          </a:p>
        </p:txBody>
      </p:sp>
      <p:sp>
        <p:nvSpPr>
          <p:cNvPr id="7" name="TextBox 6"/>
          <p:cNvSpPr txBox="1"/>
          <p:nvPr/>
        </p:nvSpPr>
        <p:spPr>
          <a:xfrm>
            <a:off x="3837167" y="6067545"/>
            <a:ext cx="2958054" cy="461665"/>
          </a:xfrm>
          <a:prstGeom prst="rect">
            <a:avLst/>
          </a:prstGeom>
          <a:noFill/>
        </p:spPr>
        <p:txBody>
          <a:bodyPr wrap="none" rtlCol="0">
            <a:spAutoFit/>
          </a:bodyPr>
          <a:lstStyle/>
          <a:p>
            <a:r>
              <a:rPr lang="ru-RU" sz="2400" dirty="0">
                <a:latin typeface="Arial" charset="0"/>
                <a:ea typeface="Arial" charset="0"/>
                <a:cs typeface="Arial" charset="0"/>
              </a:rPr>
              <a:t>Анатолий Грудинин</a:t>
            </a:r>
          </a:p>
        </p:txBody>
      </p:sp>
      <p:pic>
        <p:nvPicPr>
          <p:cNvPr id="4" name="Рисунок 3">
            <a:extLst>
              <a:ext uri="{FF2B5EF4-FFF2-40B4-BE49-F238E27FC236}">
                <a16:creationId xmlns:a16="http://schemas.microsoft.com/office/drawing/2014/main" id="{B7159B18-CDA7-4764-8F18-5E279F7E441E}"/>
              </a:ext>
            </a:extLst>
          </p:cNvPr>
          <p:cNvPicPr>
            <a:picLocks noChangeAspect="1"/>
          </p:cNvPicPr>
          <p:nvPr/>
        </p:nvPicPr>
        <p:blipFill>
          <a:blip r:embed="rId4"/>
          <a:stretch>
            <a:fillRect/>
          </a:stretch>
        </p:blipFill>
        <p:spPr>
          <a:xfrm>
            <a:off x="6381030" y="1377612"/>
            <a:ext cx="2932210" cy="2932210"/>
          </a:xfrm>
          <a:prstGeom prst="rect">
            <a:avLst/>
          </a:prstGeom>
        </p:spPr>
      </p:pic>
    </p:spTree>
    <p:extLst>
      <p:ext uri="{BB962C8B-B14F-4D97-AF65-F5344CB8AC3E}">
        <p14:creationId xmlns:p14="http://schemas.microsoft.com/office/powerpoint/2010/main" val="2066195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3900" y="4945063"/>
            <a:ext cx="2095500" cy="1625600"/>
          </a:xfrm>
          <a:prstGeom prst="rect">
            <a:avLst/>
          </a:prstGeom>
        </p:spPr>
      </p:pic>
      <p:sp>
        <p:nvSpPr>
          <p:cNvPr id="6" name="Заголовок 1"/>
          <p:cNvSpPr>
            <a:spLocks noGrp="1"/>
          </p:cNvSpPr>
          <p:nvPr>
            <p:ph type="title"/>
          </p:nvPr>
        </p:nvSpPr>
        <p:spPr>
          <a:xfrm>
            <a:off x="838200" y="74454"/>
            <a:ext cx="10515600" cy="1325563"/>
          </a:xfrm>
        </p:spPr>
        <p:txBody>
          <a:bodyPr/>
          <a:lstStyle/>
          <a:p>
            <a:r>
              <a:rPr lang="ru-RU" b="1" dirty="0">
                <a:solidFill>
                  <a:srgbClr val="002060"/>
                </a:solidFill>
                <a:latin typeface="Arial" charset="0"/>
                <a:ea typeface="Arial" charset="0"/>
                <a:cs typeface="Arial" charset="0"/>
              </a:rPr>
              <a:t>Описание проблемы</a:t>
            </a:r>
          </a:p>
        </p:txBody>
      </p:sp>
      <p:sp>
        <p:nvSpPr>
          <p:cNvPr id="4" name="Прямоугольник 3"/>
          <p:cNvSpPr/>
          <p:nvPr/>
        </p:nvSpPr>
        <p:spPr>
          <a:xfrm>
            <a:off x="838200" y="1282938"/>
            <a:ext cx="9138242" cy="4651979"/>
          </a:xfrm>
          <a:prstGeom prst="rect">
            <a:avLst/>
          </a:prstGeom>
          <a:noFill/>
        </p:spPr>
        <p:txBody>
          <a:bodyPr wrap="square">
            <a:spAutoFit/>
          </a:bodyPr>
          <a:lstStyle/>
          <a:p>
            <a:pPr lvl="0" algn="just">
              <a:lnSpc>
                <a:spcPct val="150000"/>
              </a:lnSpc>
              <a:spcAft>
                <a:spcPts val="0"/>
              </a:spcAft>
            </a:pPr>
            <a:r>
              <a:rPr lang="ru-RU" sz="2000" dirty="0">
                <a:latin typeface="Arial" panose="020B0604020202020204" pitchFamily="34" charset="0"/>
                <a:cs typeface="Arial" panose="020B0604020202020204" pitchFamily="34" charset="0"/>
              </a:rPr>
              <a:t>Пандемия, связанная с </a:t>
            </a:r>
            <a:r>
              <a:rPr lang="ru-RU" sz="2000" dirty="0" err="1">
                <a:latin typeface="Arial" panose="020B0604020202020204" pitchFamily="34" charset="0"/>
                <a:cs typeface="Arial" panose="020B0604020202020204" pitchFamily="34" charset="0"/>
              </a:rPr>
              <a:t>короновирусом</a:t>
            </a:r>
            <a:r>
              <a:rPr lang="ru-RU" sz="2000" dirty="0">
                <a:latin typeface="Arial" panose="020B0604020202020204" pitchFamily="34" charset="0"/>
                <a:cs typeface="Arial" panose="020B0604020202020204" pitchFamily="34" charset="0"/>
              </a:rPr>
              <a:t> заставила "серебряных" волонтеров Бурятии заставила пересмотреть подходы работы с людьми старшего возраста. Оказалось среди нас есть много людей преклонного возраста, по разным причинам не охваченных системой социальной защиты, так называемых «невидимых» стариков", которые живут, но которых мы не видим, так как они по разным причинам, у кого то  сломана шейка берда, кто то болеет сердечными болезными, кто то перенес инсульт и т.д</a:t>
            </a:r>
            <a:r>
              <a:rPr lang="ru-RU" sz="2000" dirty="0">
                <a:latin typeface="Arial" panose="020B0604020202020204" pitchFamily="34" charset="0"/>
                <a:ea typeface="Arial" charset="0"/>
                <a:cs typeface="Arial" panose="020B0604020202020204" pitchFamily="34" charset="0"/>
              </a:rPr>
              <a:t>.</a:t>
            </a:r>
            <a:r>
              <a:rPr lang="ru-RU" sz="2000" dirty="0">
                <a:latin typeface="Arial" panose="020B0604020202020204" pitchFamily="34" charset="0"/>
                <a:cs typeface="Arial" panose="020B0604020202020204" pitchFamily="34" charset="0"/>
              </a:rPr>
              <a:t> не выходят из дома.</a:t>
            </a:r>
          </a:p>
          <a:p>
            <a:pPr lvl="0" algn="just">
              <a:lnSpc>
                <a:spcPct val="150000"/>
              </a:lnSpc>
              <a:spcAft>
                <a:spcPts val="0"/>
              </a:spcAft>
            </a:pPr>
            <a:r>
              <a:rPr lang="ru-RU" sz="2000" dirty="0">
                <a:latin typeface="Arial" panose="020B0604020202020204" pitchFamily="34" charset="0"/>
                <a:cs typeface="Arial" panose="020B0604020202020204" pitchFamily="34" charset="0"/>
              </a:rPr>
              <a:t>Лидерам инициативных групп нужно перенастраивать работу с людьми старшего возраста, выявлять  их и оказывать конкретную помощь</a:t>
            </a:r>
            <a:endParaRPr lang="ru-RU" sz="2000"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0380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54830" y="397658"/>
            <a:ext cx="7101840" cy="3563428"/>
          </a:xfrm>
        </p:spPr>
        <p:txBody>
          <a:bodyPr>
            <a:normAutofit/>
          </a:bodyPr>
          <a:lstStyle/>
          <a:p>
            <a:r>
              <a:rPr lang="ru-RU" sz="2400" b="1" dirty="0">
                <a:solidFill>
                  <a:srgbClr val="002060"/>
                </a:solidFill>
                <a:latin typeface="Arial" panose="020B0604020202020204" pitchFamily="34" charset="0"/>
                <a:ea typeface="Arial" charset="0"/>
                <a:cs typeface="Arial" panose="020B0604020202020204" pitchFamily="34" charset="0"/>
              </a:rPr>
              <a:t>Цели проекта:  </a:t>
            </a:r>
            <a:r>
              <a:rPr lang="ru-RU" sz="2000" dirty="0">
                <a:latin typeface="Arial" panose="020B0604020202020204" pitchFamily="34" charset="0"/>
                <a:cs typeface="Arial" panose="020B0604020202020204" pitchFamily="34" charset="0"/>
              </a:rPr>
              <a:t>Оказать комплексную помощь людям преклонного возраста, проживающим в городских и сельских районах Республики Бурятия на системной долгосрочной основе,  выстраивая и возобновляя добрососедские отношения  и создавая систему долговременного их сопровождения активистами местных </a:t>
            </a:r>
            <a:r>
              <a:rPr lang="ru-RU" sz="2000" dirty="0" err="1">
                <a:latin typeface="Arial" panose="020B0604020202020204" pitchFamily="34" charset="0"/>
                <a:cs typeface="Arial" panose="020B0604020202020204" pitchFamily="34" charset="0"/>
              </a:rPr>
              <a:t>микросообществ</a:t>
            </a:r>
            <a:br>
              <a:rPr lang="ru-RU" sz="2000" dirty="0">
                <a:latin typeface="Arial" panose="020B0604020202020204" pitchFamily="34" charset="0"/>
                <a:cs typeface="Arial" panose="020B0604020202020204" pitchFamily="34" charset="0"/>
              </a:rPr>
            </a:br>
            <a:br>
              <a:rPr lang="ru-RU" sz="2000" dirty="0">
                <a:latin typeface="Arial" panose="020B0604020202020204" pitchFamily="34" charset="0"/>
                <a:cs typeface="Arial" panose="020B0604020202020204" pitchFamily="34" charset="0"/>
              </a:rPr>
            </a:br>
            <a:endParaRPr lang="ru-RU" sz="2000" b="1" dirty="0">
              <a:solidFill>
                <a:srgbClr val="002060"/>
              </a:solidFill>
              <a:latin typeface="Arial" panose="020B0604020202020204" pitchFamily="34" charset="0"/>
              <a:ea typeface="Arial" charset="0"/>
              <a:cs typeface="Arial" panose="020B0604020202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3900" y="4945063"/>
            <a:ext cx="2095500" cy="1625600"/>
          </a:xfrm>
          <a:prstGeom prst="rect">
            <a:avLst/>
          </a:prstGeom>
        </p:spPr>
      </p:pic>
      <p:sp>
        <p:nvSpPr>
          <p:cNvPr id="4" name="Прямоугольник 3"/>
          <p:cNvSpPr/>
          <p:nvPr/>
        </p:nvSpPr>
        <p:spPr>
          <a:xfrm>
            <a:off x="838200" y="1463689"/>
            <a:ext cx="10515600" cy="769441"/>
          </a:xfrm>
          <a:prstGeom prst="rect">
            <a:avLst/>
          </a:prstGeom>
        </p:spPr>
        <p:txBody>
          <a:bodyPr wrap="square">
            <a:spAutoFit/>
          </a:bodyPr>
          <a:lstStyle/>
          <a:p>
            <a:pPr marL="12700" lvl="1" algn="just">
              <a:spcAft>
                <a:spcPts val="0"/>
              </a:spcAft>
            </a:pPr>
            <a:r>
              <a:rPr lang="ru-RU" sz="2200" i="1" dirty="0">
                <a:effectLst/>
                <a:latin typeface="Arial" charset="0"/>
                <a:ea typeface="Arial" charset="0"/>
                <a:cs typeface="Arial" charset="0"/>
              </a:rPr>
              <a:t>  </a:t>
            </a:r>
          </a:p>
          <a:p>
            <a:pPr marL="12700" lvl="1" algn="just">
              <a:spcAft>
                <a:spcPts val="0"/>
              </a:spcAft>
            </a:pPr>
            <a:endParaRPr lang="ru-RU" sz="2200" i="1" dirty="0">
              <a:effectLst/>
              <a:latin typeface="Arial" charset="0"/>
              <a:ea typeface="Arial" charset="0"/>
              <a:cs typeface="Arial" charset="0"/>
            </a:endParaRPr>
          </a:p>
        </p:txBody>
      </p:sp>
      <p:sp>
        <p:nvSpPr>
          <p:cNvPr id="9" name="Заголовок 1"/>
          <p:cNvSpPr txBox="1">
            <a:spLocks/>
          </p:cNvSpPr>
          <p:nvPr/>
        </p:nvSpPr>
        <p:spPr>
          <a:xfrm>
            <a:off x="4575810" y="3282294"/>
            <a:ext cx="44881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b="1" dirty="0">
                <a:solidFill>
                  <a:srgbClr val="002060"/>
                </a:solidFill>
                <a:latin typeface="Arial" charset="0"/>
                <a:ea typeface="Arial" charset="0"/>
                <a:cs typeface="Arial" charset="0"/>
              </a:rPr>
              <a:t>Целевая группа</a:t>
            </a:r>
          </a:p>
        </p:txBody>
      </p:sp>
      <p:sp>
        <p:nvSpPr>
          <p:cNvPr id="11" name="Прямоугольник 10"/>
          <p:cNvSpPr/>
          <p:nvPr/>
        </p:nvSpPr>
        <p:spPr>
          <a:xfrm>
            <a:off x="4500881" y="4471426"/>
            <a:ext cx="6122670" cy="1072088"/>
          </a:xfrm>
          <a:prstGeom prst="rect">
            <a:avLst/>
          </a:prstGeom>
          <a:noFill/>
        </p:spPr>
        <p:txBody>
          <a:bodyPr wrap="square">
            <a:spAutoFit/>
          </a:bodyPr>
          <a:lstStyle/>
          <a:p>
            <a:r>
              <a:rPr lang="ru-RU" sz="2000" dirty="0">
                <a:latin typeface="Arial" charset="0"/>
                <a:ea typeface="Arial" charset="0"/>
                <a:cs typeface="Arial" charset="0"/>
              </a:rPr>
              <a:t>Пожилые люди – «невидимые» старики</a:t>
            </a:r>
          </a:p>
          <a:p>
            <a:r>
              <a:rPr lang="ru-RU" sz="2000" dirty="0">
                <a:latin typeface="Arial" charset="0"/>
                <a:ea typeface="Arial" charset="0"/>
                <a:cs typeface="Arial" charset="0"/>
              </a:rPr>
              <a:t>Серебряные волонтёры Бурятии</a:t>
            </a:r>
            <a:endParaRPr lang="ru-RU" sz="2400" dirty="0">
              <a:latin typeface="Arial" charset="0"/>
              <a:ea typeface="Arial" charset="0"/>
              <a:cs typeface="Arial" charset="0"/>
            </a:endParaRPr>
          </a:p>
          <a:p>
            <a:pPr lvl="0" algn="just">
              <a:lnSpc>
                <a:spcPct val="150000"/>
              </a:lnSpc>
              <a:spcAft>
                <a:spcPts val="0"/>
              </a:spcAft>
            </a:pPr>
            <a:endParaRPr lang="ru-RU" i="1" dirty="0">
              <a:effectLst/>
              <a:latin typeface="Arial" charset="0"/>
              <a:ea typeface="Arial" charset="0"/>
              <a:cs typeface="Arial" charset="0"/>
            </a:endParaRPr>
          </a:p>
        </p:txBody>
      </p:sp>
      <p:pic>
        <p:nvPicPr>
          <p:cNvPr id="6" name="Рисунок 5">
            <a:extLst>
              <a:ext uri="{FF2B5EF4-FFF2-40B4-BE49-F238E27FC236}">
                <a16:creationId xmlns:a16="http://schemas.microsoft.com/office/drawing/2014/main" id="{BED86E0B-E356-4141-8056-C01EEF836005}"/>
              </a:ext>
            </a:extLst>
          </p:cNvPr>
          <p:cNvPicPr>
            <a:picLocks noChangeAspect="1"/>
          </p:cNvPicPr>
          <p:nvPr/>
        </p:nvPicPr>
        <p:blipFill>
          <a:blip r:embed="rId3"/>
          <a:stretch>
            <a:fillRect/>
          </a:stretch>
        </p:blipFill>
        <p:spPr>
          <a:xfrm>
            <a:off x="735330" y="607940"/>
            <a:ext cx="3289578" cy="4786371"/>
          </a:xfrm>
          <a:prstGeom prst="rect">
            <a:avLst/>
          </a:prstGeom>
        </p:spPr>
      </p:pic>
    </p:spTree>
    <p:extLst>
      <p:ext uri="{BB962C8B-B14F-4D97-AF65-F5344CB8AC3E}">
        <p14:creationId xmlns:p14="http://schemas.microsoft.com/office/powerpoint/2010/main" val="474947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3900" y="4945063"/>
            <a:ext cx="2095500" cy="1625600"/>
          </a:xfrm>
          <a:prstGeom prst="rect">
            <a:avLst/>
          </a:prstGeom>
        </p:spPr>
      </p:pic>
      <p:sp>
        <p:nvSpPr>
          <p:cNvPr id="6" name="Заголовок 1"/>
          <p:cNvSpPr>
            <a:spLocks noGrp="1"/>
          </p:cNvSpPr>
          <p:nvPr>
            <p:ph type="title"/>
          </p:nvPr>
        </p:nvSpPr>
        <p:spPr>
          <a:xfrm>
            <a:off x="838200" y="306115"/>
            <a:ext cx="10515600" cy="974046"/>
          </a:xfrm>
        </p:spPr>
        <p:txBody>
          <a:bodyPr/>
          <a:lstStyle/>
          <a:p>
            <a:r>
              <a:rPr lang="ru-RU" b="1" dirty="0">
                <a:solidFill>
                  <a:srgbClr val="002060"/>
                </a:solidFill>
                <a:latin typeface="Arial" charset="0"/>
                <a:ea typeface="Arial" charset="0"/>
                <a:cs typeface="Arial" charset="0"/>
              </a:rPr>
              <a:t>Механизм решения проблемы</a:t>
            </a:r>
          </a:p>
        </p:txBody>
      </p:sp>
      <p:sp>
        <p:nvSpPr>
          <p:cNvPr id="5" name="Прямоугольник 4"/>
          <p:cNvSpPr/>
          <p:nvPr/>
        </p:nvSpPr>
        <p:spPr>
          <a:xfrm>
            <a:off x="838200" y="1443326"/>
            <a:ext cx="9708834" cy="4708981"/>
          </a:xfrm>
          <a:prstGeom prst="rect">
            <a:avLst/>
          </a:prstGeom>
        </p:spPr>
        <p:txBody>
          <a:bodyPr wrap="square">
            <a:spAutoFit/>
          </a:bodyPr>
          <a:lstStyle/>
          <a:p>
            <a:r>
              <a:rPr lang="ru-RU" sz="2000" dirty="0">
                <a:latin typeface="Arial" panose="020B0604020202020204" pitchFamily="34" charset="0"/>
                <a:cs typeface="Arial" panose="020B0604020202020204" pitchFamily="34" charset="0"/>
              </a:rPr>
              <a:t>Будут проведены сетевые мероприятия по всей Бурятии: «</a:t>
            </a:r>
            <a:r>
              <a:rPr lang="ru-RU" sz="2000" dirty="0" err="1">
                <a:latin typeface="Arial" panose="020B0604020202020204" pitchFamily="34" charset="0"/>
                <a:cs typeface="Arial" panose="020B0604020202020204" pitchFamily="34" charset="0"/>
              </a:rPr>
              <a:t>Всебурятский</a:t>
            </a:r>
            <a:r>
              <a:rPr lang="ru-RU" sz="2000" dirty="0">
                <a:latin typeface="Arial" panose="020B0604020202020204" pitchFamily="34" charset="0"/>
                <a:cs typeface="Arial" panose="020B0604020202020204" pitchFamily="34" charset="0"/>
              </a:rPr>
              <a:t> фестиваль </a:t>
            </a:r>
            <a:r>
              <a:rPr lang="ru-RU" sz="2000" dirty="0" err="1">
                <a:latin typeface="Arial" panose="020B0604020202020204" pitchFamily="34" charset="0"/>
                <a:cs typeface="Arial" panose="020B0604020202020204" pitchFamily="34" charset="0"/>
              </a:rPr>
              <a:t>бууз</a:t>
            </a:r>
            <a:r>
              <a:rPr lang="ru-RU" sz="2000" dirty="0">
                <a:latin typeface="Arial" panose="020B0604020202020204" pitchFamily="34" charset="0"/>
                <a:cs typeface="Arial" panose="020B0604020202020204" pitchFamily="34" charset="0"/>
              </a:rPr>
              <a:t>», «Мечты невидимых стариков» по выявлению пожилых людей, требующих внимания и заботы, республиканские конкурсы:  "Вместе 1000 лет", по выявлению замечательных людей, сделавших большой личный  вклад в развитие своих поселений; "Чемодан историй" - сбор историй с артефактами эпохи, в которой жили и творили люди старшего возраста</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В рамках которых пройдут соседские акции  в малых </a:t>
            </a:r>
            <a:r>
              <a:rPr lang="ru-RU" sz="2000" dirty="0" err="1">
                <a:latin typeface="Arial" panose="020B0604020202020204" pitchFamily="34" charset="0"/>
                <a:cs typeface="Arial" panose="020B0604020202020204" pitchFamily="34" charset="0"/>
              </a:rPr>
              <a:t>микросообществах</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ТОСах</a:t>
            </a:r>
            <a:r>
              <a:rPr lang="ru-RU" sz="2000" dirty="0">
                <a:latin typeface="Arial" panose="020B0604020202020204" pitchFamily="34" charset="0"/>
                <a:cs typeface="Arial" panose="020B0604020202020204" pitchFamily="34" charset="0"/>
              </a:rPr>
              <a:t>, ДНТ, управляющих компаниях, в кварталах: "Навести соседа", "Пожми руку соседу", "Соседская взаимовыручка", "Расскажи о соседе", "Поздравь соседа", "Изобрази свой дом", "Соседский телеграф", "Соседский спорт", "Соседский фото </a:t>
            </a:r>
            <a:r>
              <a:rPr lang="ru-RU" sz="2000" dirty="0" err="1">
                <a:latin typeface="Arial" panose="020B0604020202020204" pitchFamily="34" charset="0"/>
                <a:cs typeface="Arial" panose="020B0604020202020204" pitchFamily="34" charset="0"/>
              </a:rPr>
              <a:t>челлендж</a:t>
            </a:r>
            <a:r>
              <a:rPr lang="ru-RU" sz="2000" dirty="0">
                <a:latin typeface="Arial" panose="020B0604020202020204" pitchFamily="34" charset="0"/>
                <a:cs typeface="Arial" panose="020B0604020202020204" pitchFamily="34" charset="0"/>
              </a:rPr>
              <a:t>", "Соседский кинотеатр«</a:t>
            </a:r>
          </a:p>
          <a:p>
            <a:br>
              <a:rPr lang="ru-RU" sz="2000" dirty="0">
                <a:latin typeface="Arial" panose="020B0604020202020204" pitchFamily="34" charset="0"/>
                <a:cs typeface="Arial" panose="020B0604020202020204" pitchFamily="34" charset="0"/>
              </a:rPr>
            </a:br>
            <a:r>
              <a:rPr lang="ru-RU" sz="2000" dirty="0">
                <a:latin typeface="Arial" panose="020B0604020202020204" pitchFamily="34" charset="0"/>
                <a:cs typeface="Arial" panose="020B0604020202020204" pitchFamily="34" charset="0"/>
              </a:rPr>
              <a:t>К 9 мая будет проведена республиканская акция "Красная гвоздика" по оказанию помощи ветеранам всех боевых действий </a:t>
            </a:r>
            <a:endParaRPr lang="ru-RU" sz="2000" i="1" dirty="0">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086950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3900" y="4945063"/>
            <a:ext cx="2095500" cy="1625600"/>
          </a:xfrm>
          <a:prstGeom prst="rect">
            <a:avLst/>
          </a:prstGeom>
        </p:spPr>
      </p:pic>
      <p:sp>
        <p:nvSpPr>
          <p:cNvPr id="6" name="Заголовок 1"/>
          <p:cNvSpPr>
            <a:spLocks noGrp="1"/>
          </p:cNvSpPr>
          <p:nvPr>
            <p:ph type="title"/>
          </p:nvPr>
        </p:nvSpPr>
        <p:spPr>
          <a:xfrm>
            <a:off x="838200" y="306114"/>
            <a:ext cx="10515600" cy="1325563"/>
          </a:xfrm>
        </p:spPr>
        <p:txBody>
          <a:bodyPr/>
          <a:lstStyle/>
          <a:p>
            <a:r>
              <a:rPr lang="ru-RU" b="1" dirty="0">
                <a:solidFill>
                  <a:srgbClr val="002060"/>
                </a:solidFill>
                <a:latin typeface="Arial" charset="0"/>
                <a:ea typeface="Arial" charset="0"/>
                <a:cs typeface="Arial" charset="0"/>
              </a:rPr>
              <a:t>Механизм решения проблемы</a:t>
            </a:r>
          </a:p>
        </p:txBody>
      </p:sp>
      <p:sp>
        <p:nvSpPr>
          <p:cNvPr id="5" name="Прямоугольник 4"/>
          <p:cNvSpPr/>
          <p:nvPr/>
        </p:nvSpPr>
        <p:spPr>
          <a:xfrm>
            <a:off x="3851910" y="1948860"/>
            <a:ext cx="7716520" cy="3785652"/>
          </a:xfrm>
          <a:prstGeom prst="rect">
            <a:avLst/>
          </a:prstGeom>
        </p:spPr>
        <p:txBody>
          <a:bodyPr wrap="square">
            <a:spAutoFit/>
          </a:bodyPr>
          <a:lstStyle/>
          <a:p>
            <a:br>
              <a:rPr lang="ru-RU" sz="2000" dirty="0">
                <a:latin typeface="Arial" panose="020B0604020202020204" pitchFamily="34" charset="0"/>
                <a:cs typeface="Arial" panose="020B0604020202020204" pitchFamily="34" charset="0"/>
              </a:rPr>
            </a:br>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Будет продолжена работа дружественных чатов, работа в группе "Молоды душой. Республика Бурятия» и создан чат "Координаторы "серебряных" волонтеров Бурятии «для координации их деятельности.</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Для привлечения дополнительных средств на оказание постоянной социальной и продовольственной помощи "невидимым" старикам будет запущена благотворительная акция "Капля добра", в магазинах - партнерах будут установлены тележки - добра.</a:t>
            </a:r>
            <a:endParaRPr lang="ru-RU" sz="2000" i="1" dirty="0">
              <a:effectLst/>
              <a:latin typeface="Arial" panose="020B0604020202020204" pitchFamily="34" charset="0"/>
              <a:ea typeface="Arial" charset="0"/>
              <a:cs typeface="Arial" panose="020B0604020202020204" pitchFamily="34" charset="0"/>
            </a:endParaRPr>
          </a:p>
        </p:txBody>
      </p:sp>
      <p:pic>
        <p:nvPicPr>
          <p:cNvPr id="8" name="Рисунок 7">
            <a:extLst>
              <a:ext uri="{FF2B5EF4-FFF2-40B4-BE49-F238E27FC236}">
                <a16:creationId xmlns:a16="http://schemas.microsoft.com/office/drawing/2014/main" id="{DF87ACFB-E572-489F-AAE7-F408C9C5BD1C}"/>
              </a:ext>
            </a:extLst>
          </p:cNvPr>
          <p:cNvPicPr>
            <a:picLocks noChangeAspect="1"/>
          </p:cNvPicPr>
          <p:nvPr/>
        </p:nvPicPr>
        <p:blipFill>
          <a:blip r:embed="rId3"/>
          <a:stretch>
            <a:fillRect/>
          </a:stretch>
        </p:blipFill>
        <p:spPr>
          <a:xfrm>
            <a:off x="735330" y="3117086"/>
            <a:ext cx="2138594" cy="2185943"/>
          </a:xfrm>
          <a:prstGeom prst="rect">
            <a:avLst/>
          </a:prstGeom>
        </p:spPr>
      </p:pic>
      <p:sp>
        <p:nvSpPr>
          <p:cNvPr id="9" name="Заголовок 1">
            <a:extLst>
              <a:ext uri="{FF2B5EF4-FFF2-40B4-BE49-F238E27FC236}">
                <a16:creationId xmlns:a16="http://schemas.microsoft.com/office/drawing/2014/main" id="{DC0B7929-EA25-4435-86AB-D9F8FFAED564}"/>
              </a:ext>
            </a:extLst>
          </p:cNvPr>
          <p:cNvSpPr txBox="1">
            <a:spLocks/>
          </p:cNvSpPr>
          <p:nvPr/>
        </p:nvSpPr>
        <p:spPr>
          <a:xfrm>
            <a:off x="735330" y="1386971"/>
            <a:ext cx="105156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dirty="0">
                <a:latin typeface="Arial" panose="020B0604020202020204" pitchFamily="34" charset="0"/>
                <a:cs typeface="Arial" panose="020B0604020202020204" pitchFamily="34" charset="0"/>
              </a:rPr>
              <a:t>Проведен фестиваль "Нужные люди" по выявлению активных людей старшего возраста, вносящих большой вклад в развитие своих местных сообществ, которых мы обучим основам работы с людьми старшего возраста, работы с детьми по технологии "Бабушка онлайн", социального проектирования, управления проектами и созданию команд. </a:t>
            </a:r>
            <a:endParaRPr lang="ru-RU" sz="2000" dirty="0">
              <a:latin typeface="Arial" charset="0"/>
              <a:ea typeface="Arial" charset="0"/>
              <a:cs typeface="Arial" charset="0"/>
            </a:endParaRPr>
          </a:p>
        </p:txBody>
      </p:sp>
    </p:spTree>
    <p:extLst>
      <p:ext uri="{BB962C8B-B14F-4D97-AF65-F5344CB8AC3E}">
        <p14:creationId xmlns:p14="http://schemas.microsoft.com/office/powerpoint/2010/main" val="1326650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3900" y="4945063"/>
            <a:ext cx="2095500" cy="1625600"/>
          </a:xfrm>
          <a:prstGeom prst="rect">
            <a:avLst/>
          </a:prstGeom>
        </p:spPr>
      </p:pic>
      <p:sp>
        <p:nvSpPr>
          <p:cNvPr id="6" name="Заголовок 1"/>
          <p:cNvSpPr>
            <a:spLocks noGrp="1"/>
          </p:cNvSpPr>
          <p:nvPr>
            <p:ph type="title"/>
          </p:nvPr>
        </p:nvSpPr>
        <p:spPr>
          <a:xfrm>
            <a:off x="604434" y="242808"/>
            <a:ext cx="10515600" cy="1325563"/>
          </a:xfrm>
        </p:spPr>
        <p:txBody>
          <a:bodyPr/>
          <a:lstStyle/>
          <a:p>
            <a:r>
              <a:rPr lang="ru-RU" sz="3600" b="1" dirty="0">
                <a:solidFill>
                  <a:srgbClr val="002060"/>
                </a:solidFill>
                <a:latin typeface="Arial" charset="0"/>
                <a:ea typeface="Arial" charset="0"/>
                <a:cs typeface="Arial" charset="0"/>
              </a:rPr>
              <a:t>Результаты проекта</a:t>
            </a:r>
          </a:p>
        </p:txBody>
      </p:sp>
      <p:sp>
        <p:nvSpPr>
          <p:cNvPr id="5" name="Прямоугольник 4"/>
          <p:cNvSpPr/>
          <p:nvPr/>
        </p:nvSpPr>
        <p:spPr>
          <a:xfrm>
            <a:off x="3394710" y="1374061"/>
            <a:ext cx="8253773" cy="4401205"/>
          </a:xfrm>
          <a:prstGeom prst="rect">
            <a:avLst/>
          </a:prstGeom>
        </p:spPr>
        <p:txBody>
          <a:bodyPr wrap="square">
            <a:spAutoFit/>
          </a:bodyPr>
          <a:lstStyle/>
          <a:p>
            <a:r>
              <a:rPr lang="ru-RU" sz="2000" dirty="0">
                <a:latin typeface="Arial" panose="020B0604020202020204" pitchFamily="34" charset="0"/>
                <a:cs typeface="Arial" panose="020B0604020202020204" pitchFamily="34" charset="0"/>
              </a:rPr>
              <a:t>По всей Республики Бурятии будут выявлены не менее 100 "невидимых" стариков, которых "серебряные" волонтеры Бурятии возьмут под свой патронаж.</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В конкурсе "Вместе 1000 лет" примут участие не менее 10 человек  и будут описаны истории не менее 10 людей старшего возраста. В конкурсе "Чемодан историй" примут участие не менее 8 человек и будут подготовлены не менее 8 чемоданов с описанием жизни людей старшего возраста.</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Во «</a:t>
            </a:r>
            <a:r>
              <a:rPr lang="ru-RU" sz="2000" dirty="0" err="1">
                <a:latin typeface="Arial" panose="020B0604020202020204" pitchFamily="34" charset="0"/>
                <a:cs typeface="Arial" panose="020B0604020202020204" pitchFamily="34" charset="0"/>
              </a:rPr>
              <a:t>Всебурятском</a:t>
            </a:r>
            <a:r>
              <a:rPr lang="ru-RU" sz="2000" dirty="0">
                <a:latin typeface="Arial" panose="020B0604020202020204" pitchFamily="34" charset="0"/>
                <a:cs typeface="Arial" panose="020B0604020202020204" pitchFamily="34" charset="0"/>
              </a:rPr>
              <a:t> фестивале </a:t>
            </a:r>
            <a:r>
              <a:rPr lang="ru-RU" sz="2000" dirty="0" err="1">
                <a:latin typeface="Arial" panose="020B0604020202020204" pitchFamily="34" charset="0"/>
                <a:cs typeface="Arial" panose="020B0604020202020204" pitchFamily="34" charset="0"/>
              </a:rPr>
              <a:t>бууз</a:t>
            </a:r>
            <a:r>
              <a:rPr lang="ru-RU" sz="2000" dirty="0">
                <a:latin typeface="Arial" panose="020B0604020202020204" pitchFamily="34" charset="0"/>
                <a:cs typeface="Arial" panose="020B0604020202020204" pitchFamily="34" charset="0"/>
              </a:rPr>
              <a:t>» примут участие не менее 30 человек и будет оказана помощь не менее 50 "невидимым" старикам, проживающим одиноко, а так же проживающим в домах престарелых.</a:t>
            </a:r>
          </a:p>
        </p:txBody>
      </p:sp>
      <p:pic>
        <p:nvPicPr>
          <p:cNvPr id="4" name="Рисунок 3">
            <a:extLst>
              <a:ext uri="{FF2B5EF4-FFF2-40B4-BE49-F238E27FC236}">
                <a16:creationId xmlns:a16="http://schemas.microsoft.com/office/drawing/2014/main" id="{E16428ED-8C88-47A7-A698-D193AFCF4C06}"/>
              </a:ext>
            </a:extLst>
          </p:cNvPr>
          <p:cNvPicPr>
            <a:picLocks noChangeAspect="1"/>
          </p:cNvPicPr>
          <p:nvPr/>
        </p:nvPicPr>
        <p:blipFill>
          <a:blip r:embed="rId3"/>
          <a:stretch>
            <a:fillRect/>
          </a:stretch>
        </p:blipFill>
        <p:spPr>
          <a:xfrm>
            <a:off x="522099" y="1433355"/>
            <a:ext cx="2595622" cy="3460829"/>
          </a:xfrm>
          <a:prstGeom prst="rect">
            <a:avLst/>
          </a:prstGeom>
        </p:spPr>
      </p:pic>
    </p:spTree>
    <p:extLst>
      <p:ext uri="{BB962C8B-B14F-4D97-AF65-F5344CB8AC3E}">
        <p14:creationId xmlns:p14="http://schemas.microsoft.com/office/powerpoint/2010/main" val="3764285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3900" y="4945063"/>
            <a:ext cx="2095500" cy="1625600"/>
          </a:xfrm>
          <a:prstGeom prst="rect">
            <a:avLst/>
          </a:prstGeom>
        </p:spPr>
      </p:pic>
      <p:sp>
        <p:nvSpPr>
          <p:cNvPr id="6" name="Заголовок 1"/>
          <p:cNvSpPr>
            <a:spLocks noGrp="1"/>
          </p:cNvSpPr>
          <p:nvPr>
            <p:ph type="title"/>
          </p:nvPr>
        </p:nvSpPr>
        <p:spPr>
          <a:xfrm>
            <a:off x="655379" y="158810"/>
            <a:ext cx="10515600" cy="1325563"/>
          </a:xfrm>
        </p:spPr>
        <p:txBody>
          <a:bodyPr/>
          <a:lstStyle/>
          <a:p>
            <a:r>
              <a:rPr lang="ru-RU" sz="3600" b="1" dirty="0">
                <a:solidFill>
                  <a:srgbClr val="002060"/>
                </a:solidFill>
                <a:latin typeface="Arial" charset="0"/>
                <a:ea typeface="Arial" charset="0"/>
                <a:cs typeface="Arial" charset="0"/>
              </a:rPr>
              <a:t>Результаты проекта</a:t>
            </a:r>
          </a:p>
        </p:txBody>
      </p:sp>
      <p:sp>
        <p:nvSpPr>
          <p:cNvPr id="5" name="Прямоугольник 4"/>
          <p:cNvSpPr/>
          <p:nvPr/>
        </p:nvSpPr>
        <p:spPr>
          <a:xfrm>
            <a:off x="4679762" y="1484373"/>
            <a:ext cx="6850667" cy="4093428"/>
          </a:xfrm>
          <a:prstGeom prst="rect">
            <a:avLst/>
          </a:prstGeom>
        </p:spPr>
        <p:txBody>
          <a:bodyPr wrap="square">
            <a:spAutoFit/>
          </a:bodyPr>
          <a:lstStyle/>
          <a:p>
            <a:r>
              <a:rPr lang="ru-RU" sz="2000" dirty="0">
                <a:latin typeface="Arial" panose="020B0604020202020204" pitchFamily="34" charset="0"/>
                <a:cs typeface="Arial" panose="020B0604020202020204" pitchFamily="34" charset="0"/>
              </a:rPr>
              <a:t>В проекте и в акциях примут участие  не менее 300 человек, из них школьников – не менее 100 чел., студентов – не менее 22, «серебряные» добровольцы– не менее 172 человек.</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В фестивале "Нужные люди" примут участие не менее 30 человек и будут выявлены не менее 10- 15 активистов, оказывающих влияние на местное сообщество, в которых они проживают, и они пройдут обучение в Школе "Серебряных волонтеров" </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Всего помощь получат не менее 200 человек</a:t>
            </a:r>
          </a:p>
          <a:p>
            <a:pPr marL="457200" indent="-457200">
              <a:buFont typeface="Arial" charset="0"/>
              <a:buChar char="•"/>
            </a:pPr>
            <a:endParaRPr lang="ru-RU" sz="2000"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58E315DD-E69D-481A-8CE1-F93F1F46D3D2}"/>
              </a:ext>
            </a:extLst>
          </p:cNvPr>
          <p:cNvPicPr>
            <a:picLocks noChangeAspect="1"/>
          </p:cNvPicPr>
          <p:nvPr/>
        </p:nvPicPr>
        <p:blipFill>
          <a:blip r:embed="rId3"/>
          <a:stretch>
            <a:fillRect/>
          </a:stretch>
        </p:blipFill>
        <p:spPr>
          <a:xfrm>
            <a:off x="708763" y="1611631"/>
            <a:ext cx="3459480" cy="2594610"/>
          </a:xfrm>
          <a:prstGeom prst="rect">
            <a:avLst/>
          </a:prstGeom>
        </p:spPr>
      </p:pic>
      <p:pic>
        <p:nvPicPr>
          <p:cNvPr id="8" name="Рисунок 7">
            <a:extLst>
              <a:ext uri="{FF2B5EF4-FFF2-40B4-BE49-F238E27FC236}">
                <a16:creationId xmlns:a16="http://schemas.microsoft.com/office/drawing/2014/main" id="{140E1A9C-8C61-4486-B3C9-DA6559A0F4FD}"/>
              </a:ext>
            </a:extLst>
          </p:cNvPr>
          <p:cNvPicPr>
            <a:picLocks noChangeAspect="1"/>
          </p:cNvPicPr>
          <p:nvPr/>
        </p:nvPicPr>
        <p:blipFill>
          <a:blip r:embed="rId4"/>
          <a:stretch>
            <a:fillRect/>
          </a:stretch>
        </p:blipFill>
        <p:spPr>
          <a:xfrm rot="16200000">
            <a:off x="474449" y="4588354"/>
            <a:ext cx="1874524" cy="1405893"/>
          </a:xfrm>
          <a:prstGeom prst="rect">
            <a:avLst/>
          </a:prstGeom>
        </p:spPr>
      </p:pic>
      <p:pic>
        <p:nvPicPr>
          <p:cNvPr id="10" name="Рисунок 9">
            <a:extLst>
              <a:ext uri="{FF2B5EF4-FFF2-40B4-BE49-F238E27FC236}">
                <a16:creationId xmlns:a16="http://schemas.microsoft.com/office/drawing/2014/main" id="{EF2C2FC5-FE20-4583-8D80-B07C01BCF352}"/>
              </a:ext>
            </a:extLst>
          </p:cNvPr>
          <p:cNvPicPr>
            <a:picLocks noChangeAspect="1"/>
          </p:cNvPicPr>
          <p:nvPr/>
        </p:nvPicPr>
        <p:blipFill>
          <a:blip r:embed="rId5"/>
          <a:stretch>
            <a:fillRect/>
          </a:stretch>
        </p:blipFill>
        <p:spPr>
          <a:xfrm>
            <a:off x="2369291" y="4389115"/>
            <a:ext cx="1798952" cy="1874525"/>
          </a:xfrm>
          <a:prstGeom prst="rect">
            <a:avLst/>
          </a:prstGeom>
        </p:spPr>
      </p:pic>
    </p:spTree>
    <p:extLst>
      <p:ext uri="{BB962C8B-B14F-4D97-AF65-F5344CB8AC3E}">
        <p14:creationId xmlns:p14="http://schemas.microsoft.com/office/powerpoint/2010/main" val="3343488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3900" y="4945063"/>
            <a:ext cx="2095500" cy="1625600"/>
          </a:xfrm>
          <a:prstGeom prst="rect">
            <a:avLst/>
          </a:prstGeom>
        </p:spPr>
      </p:pic>
      <p:sp>
        <p:nvSpPr>
          <p:cNvPr id="6" name="Заголовок 1"/>
          <p:cNvSpPr>
            <a:spLocks noGrp="1"/>
          </p:cNvSpPr>
          <p:nvPr>
            <p:ph type="title"/>
          </p:nvPr>
        </p:nvSpPr>
        <p:spPr>
          <a:xfrm>
            <a:off x="489919" y="465288"/>
            <a:ext cx="10515600" cy="1325563"/>
          </a:xfrm>
        </p:spPr>
        <p:txBody>
          <a:bodyPr/>
          <a:lstStyle/>
          <a:p>
            <a:r>
              <a:rPr lang="ru-RU" b="1" dirty="0">
                <a:solidFill>
                  <a:srgbClr val="002060"/>
                </a:solidFill>
                <a:latin typeface="Arial" charset="0"/>
                <a:ea typeface="Arial" charset="0"/>
                <a:cs typeface="Arial" charset="0"/>
              </a:rPr>
              <a:t>Уникальность проекта</a:t>
            </a:r>
          </a:p>
        </p:txBody>
      </p:sp>
      <p:sp>
        <p:nvSpPr>
          <p:cNvPr id="5" name="Прямоугольник 4"/>
          <p:cNvSpPr/>
          <p:nvPr/>
        </p:nvSpPr>
        <p:spPr>
          <a:xfrm>
            <a:off x="676399" y="1787545"/>
            <a:ext cx="10142639" cy="5016758"/>
          </a:xfrm>
          <a:prstGeom prst="rect">
            <a:avLst/>
          </a:prstGeom>
        </p:spPr>
        <p:txBody>
          <a:bodyPr wrap="square">
            <a:spAutoFit/>
          </a:bodyPr>
          <a:lstStyle/>
          <a:p>
            <a:r>
              <a:rPr lang="ru-RU" sz="2000" dirty="0">
                <a:latin typeface="Arial" panose="020B0604020202020204" pitchFamily="34" charset="0"/>
                <a:cs typeface="Arial" panose="020B0604020202020204" pitchFamily="34" charset="0"/>
              </a:rPr>
              <a:t>В первые в Бурятии будет создан новый механизм  выявления людей преклонного возраста – «невидимых» стариков, которые по разным причинам не охвачены системой </a:t>
            </a:r>
            <a:r>
              <a:rPr lang="ru-RU" sz="2000" dirty="0" err="1">
                <a:latin typeface="Arial" panose="020B0604020202020204" pitchFamily="34" charset="0"/>
                <a:cs typeface="Arial" panose="020B0604020202020204" pitchFamily="34" charset="0"/>
              </a:rPr>
              <a:t>соц.защиты</a:t>
            </a:r>
            <a:r>
              <a:rPr lang="ru-RU" sz="2000" dirty="0">
                <a:latin typeface="Arial" panose="020B0604020202020204" pitchFamily="34" charset="0"/>
                <a:cs typeface="Arial" panose="020B0604020202020204" pitchFamily="34" charset="0"/>
              </a:rPr>
              <a:t> и  выстроена по технологии: ТОС, ДНТ, управляющая компания  - квартал (улица) - дом - старший подъезда - жители - "невидимые старики» долговременная система  помощи соседями. Главной идеей добрососедства будет оказание помощи людям преклонного возраста, которые не могут сами позаботиться о себе. </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Впервые в Бурятии будет проведен республиканский фестиваль "Нужные люди" для того, что бы выявить активистов, которые что то делают в своих сообществах для оказания помощи другим, которые пройдут обучение по трем курсам.  Для  мотивации выявленных во время пандемии НКО и инициативных групп на дальнейшее сотрудничество и привлечение их к дальнейшему сотрудничеству по помощи пожилым людям будут проведены конкурсы, стимулирующие их заняться именно такими людьми.</a:t>
            </a:r>
          </a:p>
          <a:p>
            <a:r>
              <a:rPr lang="ru-RU" sz="2000" dirty="0">
                <a:latin typeface="Arial" panose="020B0604020202020204" pitchFamily="34" charset="0"/>
                <a:ea typeface="Arial" charset="0"/>
                <a:cs typeface="Arial" panose="020B0604020202020204" pitchFamily="34" charset="0"/>
              </a:rPr>
              <a:t> </a:t>
            </a:r>
          </a:p>
        </p:txBody>
      </p:sp>
    </p:spTree>
    <p:extLst>
      <p:ext uri="{BB962C8B-B14F-4D97-AF65-F5344CB8AC3E}">
        <p14:creationId xmlns:p14="http://schemas.microsoft.com/office/powerpoint/2010/main" val="704898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632652"/>
            <a:ext cx="10515600" cy="1325563"/>
          </a:xfrm>
        </p:spPr>
        <p:txBody>
          <a:bodyPr>
            <a:normAutofit/>
          </a:bodyPr>
          <a:lstStyle/>
          <a:p>
            <a:r>
              <a:rPr lang="ru-RU" sz="3600" b="1" dirty="0">
                <a:solidFill>
                  <a:srgbClr val="002060"/>
                </a:solidFill>
                <a:latin typeface="Arial" charset="0"/>
                <a:ea typeface="Arial" charset="0"/>
                <a:cs typeface="Arial" charset="0"/>
              </a:rPr>
              <a:t>Бюджет проекта</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3900" y="4945063"/>
            <a:ext cx="2095500" cy="1625600"/>
          </a:xfrm>
          <a:prstGeom prst="rect">
            <a:avLst/>
          </a:prstGeom>
        </p:spPr>
      </p:pic>
      <p:sp>
        <p:nvSpPr>
          <p:cNvPr id="4" name="Прямоугольник 3"/>
          <p:cNvSpPr/>
          <p:nvPr/>
        </p:nvSpPr>
        <p:spPr>
          <a:xfrm>
            <a:off x="838200" y="3510480"/>
            <a:ext cx="6523324" cy="646331"/>
          </a:xfrm>
          <a:prstGeom prst="rect">
            <a:avLst/>
          </a:prstGeom>
        </p:spPr>
        <p:txBody>
          <a:bodyPr wrap="none">
            <a:spAutoFit/>
          </a:bodyPr>
          <a:lstStyle/>
          <a:p>
            <a:r>
              <a:rPr lang="ru-RU" sz="3600" b="1" dirty="0">
                <a:solidFill>
                  <a:srgbClr val="002060"/>
                </a:solidFill>
                <a:latin typeface="Arial" charset="0"/>
                <a:ea typeface="Arial" charset="0"/>
                <a:cs typeface="Arial" charset="0"/>
              </a:rPr>
              <a:t>Сроки реализации </a:t>
            </a:r>
            <a:r>
              <a:rPr lang="ru-RU" sz="3600" b="1">
                <a:solidFill>
                  <a:srgbClr val="002060"/>
                </a:solidFill>
                <a:latin typeface="Arial" charset="0"/>
                <a:ea typeface="Arial" charset="0"/>
                <a:cs typeface="Arial" charset="0"/>
              </a:rPr>
              <a:t>проекта:</a:t>
            </a:r>
            <a:endParaRPr lang="ru-RU" sz="3600" b="1" dirty="0">
              <a:solidFill>
                <a:srgbClr val="002060"/>
              </a:solidFill>
              <a:latin typeface="Arial" charset="0"/>
              <a:ea typeface="Arial" charset="0"/>
              <a:cs typeface="Arial" charset="0"/>
            </a:endParaRPr>
          </a:p>
        </p:txBody>
      </p:sp>
      <p:sp>
        <p:nvSpPr>
          <p:cNvPr id="6" name="Прямоугольник 5"/>
          <p:cNvSpPr/>
          <p:nvPr/>
        </p:nvSpPr>
        <p:spPr>
          <a:xfrm>
            <a:off x="838200" y="1958215"/>
            <a:ext cx="2617448" cy="584775"/>
          </a:xfrm>
          <a:prstGeom prst="rect">
            <a:avLst/>
          </a:prstGeom>
        </p:spPr>
        <p:txBody>
          <a:bodyPr wrap="none">
            <a:spAutoFit/>
          </a:bodyPr>
          <a:lstStyle/>
          <a:p>
            <a:r>
              <a:rPr lang="ru-RU" sz="3200" b="1" dirty="0">
                <a:latin typeface="Arial" charset="0"/>
                <a:ea typeface="Arial" charset="0"/>
                <a:cs typeface="Arial" charset="0"/>
              </a:rPr>
              <a:t>500 000 руб.</a:t>
            </a:r>
          </a:p>
        </p:txBody>
      </p:sp>
      <p:sp>
        <p:nvSpPr>
          <p:cNvPr id="7" name="Прямоугольник 6"/>
          <p:cNvSpPr/>
          <p:nvPr/>
        </p:nvSpPr>
        <p:spPr>
          <a:xfrm>
            <a:off x="838200" y="4652675"/>
            <a:ext cx="6515373" cy="584775"/>
          </a:xfrm>
          <a:prstGeom prst="rect">
            <a:avLst/>
          </a:prstGeom>
        </p:spPr>
        <p:txBody>
          <a:bodyPr wrap="none">
            <a:spAutoFit/>
          </a:bodyPr>
          <a:lstStyle/>
          <a:p>
            <a:r>
              <a:rPr lang="ru-RU" sz="3200" b="1" dirty="0">
                <a:latin typeface="Arial" charset="0"/>
                <a:ea typeface="Arial" charset="0"/>
                <a:cs typeface="Arial" charset="0"/>
              </a:rPr>
              <a:t>С декабря 2020 по ноябрь 2020</a:t>
            </a:r>
          </a:p>
        </p:txBody>
      </p:sp>
    </p:spTree>
    <p:extLst>
      <p:ext uri="{BB962C8B-B14F-4D97-AF65-F5344CB8AC3E}">
        <p14:creationId xmlns:p14="http://schemas.microsoft.com/office/powerpoint/2010/main" val="25843123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TotalTime>
  <Words>815</Words>
  <Application>Microsoft Office PowerPoint</Application>
  <PresentationFormat>Широкоэкранный</PresentationFormat>
  <Paragraphs>43</Paragraphs>
  <Slides>9</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9</vt:i4>
      </vt:variant>
    </vt:vector>
  </HeadingPairs>
  <TitlesOfParts>
    <vt:vector size="13" baseType="lpstr">
      <vt:lpstr>Arial</vt:lpstr>
      <vt:lpstr>Calibri</vt:lpstr>
      <vt:lpstr>Calibri Light</vt:lpstr>
      <vt:lpstr>Тема Office</vt:lpstr>
      <vt:lpstr>Презентация PowerPoint</vt:lpstr>
      <vt:lpstr>Описание проблемы</vt:lpstr>
      <vt:lpstr>Цели проекта:  Оказать комплексную помощь людям преклонного возраста, проживающим в городских и сельских районах Республики Бурятия на системной долгосрочной основе,  выстраивая и возобновляя добрососедские отношения  и создавая систему долговременного их сопровождения активистами местных микросообществ  </vt:lpstr>
      <vt:lpstr>Механизм решения проблемы</vt:lpstr>
      <vt:lpstr>Механизм решения проблемы</vt:lpstr>
      <vt:lpstr>Результаты проекта</vt:lpstr>
      <vt:lpstr>Результаты проекта</vt:lpstr>
      <vt:lpstr>Уникальность проекта</vt:lpstr>
      <vt:lpstr>Бюджет проекта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Microsoft Office</dc:creator>
  <cp:lastModifiedBy>Анатолий Грудинин</cp:lastModifiedBy>
  <cp:revision>99</cp:revision>
  <cp:lastPrinted>2019-08-19T07:39:53Z</cp:lastPrinted>
  <dcterms:created xsi:type="dcterms:W3CDTF">2019-08-18T15:07:00Z</dcterms:created>
  <dcterms:modified xsi:type="dcterms:W3CDTF">2020-05-31T13:05:45Z</dcterms:modified>
</cp:coreProperties>
</file>