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6.jpeg" ContentType="image/jpeg"/>
  <Override PartName="/ppt/media/image10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14.png" ContentType="image/png"/>
  <Override PartName="/ppt/media/image13.png" ContentType="image/png"/>
  <Override PartName="/ppt/media/image11.png" ContentType="image/png"/>
  <Override PartName="/ppt/media/image12.png" ContentType="image/png"/>
  <Override PartName="/ppt/media/image9.jpeg" ContentType="image/jpeg"/>
  <Override PartName="/ppt/media/image15.png" ContentType="image/png"/>
  <Override PartName="/ppt/media/image20.png" ContentType="image/png"/>
  <Override PartName="/ppt/media/image21.png" ContentType="image/png"/>
  <Override PartName="/ppt/media/image24.png" ContentType="image/png"/>
  <Override PartName="/ppt/media/image29.png" ContentType="image/png"/>
  <Override PartName="/ppt/media/image30.png" ContentType="image/png"/>
  <Override PartName="/ppt/media/image33.jpeg" ContentType="image/jpeg"/>
  <Override PartName="/ppt/media/image31.jpeg" ContentType="image/jpeg"/>
  <Override PartName="/ppt/media/image32.jpeg" ContentType="image/jpeg"/>
  <Override PartName="/ppt/media/image26.jpeg" ContentType="image/jpeg"/>
  <Override PartName="/ppt/media/image28.jpeg" ContentType="image/jpeg"/>
  <Override PartName="/ppt/media/image27.jpeg" ContentType="image/jpeg"/>
  <Override PartName="/ppt/media/image25.jpeg" ContentType="image/jpeg"/>
  <Override PartName="/ppt/media/image23.jpeg" ContentType="image/jpeg"/>
  <Override PartName="/ppt/media/image22.jpeg" ContentType="image/jpeg"/>
  <Override PartName="/ppt/media/image8.png" ContentType="image/png"/>
  <Override PartName="/ppt/media/image5.png" ContentType="image/png"/>
  <Override PartName="/ppt/media/image2.png" ContentType="image/png"/>
  <Override PartName="/ppt/media/image7.png" ContentType="image/png"/>
  <Override PartName="/ppt/media/image4.png" ContentType="image/png"/>
  <Override PartName="/ppt/media/image6.png" ContentType="image/png"/>
  <Override PartName="/ppt/media/image3.png" ContentType="image/png"/>
  <Override PartName="/ppt/media/image1.png" ContentType="image/png"/>
  <Override PartName="/ppt/notesSlides/_rels/notesSlide3.xml.rels" ContentType="application/vnd.openxmlformats-package.relationships+xml"/>
  <Override PartName="/ppt/notesSlides/_rels/notesSlide1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fld id="{C5C0ED62-2A27-452B-A3B8-886B09EED3D0}" type="slidenum"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sldNum" idx="10"/>
          </p:nvPr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C91A991-20B8-4907-9FA8-A0190F2DECE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Img"/>
          </p:nvPr>
        </p:nvSpPr>
        <p:spPr>
          <a:xfrm>
            <a:off x="90360" y="744480"/>
            <a:ext cx="6616440" cy="3722400"/>
          </a:xfrm>
          <a:prstGeom prst="rect">
            <a:avLst/>
          </a:prstGeom>
          <a:ln w="0">
            <a:noFill/>
          </a:ln>
        </p:spPr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sldNum" idx="11"/>
          </p:nvPr>
        </p:nvSpPr>
        <p:spPr>
          <a:xfrm>
            <a:off x="3849840" y="9428040"/>
            <a:ext cx="2945880" cy="496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028B3E7-BB30-4343-A9D7-49369EBE9DA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70745D5-2509-44C2-894A-9C3290457D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C87B5A-018B-4E52-B008-30FC6731DE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6D7833-7941-488C-AEE7-435A7AD225D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885FB1-A9F4-4D25-B80F-4340685135E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1F01005-C88C-41AC-9920-07E04A7350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D0E6E8-808C-4378-A427-1ED5F582EE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871BFB-6165-47ED-B07E-0021310237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C9C718E-B173-4ACD-96BB-1ACA582FF7B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F2507C-FC77-452F-AC49-2D6DEBCF6B2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BDB955A-939B-4CDC-BCF2-F42130099A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887CACC-C5FD-449B-BA54-324AED9928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D5F0B8-9E0F-42EA-AE3E-3B547491863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F927E85-08CD-45D9-8643-1687DE9BDA7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962040-3B21-46A2-B259-5FCDD9E3E0B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E65633-8FE5-4F08-AFB9-7B976518B2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370B83-8076-4413-8313-1F6B51487EA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C242FD-B60A-478E-BBB9-34209B68498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30BEEE5-9330-49EB-8525-C11C2B93158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73F3B05-A08F-4BBF-95F2-70825E6FECC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309DE1-4FB3-49F7-BC0F-476343409B4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51898E-7959-4ACE-A2FC-87BA478B43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51F261-74DE-4D9D-A828-C531F86AB8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CD1E425-3901-4B9B-892D-0A874194279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-12780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987B7DC-7ED9-422F-A42C-4C971D9A552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6163E28-D393-4474-9021-7090102A0D5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F9E57C0-41D0-40C4-B73C-C065FA3FCE9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-291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Open Sans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Open Sans"/>
            </a:endParaRPr>
          </a:p>
          <a:p>
            <a:pPr lvl="2" marL="1166400" indent="-2592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  <a:p>
            <a:pPr lvl="3" marL="1555200" indent="-1944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4" marL="1944000" indent="-19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5" marL="2332800" indent="-19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  <a:p>
            <a:pPr lvl="6" marL="2721600" indent="-1944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3" descr=""/>
          <p:cNvPicPr/>
          <p:nvPr/>
        </p:nvPicPr>
        <p:blipFill>
          <a:blip r:embed="rId1"/>
          <a:stretch/>
        </p:blipFill>
        <p:spPr>
          <a:xfrm flipH="1">
            <a:off x="5634000" y="453600"/>
            <a:ext cx="880920" cy="79272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4" descr=""/>
          <p:cNvPicPr/>
          <p:nvPr/>
        </p:nvPicPr>
        <p:blipFill>
          <a:blip r:embed="rId2"/>
          <a:stretch/>
        </p:blipFill>
        <p:spPr>
          <a:xfrm>
            <a:off x="7000200" y="252000"/>
            <a:ext cx="1151640" cy="103644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5" descr=""/>
          <p:cNvPicPr/>
          <p:nvPr/>
        </p:nvPicPr>
        <p:blipFill>
          <a:blip r:embed="rId3"/>
          <a:stretch/>
        </p:blipFill>
        <p:spPr>
          <a:xfrm>
            <a:off x="1907640" y="-20520"/>
            <a:ext cx="7119360" cy="154800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14" descr=""/>
          <p:cNvPicPr/>
          <p:nvPr/>
        </p:nvPicPr>
        <p:blipFill>
          <a:blip r:embed="rId4"/>
          <a:srcRect l="728" t="0" r="0" b="0"/>
          <a:stretch/>
        </p:blipFill>
        <p:spPr>
          <a:xfrm>
            <a:off x="1907640" y="380520"/>
            <a:ext cx="7121880" cy="1383480"/>
          </a:xfrm>
          <a:prstGeom prst="rect">
            <a:avLst/>
          </a:prstGeom>
          <a:ln w="0">
            <a:noFill/>
          </a:ln>
        </p:spPr>
      </p:pic>
      <p:sp>
        <p:nvSpPr>
          <p:cNvPr id="130" name="Прямоугольник 16"/>
          <p:cNvSpPr/>
          <p:nvPr/>
        </p:nvSpPr>
        <p:spPr>
          <a:xfrm>
            <a:off x="2555640" y="1296360"/>
            <a:ext cx="5020200" cy="34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1" name="Прямоугольник 17"/>
          <p:cNvSpPr/>
          <p:nvPr/>
        </p:nvSpPr>
        <p:spPr>
          <a:xfrm>
            <a:off x="1907640" y="1500840"/>
            <a:ext cx="7203240" cy="31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2" name="Полилиния 19"/>
          <p:cNvSpPr/>
          <p:nvPr/>
        </p:nvSpPr>
        <p:spPr>
          <a:xfrm>
            <a:off x="1772640" y="1442520"/>
            <a:ext cx="7371000" cy="252360"/>
          </a:xfrm>
          <a:custGeom>
            <a:avLst/>
            <a:gdLst>
              <a:gd name="textAreaLeft" fmla="*/ 0 w 7371000"/>
              <a:gd name="textAreaRight" fmla="*/ 7371360 w 7371000"/>
              <a:gd name="textAreaTop" fmla="*/ 0 h 252360"/>
              <a:gd name="textAreaBottom" fmla="*/ 252720 h 252360"/>
            </a:gdLst>
            <a:ahLst/>
            <a:rect l="textAreaLeft" t="textAreaTop" r="textAreaRight" b="textAreaBottom"/>
            <a:pathLst>
              <a:path w="7116792" h="252723">
                <a:moveTo>
                  <a:pt x="0" y="252723"/>
                </a:moveTo>
                <a:cubicBezTo>
                  <a:pt x="317739" y="174366"/>
                  <a:pt x="635479" y="96010"/>
                  <a:pt x="1043796" y="54316"/>
                </a:cubicBezTo>
                <a:cubicBezTo>
                  <a:pt x="1452113" y="12622"/>
                  <a:pt x="1913627" y="-7507"/>
                  <a:pt x="2449902" y="2557"/>
                </a:cubicBezTo>
                <a:cubicBezTo>
                  <a:pt x="2986177" y="12621"/>
                  <a:pt x="3728049" y="87384"/>
                  <a:pt x="4261449" y="114701"/>
                </a:cubicBezTo>
                <a:cubicBezTo>
                  <a:pt x="4794849" y="142018"/>
                  <a:pt x="5174412" y="172210"/>
                  <a:pt x="5650302" y="166459"/>
                </a:cubicBezTo>
                <a:cubicBezTo>
                  <a:pt x="6126192" y="160708"/>
                  <a:pt x="6621492" y="120451"/>
                  <a:pt x="7116792" y="80195"/>
                </a:cubicBezTo>
              </a:path>
            </a:pathLst>
          </a:custGeom>
          <a:noFill/>
          <a:ln>
            <a:solidFill>
              <a:srgbClr val="d6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TextBox 15"/>
          <p:cNvSpPr/>
          <p:nvPr/>
        </p:nvSpPr>
        <p:spPr>
          <a:xfrm>
            <a:off x="1751760" y="2036880"/>
            <a:ext cx="720036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4092120"/>
              </a:tabLst>
            </a:pPr>
            <a:r>
              <a:rPr b="1" lang="ru-RU" sz="24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О работе Штаба волонтерского (добровольческого) движения </a:t>
            </a:r>
            <a:endParaRPr b="0" lang="ru-RU" sz="2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4" name="TextBox 30"/>
          <p:cNvSpPr/>
          <p:nvPr/>
        </p:nvSpPr>
        <p:spPr>
          <a:xfrm>
            <a:off x="395640" y="4723200"/>
            <a:ext cx="1110960" cy="3945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d00000"/>
                </a:solidFill>
                <a:latin typeface="Century Gothic"/>
              </a:rPr>
              <a:t>2023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35" name="Прямая соединительная линия 31"/>
          <p:cNvCxnSpPr/>
          <p:nvPr/>
        </p:nvCxnSpPr>
        <p:spPr>
          <a:xfrm>
            <a:off x="407880" y="470880"/>
            <a:ext cx="1364760" cy="360"/>
          </a:xfrm>
          <a:prstGeom prst="straightConnector1">
            <a:avLst/>
          </a:prstGeom>
          <a:ln w="12700">
            <a:solidFill>
              <a:srgbClr val="e20000"/>
            </a:solidFill>
            <a:round/>
          </a:ln>
        </p:spPr>
      </p:cxnSp>
      <p:cxnSp>
        <p:nvCxnSpPr>
          <p:cNvPr id="136" name="Прямая соединительная линия 32"/>
          <p:cNvCxnSpPr/>
          <p:nvPr/>
        </p:nvCxnSpPr>
        <p:spPr>
          <a:xfrm>
            <a:off x="1279800" y="4944600"/>
            <a:ext cx="492840" cy="360"/>
          </a:xfrm>
          <a:prstGeom prst="straightConnector1">
            <a:avLst/>
          </a:prstGeom>
          <a:ln w="12700">
            <a:solidFill>
              <a:srgbClr val="e20000"/>
            </a:solidFill>
            <a:round/>
          </a:ln>
        </p:spPr>
      </p:cxnSp>
      <p:cxnSp>
        <p:nvCxnSpPr>
          <p:cNvPr id="137" name="Прямая соединительная линия 33"/>
          <p:cNvCxnSpPr/>
          <p:nvPr/>
        </p:nvCxnSpPr>
        <p:spPr>
          <a:xfrm>
            <a:off x="1772280" y="469080"/>
            <a:ext cx="360" cy="4479120"/>
          </a:xfrm>
          <a:prstGeom prst="straightConnector1">
            <a:avLst/>
          </a:prstGeom>
          <a:ln w="12700">
            <a:solidFill>
              <a:srgbClr val="e20000"/>
            </a:solidFill>
            <a:round/>
          </a:ln>
        </p:spPr>
      </p:cxnSp>
      <p:sp>
        <p:nvSpPr>
          <p:cNvPr id="138" name="Прямоугольник 34"/>
          <p:cNvSpPr/>
          <p:nvPr/>
        </p:nvSpPr>
        <p:spPr>
          <a:xfrm>
            <a:off x="1696320" y="1668240"/>
            <a:ext cx="151920" cy="62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7640" bIns="176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9" name="TextBox 35"/>
          <p:cNvSpPr/>
          <p:nvPr/>
        </p:nvSpPr>
        <p:spPr>
          <a:xfrm>
            <a:off x="103680" y="156600"/>
            <a:ext cx="1831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d60000"/>
                </a:solidFill>
                <a:latin typeface="Century Gothic"/>
              </a:rPr>
              <a:t>ГУБКИНСКИЙ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0" name="Picture 3" descr=""/>
          <p:cNvPicPr/>
          <p:nvPr/>
        </p:nvPicPr>
        <p:blipFill>
          <a:blip r:embed="rId5"/>
          <a:stretch/>
        </p:blipFill>
        <p:spPr>
          <a:xfrm>
            <a:off x="349560" y="501480"/>
            <a:ext cx="1295640" cy="20412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5" descr=""/>
          <p:cNvPicPr/>
          <p:nvPr/>
        </p:nvPicPr>
        <p:blipFill>
          <a:blip r:embed="rId6"/>
          <a:stretch/>
        </p:blipFill>
        <p:spPr>
          <a:xfrm>
            <a:off x="392400" y="708480"/>
            <a:ext cx="1236960" cy="4014720"/>
          </a:xfrm>
          <a:prstGeom prst="rect">
            <a:avLst/>
          </a:prstGeom>
          <a:ln w="0">
            <a:noFill/>
          </a:ln>
        </p:spPr>
      </p:pic>
      <p:sp>
        <p:nvSpPr>
          <p:cNvPr id="142" name="Рисунок 1"/>
          <p:cNvSpPr/>
          <p:nvPr/>
        </p:nvSpPr>
        <p:spPr>
          <a:xfrm>
            <a:off x="7404840" y="3535560"/>
            <a:ext cx="1136520" cy="1136520"/>
          </a:xfrm>
          <a:prstGeom prst="roundRect">
            <a:avLst>
              <a:gd name="adj" fmla="val 16667"/>
            </a:avLst>
          </a:prstGeom>
          <a:blipFill rotWithShape="0">
            <a:blip r:embed="rId7"/>
            <a:srcRect/>
            <a:stretch/>
          </a:blipFill>
          <a:ln w="0">
            <a:noFill/>
          </a:ln>
          <a:effectLst>
            <a:glow rad="63360">
              <a:srgbClr val="eb2722">
                <a:alpha val="40000"/>
              </a:srgbClr>
            </a:glow>
            <a:outerShdw algn="tl" blurRad="76320" dir="7800819" dist="38073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prst="relaxedInset" w="381000" h="114300"/>
            <a:contourClr>
              <a:srgbClr val="969696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3" name="TextBox 18"/>
          <p:cNvSpPr/>
          <p:nvPr/>
        </p:nvSpPr>
        <p:spPr>
          <a:xfrm>
            <a:off x="6660360" y="4729680"/>
            <a:ext cx="262548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4092120"/>
              </a:tabLst>
            </a:pPr>
            <a:r>
              <a:rPr b="0" lang="ru-RU" sz="10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Рабочий чат Городского штаба</a:t>
            </a:r>
            <a:endParaRPr b="0" lang="ru-RU" sz="10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Box 14"/>
          <p:cNvSpPr/>
          <p:nvPr/>
        </p:nvSpPr>
        <p:spPr>
          <a:xfrm>
            <a:off x="1200240" y="76680"/>
            <a:ext cx="776268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Общий план работы по развитию добровольческого движения в городе Губкинском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49" name="Picture 9" descr=""/>
          <p:cNvPicPr/>
          <p:nvPr/>
        </p:nvPicPr>
        <p:blipFill>
          <a:blip r:embed="rId1"/>
          <a:srcRect l="44441" t="40816" r="29079" b="42282"/>
          <a:stretch/>
        </p:blipFill>
        <p:spPr>
          <a:xfrm>
            <a:off x="106200" y="132840"/>
            <a:ext cx="1000440" cy="358200"/>
          </a:xfrm>
          <a:prstGeom prst="rect">
            <a:avLst/>
          </a:prstGeom>
          <a:ln w="0">
            <a:noFill/>
          </a:ln>
        </p:spPr>
      </p:pic>
      <p:cxnSp>
        <p:nvCxnSpPr>
          <p:cNvPr id="250" name="Прямая соединительная линия 6"/>
          <p:cNvCxnSpPr/>
          <p:nvPr/>
        </p:nvCxnSpPr>
        <p:spPr>
          <a:xfrm>
            <a:off x="1199880" y="114840"/>
            <a:ext cx="1800" cy="316080"/>
          </a:xfrm>
          <a:prstGeom prst="straightConnector1">
            <a:avLst/>
          </a:prstGeom>
          <a:ln w="6350">
            <a:solidFill>
              <a:srgbClr val="c4bd97"/>
            </a:solidFill>
            <a:round/>
          </a:ln>
        </p:spPr>
      </p:cxnSp>
      <p:cxnSp>
        <p:nvCxnSpPr>
          <p:cNvPr id="251" name="Прямая соединительная линия 7"/>
          <p:cNvCxnSpPr/>
          <p:nvPr/>
        </p:nvCxnSpPr>
        <p:spPr>
          <a:xfrm>
            <a:off x="9009000" y="4762800"/>
            <a:ext cx="1440" cy="380520"/>
          </a:xfrm>
          <a:prstGeom prst="straightConnector1">
            <a:avLst/>
          </a:prstGeom>
          <a:ln w="6350">
            <a:solidFill>
              <a:srgbClr val="c00000"/>
            </a:solidFill>
            <a:round/>
          </a:ln>
        </p:spPr>
      </p:cxnSp>
      <p:cxnSp>
        <p:nvCxnSpPr>
          <p:cNvPr id="252" name="Прямая соединительная линия 8"/>
          <p:cNvCxnSpPr/>
          <p:nvPr/>
        </p:nvCxnSpPr>
        <p:spPr>
          <a:xfrm>
            <a:off x="8778600" y="4895280"/>
            <a:ext cx="326160" cy="1440"/>
          </a:xfrm>
          <a:prstGeom prst="straightConnector1">
            <a:avLst/>
          </a:prstGeom>
          <a:ln w="12700">
            <a:solidFill>
              <a:srgbClr val="c00000"/>
            </a:solidFill>
            <a:round/>
          </a:ln>
        </p:spPr>
      </p:cxnSp>
      <p:cxnSp>
        <p:nvCxnSpPr>
          <p:cNvPr id="253" name="Прямая соединительная линия 9"/>
          <p:cNvCxnSpPr/>
          <p:nvPr/>
        </p:nvCxnSpPr>
        <p:spPr>
          <a:xfrm>
            <a:off x="8778600" y="4861800"/>
            <a:ext cx="326160" cy="1440"/>
          </a:xfrm>
          <a:prstGeom prst="straightConnector1">
            <a:avLst/>
          </a:prstGeom>
          <a:ln w="3175">
            <a:solidFill>
              <a:srgbClr val="c00000"/>
            </a:solidFill>
            <a:round/>
          </a:ln>
        </p:spPr>
      </p:cxnSp>
      <p:sp>
        <p:nvSpPr>
          <p:cNvPr id="254" name="PlaceHolder 2"/>
          <p:cNvSpPr/>
          <p:nvPr/>
        </p:nvSpPr>
        <p:spPr>
          <a:xfrm>
            <a:off x="8535960" y="4862160"/>
            <a:ext cx="4863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ru-RU" sz="1200" spc="-1" strike="noStrike">
                <a:solidFill>
                  <a:srgbClr val="000000"/>
                </a:solidFill>
                <a:latin typeface="Century Gothic"/>
                <a:ea typeface="DejaVu Sans"/>
              </a:rPr>
              <a:t>9</a:t>
            </a:r>
            <a:endParaRPr b="0" lang="ru-RU" sz="1200" spc="-1" strike="noStrike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255" name=""/>
          <p:cNvGraphicFramePr/>
          <p:nvPr/>
        </p:nvGraphicFramePr>
        <p:xfrm>
          <a:off x="360000" y="779400"/>
          <a:ext cx="8639640" cy="4049640"/>
        </p:xfrm>
        <a:graphic>
          <a:graphicData uri="http://schemas.openxmlformats.org/drawingml/2006/table">
            <a:tbl>
              <a:tblPr/>
              <a:tblGrid>
                <a:gridCol w="293040"/>
                <a:gridCol w="3161520"/>
                <a:gridCol w="1727280"/>
                <a:gridCol w="772560"/>
                <a:gridCol w="2685600"/>
              </a:tblGrid>
              <a:tr h="8614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Содействие участию добровольцев (волонтеров) в городских, региональных, федеральных форумах, семинарах, тренингах, посвященных добровольческой (волонтерской) деятельности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Администрация города Губкинского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Управление по делам молодежи и туризму Администрации города Губкинского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Городской штаб волонтеров (ГШВ)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ежегодно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В городских, региональных, федеральных форумах, семинарах, тренингах, посвященных добровольческой (волонтерской) деятельности участвует не менее 20 человек из числа волонтеров города.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Повышение уровня квалификации, качественных и количественных показателей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6346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Организация мероприятий и акций, направленных на вовлечение молодежи в добровольческую (волонтерскую) деятельность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Администрация города Губкинского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УДМТ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ВО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ежегодно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Проведено не менее 15 акций, мероприятий в результате которых вовлечено в добровольческую (волонтерскую) деятельность не менее 20 % от общего числа жителей города, в том числе не менее 50 % от общего числа молодежи города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12934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3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Участие во Всероссийских и региональных мероприятиях, в том числе: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Всероссийская акция «Весенняя неделя добра»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Всероссийская акция «Добровольцы – детям»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Городской волонтерский фестиваль (форум), с конкурсом грантовой поддержки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Проведение и участие в мероприятиях Всероссийского общественного движения «Волонтеры Победы»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Участие в мероприятиях Всероссийского общественного движения «Волонтеры-медики»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Участие в конкурсах добровольческих инициатив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  <a:ea typeface="WenQuanYi Micro Hei"/>
                        </a:rPr>
                        <a:t>Администрация города Губкинского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  <a:ea typeface="WenQuanYi Micro Hei"/>
                        </a:rPr>
                        <a:t>УДМТ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  <a:ea typeface="WenQuanYi Micro Hei"/>
                        </a:rPr>
                        <a:t>ВО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ежегодно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Вовлечение жителей и молодежи города в занятие волонтерской (добровольческой) деятельностью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2887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4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Консультативно-методическая поддержка добровольцев (волонтеров)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УДМТ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в течение года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Оказана поддержка не менее чем 10 добровольческим (волонтерским) организациям</a:t>
                      </a:r>
                      <a:endParaRPr b="0" lang="ru-RU" sz="800" spc="-1" strike="noStrike">
                        <a:solidFill>
                          <a:srgbClr val="000000"/>
                        </a:solidFill>
                        <a:latin typeface="Tempora LGC Uni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7"/>
          <p:cNvSpPr/>
          <p:nvPr/>
        </p:nvSpPr>
        <p:spPr>
          <a:xfrm>
            <a:off x="1200240" y="76680"/>
            <a:ext cx="776268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Количество муниципальных,  региональных и Всероссийских волонтерских движений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5" name="Picture 8" descr=""/>
          <p:cNvPicPr/>
          <p:nvPr/>
        </p:nvPicPr>
        <p:blipFill>
          <a:blip r:embed="rId1"/>
          <a:srcRect l="44441" t="40816" r="29079" b="42282"/>
          <a:stretch/>
        </p:blipFill>
        <p:spPr>
          <a:xfrm>
            <a:off x="106200" y="132840"/>
            <a:ext cx="1000440" cy="358200"/>
          </a:xfrm>
          <a:prstGeom prst="rect">
            <a:avLst/>
          </a:prstGeom>
          <a:ln w="0">
            <a:noFill/>
          </a:ln>
        </p:spPr>
      </p:pic>
      <p:cxnSp>
        <p:nvCxnSpPr>
          <p:cNvPr id="146" name="Прямая соединительная линия 5"/>
          <p:cNvCxnSpPr/>
          <p:nvPr/>
        </p:nvCxnSpPr>
        <p:spPr>
          <a:xfrm>
            <a:off x="1199880" y="114840"/>
            <a:ext cx="1800" cy="316080"/>
          </a:xfrm>
          <a:prstGeom prst="straightConnector1">
            <a:avLst/>
          </a:prstGeom>
          <a:ln w="6350">
            <a:solidFill>
              <a:srgbClr val="c4bd97"/>
            </a:solidFill>
            <a:round/>
          </a:ln>
        </p:spPr>
      </p:cxnSp>
      <p:sp>
        <p:nvSpPr>
          <p:cNvPr id="147" name="Прямоугольник 2"/>
          <p:cNvSpPr/>
          <p:nvPr/>
        </p:nvSpPr>
        <p:spPr>
          <a:xfrm rot="3000">
            <a:off x="5993280" y="718560"/>
            <a:ext cx="2998800" cy="4279320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ffffff"/>
                </a:solidFill>
                <a:latin typeface="Century Gothic"/>
                <a:ea typeface="DejaVu Sans"/>
              </a:rPr>
              <a:t>Всего на территории города действует 24 волонтерских отряда (по итогам 2022 года):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Open Sans"/>
            </a:endParaRPr>
          </a:p>
          <a:p>
            <a:pPr marL="216000" indent="-216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1" lang="ru-RU" sz="1100" spc="-1" strike="noStrike">
                <a:solidFill>
                  <a:srgbClr val="ffffff"/>
                </a:solidFill>
                <a:latin typeface="Century Gothic"/>
                <a:ea typeface="DejaVu Sans"/>
              </a:rPr>
              <a:t>11 отрядов на базе образовательных учреждений;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Open Sans"/>
            </a:endParaRPr>
          </a:p>
          <a:p>
            <a:pPr marL="216000" indent="-216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1" lang="ru-RU" sz="1100" spc="-1" strike="noStrike">
                <a:solidFill>
                  <a:srgbClr val="ffffff"/>
                </a:solidFill>
                <a:latin typeface="Century Gothic"/>
                <a:ea typeface="DejaVu Sans"/>
              </a:rPr>
              <a:t>3 отряда на базе учреждений культуры;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Open Sans"/>
            </a:endParaRPr>
          </a:p>
          <a:p>
            <a:pPr marL="216000" indent="-216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1" lang="ru-RU" sz="1100" spc="-1" strike="noStrike">
                <a:solidFill>
                  <a:srgbClr val="ffffff"/>
                </a:solidFill>
                <a:latin typeface="Century Gothic"/>
                <a:ea typeface="DejaVu Sans"/>
              </a:rPr>
              <a:t>2 отряда, Городской штаб волонтеров, МО ВОД «Волонтеры Победы», вол. Корпус ФКГС, вол. Корпус «БА», Волонтерская Рота на базе учреждений сферы молодежной политики;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Open Sans"/>
            </a:endParaRPr>
          </a:p>
          <a:p>
            <a:pPr marL="216000" indent="-216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1" lang="ru-RU" sz="1100" spc="-1" strike="noStrike">
                <a:solidFill>
                  <a:srgbClr val="ffffff"/>
                </a:solidFill>
                <a:latin typeface="Century Gothic"/>
                <a:ea typeface="DejaVu Sans"/>
              </a:rPr>
              <a:t>2 НКО;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b="0" lang="ru-RU" sz="1300" spc="-1" strike="noStrike">
              <a:solidFill>
                <a:srgbClr val="000000"/>
              </a:solidFill>
              <a:latin typeface="Open Sans"/>
            </a:endParaRPr>
          </a:p>
          <a:p>
            <a:pPr marL="216000" indent="-216000" algn="ctr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1" lang="ru-RU" sz="1100" spc="-1" strike="noStrike">
                <a:solidFill>
                  <a:srgbClr val="ffffff"/>
                </a:solidFill>
                <a:latin typeface="Century Gothic"/>
                <a:ea typeface="DejaVu Sans"/>
              </a:rPr>
              <a:t>1 отряд МО ВОД «Волонтеры-Медики» на базе БФ «Дорогами Добра с Ямала»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8" name="Graphic 7"/>
          <p:cNvSpPr/>
          <p:nvPr/>
        </p:nvSpPr>
        <p:spPr>
          <a:xfrm>
            <a:off x="285840" y="928800"/>
            <a:ext cx="395280" cy="381600"/>
          </a:xfrm>
          <a:custGeom>
            <a:avLst/>
            <a:gdLst>
              <a:gd name="textAreaLeft" fmla="*/ 0 w 395280"/>
              <a:gd name="textAreaRight" fmla="*/ 396720 w 395280"/>
              <a:gd name="textAreaTop" fmla="*/ 0 h 381600"/>
              <a:gd name="textAreaBottom" fmla="*/ 383040 h 38160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9" name="TextBox 9"/>
          <p:cNvSpPr/>
          <p:nvPr/>
        </p:nvSpPr>
        <p:spPr>
          <a:xfrm>
            <a:off x="714240" y="928800"/>
            <a:ext cx="784728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8280" rIns="98280" tIns="48960" bIns="4896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5959"/>
                </a:solidFill>
                <a:latin typeface="Century Gothic"/>
                <a:ea typeface="DejaVu Sans"/>
              </a:rPr>
              <a:t>Волонтеры Победы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0" name="Graphic 8"/>
          <p:cNvSpPr/>
          <p:nvPr/>
        </p:nvSpPr>
        <p:spPr>
          <a:xfrm>
            <a:off x="285840" y="1500120"/>
            <a:ext cx="395280" cy="381600"/>
          </a:xfrm>
          <a:custGeom>
            <a:avLst/>
            <a:gdLst>
              <a:gd name="textAreaLeft" fmla="*/ 0 w 395280"/>
              <a:gd name="textAreaRight" fmla="*/ 396720 w 395280"/>
              <a:gd name="textAreaTop" fmla="*/ 0 h 381600"/>
              <a:gd name="textAreaBottom" fmla="*/ 383040 h 38160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1" name="TextBox 10"/>
          <p:cNvSpPr/>
          <p:nvPr/>
        </p:nvSpPr>
        <p:spPr>
          <a:xfrm>
            <a:off x="714240" y="1500120"/>
            <a:ext cx="784728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8280" rIns="98280" tIns="48960" bIns="4896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5959"/>
                </a:solidFill>
                <a:latin typeface="Century Gothic"/>
                <a:ea typeface="DejaVu Sans"/>
              </a:rPr>
              <a:t>Волонтеры - Медики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2" name="Graphic 9"/>
          <p:cNvSpPr/>
          <p:nvPr/>
        </p:nvSpPr>
        <p:spPr>
          <a:xfrm>
            <a:off x="285840" y="2071800"/>
            <a:ext cx="395280" cy="381600"/>
          </a:xfrm>
          <a:custGeom>
            <a:avLst/>
            <a:gdLst>
              <a:gd name="textAreaLeft" fmla="*/ 0 w 395280"/>
              <a:gd name="textAreaRight" fmla="*/ 396720 w 395280"/>
              <a:gd name="textAreaTop" fmla="*/ 0 h 381600"/>
              <a:gd name="textAreaBottom" fmla="*/ 383040 h 38160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3" name="TextBox 11"/>
          <p:cNvSpPr/>
          <p:nvPr/>
        </p:nvSpPr>
        <p:spPr>
          <a:xfrm>
            <a:off x="714240" y="2071800"/>
            <a:ext cx="784728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8280" rIns="98280" tIns="48960" bIns="4896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5959"/>
                </a:solidFill>
                <a:latin typeface="Century Gothic"/>
                <a:ea typeface="DejaVu Sans"/>
              </a:rPr>
              <a:t>Волонтерский корпус 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5959"/>
                </a:solidFill>
                <a:latin typeface="Century Gothic"/>
                <a:ea typeface="DejaVu Sans"/>
              </a:rPr>
              <a:t>Формирования комфортной городской среды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4" name="Graphic 10"/>
          <p:cNvSpPr/>
          <p:nvPr/>
        </p:nvSpPr>
        <p:spPr>
          <a:xfrm>
            <a:off x="285840" y="2857680"/>
            <a:ext cx="395280" cy="381600"/>
          </a:xfrm>
          <a:custGeom>
            <a:avLst/>
            <a:gdLst>
              <a:gd name="textAreaLeft" fmla="*/ 0 w 395280"/>
              <a:gd name="textAreaRight" fmla="*/ 396720 w 395280"/>
              <a:gd name="textAreaTop" fmla="*/ 0 h 381600"/>
              <a:gd name="textAreaBottom" fmla="*/ 383040 h 38160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5" name="TextBox 12"/>
          <p:cNvSpPr/>
          <p:nvPr/>
        </p:nvSpPr>
        <p:spPr>
          <a:xfrm>
            <a:off x="714240" y="2857680"/>
            <a:ext cx="784728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8280" rIns="98280" tIns="48960" bIns="4896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5959"/>
                </a:solidFill>
                <a:latin typeface="Century Gothic"/>
                <a:ea typeface="DejaVu Sans"/>
              </a:rPr>
              <a:t>Волонтерский корпус регионального 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5959"/>
                </a:solidFill>
                <a:latin typeface="Century Gothic"/>
                <a:ea typeface="DejaVu Sans"/>
              </a:rPr>
              <a:t>экологического проекта «Будущее Арктики»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6" name="Graphic 11"/>
          <p:cNvSpPr/>
          <p:nvPr/>
        </p:nvSpPr>
        <p:spPr>
          <a:xfrm>
            <a:off x="285840" y="3571920"/>
            <a:ext cx="395280" cy="381600"/>
          </a:xfrm>
          <a:custGeom>
            <a:avLst/>
            <a:gdLst>
              <a:gd name="textAreaLeft" fmla="*/ 0 w 395280"/>
              <a:gd name="textAreaRight" fmla="*/ 396720 w 395280"/>
              <a:gd name="textAreaTop" fmla="*/ 0 h 381600"/>
              <a:gd name="textAreaBottom" fmla="*/ 383040 h 38160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7" name="TextBox 13"/>
          <p:cNvSpPr/>
          <p:nvPr/>
        </p:nvSpPr>
        <p:spPr>
          <a:xfrm>
            <a:off x="714240" y="3571920"/>
            <a:ext cx="7847280" cy="34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8280" rIns="98280" tIns="48960" bIns="48960" anchor="t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595959"/>
                </a:solidFill>
                <a:latin typeface="Century Gothic"/>
                <a:ea typeface="DejaVu Sans"/>
              </a:rPr>
              <a:t>Волонтерская Рота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3" descr=""/>
          <p:cNvPicPr/>
          <p:nvPr/>
        </p:nvPicPr>
        <p:blipFill>
          <a:blip r:embed="rId1"/>
          <a:stretch/>
        </p:blipFill>
        <p:spPr>
          <a:xfrm flipH="1">
            <a:off x="5634000" y="453600"/>
            <a:ext cx="880920" cy="792720"/>
          </a:xfrm>
          <a:prstGeom prst="rect">
            <a:avLst/>
          </a:prstGeom>
          <a:ln w="0">
            <a:noFill/>
          </a:ln>
        </p:spPr>
      </p:pic>
      <p:pic>
        <p:nvPicPr>
          <p:cNvPr id="159" name="Рисунок 4" descr=""/>
          <p:cNvPicPr/>
          <p:nvPr/>
        </p:nvPicPr>
        <p:blipFill>
          <a:blip r:embed="rId2"/>
          <a:stretch/>
        </p:blipFill>
        <p:spPr>
          <a:xfrm>
            <a:off x="7000200" y="252000"/>
            <a:ext cx="1151640" cy="103644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5" descr=""/>
          <p:cNvPicPr/>
          <p:nvPr/>
        </p:nvPicPr>
        <p:blipFill>
          <a:blip r:embed="rId3"/>
          <a:stretch/>
        </p:blipFill>
        <p:spPr>
          <a:xfrm>
            <a:off x="1907640" y="-20520"/>
            <a:ext cx="7119360" cy="154800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14" descr=""/>
          <p:cNvPicPr/>
          <p:nvPr/>
        </p:nvPicPr>
        <p:blipFill>
          <a:blip r:embed="rId4"/>
          <a:srcRect l="728" t="0" r="0" b="0"/>
          <a:stretch/>
        </p:blipFill>
        <p:spPr>
          <a:xfrm>
            <a:off x="1907640" y="380520"/>
            <a:ext cx="7121880" cy="1383480"/>
          </a:xfrm>
          <a:prstGeom prst="rect">
            <a:avLst/>
          </a:prstGeom>
          <a:ln w="0">
            <a:noFill/>
          </a:ln>
        </p:spPr>
      </p:pic>
      <p:sp>
        <p:nvSpPr>
          <p:cNvPr id="162" name="Прямоугольник 16"/>
          <p:cNvSpPr/>
          <p:nvPr/>
        </p:nvSpPr>
        <p:spPr>
          <a:xfrm>
            <a:off x="2555640" y="1296360"/>
            <a:ext cx="5020200" cy="346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3" name="Прямоугольник 17"/>
          <p:cNvSpPr/>
          <p:nvPr/>
        </p:nvSpPr>
        <p:spPr>
          <a:xfrm>
            <a:off x="1907640" y="1500840"/>
            <a:ext cx="7203240" cy="31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4" name="Полилиния 19"/>
          <p:cNvSpPr/>
          <p:nvPr/>
        </p:nvSpPr>
        <p:spPr>
          <a:xfrm>
            <a:off x="1772640" y="1442520"/>
            <a:ext cx="7371000" cy="252360"/>
          </a:xfrm>
          <a:custGeom>
            <a:avLst/>
            <a:gdLst>
              <a:gd name="textAreaLeft" fmla="*/ 0 w 7371000"/>
              <a:gd name="textAreaRight" fmla="*/ 7371360 w 7371000"/>
              <a:gd name="textAreaTop" fmla="*/ 0 h 252360"/>
              <a:gd name="textAreaBottom" fmla="*/ 252720 h 252360"/>
            </a:gdLst>
            <a:ahLst/>
            <a:rect l="textAreaLeft" t="textAreaTop" r="textAreaRight" b="textAreaBottom"/>
            <a:pathLst>
              <a:path w="7116792" h="252723">
                <a:moveTo>
                  <a:pt x="0" y="252723"/>
                </a:moveTo>
                <a:cubicBezTo>
                  <a:pt x="317739" y="174366"/>
                  <a:pt x="635479" y="96010"/>
                  <a:pt x="1043796" y="54316"/>
                </a:cubicBezTo>
                <a:cubicBezTo>
                  <a:pt x="1452113" y="12622"/>
                  <a:pt x="1913627" y="-7507"/>
                  <a:pt x="2449902" y="2557"/>
                </a:cubicBezTo>
                <a:cubicBezTo>
                  <a:pt x="2986177" y="12621"/>
                  <a:pt x="3728049" y="87384"/>
                  <a:pt x="4261449" y="114701"/>
                </a:cubicBezTo>
                <a:cubicBezTo>
                  <a:pt x="4794849" y="142018"/>
                  <a:pt x="5174412" y="172210"/>
                  <a:pt x="5650302" y="166459"/>
                </a:cubicBezTo>
                <a:cubicBezTo>
                  <a:pt x="6126192" y="160708"/>
                  <a:pt x="6621492" y="120451"/>
                  <a:pt x="7116792" y="80195"/>
                </a:cubicBezTo>
              </a:path>
            </a:pathLst>
          </a:custGeom>
          <a:noFill/>
          <a:ln>
            <a:solidFill>
              <a:srgbClr val="d6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Box 30"/>
          <p:cNvSpPr/>
          <p:nvPr/>
        </p:nvSpPr>
        <p:spPr>
          <a:xfrm>
            <a:off x="395640" y="4723200"/>
            <a:ext cx="1110960" cy="3945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d00000"/>
                </a:solidFill>
                <a:latin typeface="Century Gothic"/>
              </a:rPr>
              <a:t>2022</a:t>
            </a:r>
            <a:endParaRPr b="0" lang="ru-RU" sz="2000" spc="-1" strike="noStrike">
              <a:solidFill>
                <a:srgbClr val="000000"/>
              </a:solidFill>
              <a:latin typeface="Open Sans"/>
            </a:endParaRPr>
          </a:p>
        </p:txBody>
      </p:sp>
      <p:cxnSp>
        <p:nvCxnSpPr>
          <p:cNvPr id="166" name="Прямая соединительная линия 31"/>
          <p:cNvCxnSpPr/>
          <p:nvPr/>
        </p:nvCxnSpPr>
        <p:spPr>
          <a:xfrm>
            <a:off x="407880" y="470880"/>
            <a:ext cx="1364760" cy="360"/>
          </a:xfrm>
          <a:prstGeom prst="straightConnector1">
            <a:avLst/>
          </a:prstGeom>
          <a:ln w="12700">
            <a:solidFill>
              <a:srgbClr val="e20000"/>
            </a:solidFill>
            <a:round/>
          </a:ln>
        </p:spPr>
      </p:cxnSp>
      <p:cxnSp>
        <p:nvCxnSpPr>
          <p:cNvPr id="167" name="Прямая соединительная линия 32"/>
          <p:cNvCxnSpPr/>
          <p:nvPr/>
        </p:nvCxnSpPr>
        <p:spPr>
          <a:xfrm>
            <a:off x="1279800" y="4944600"/>
            <a:ext cx="492840" cy="360"/>
          </a:xfrm>
          <a:prstGeom prst="straightConnector1">
            <a:avLst/>
          </a:prstGeom>
          <a:ln w="12700">
            <a:solidFill>
              <a:srgbClr val="e20000"/>
            </a:solidFill>
            <a:round/>
          </a:ln>
        </p:spPr>
      </p:cxnSp>
      <p:cxnSp>
        <p:nvCxnSpPr>
          <p:cNvPr id="168" name="Прямая соединительная линия 33"/>
          <p:cNvCxnSpPr/>
          <p:nvPr/>
        </p:nvCxnSpPr>
        <p:spPr>
          <a:xfrm>
            <a:off x="1772280" y="469080"/>
            <a:ext cx="360" cy="4479120"/>
          </a:xfrm>
          <a:prstGeom prst="straightConnector1">
            <a:avLst/>
          </a:prstGeom>
          <a:ln w="12700">
            <a:solidFill>
              <a:srgbClr val="e20000"/>
            </a:solidFill>
            <a:round/>
          </a:ln>
        </p:spPr>
      </p:cxnSp>
      <p:sp>
        <p:nvSpPr>
          <p:cNvPr id="169" name="Прямоугольник 34"/>
          <p:cNvSpPr/>
          <p:nvPr/>
        </p:nvSpPr>
        <p:spPr>
          <a:xfrm>
            <a:off x="1696320" y="1668240"/>
            <a:ext cx="151920" cy="62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7640" bIns="1764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0" name="TextBox 35"/>
          <p:cNvSpPr/>
          <p:nvPr/>
        </p:nvSpPr>
        <p:spPr>
          <a:xfrm>
            <a:off x="103680" y="156600"/>
            <a:ext cx="18313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d60000"/>
                </a:solidFill>
                <a:latin typeface="Century Gothic"/>
              </a:rPr>
              <a:t>ГУБКИНСКИЙ</a:t>
            </a:r>
            <a:endParaRPr b="0" lang="ru-RU" sz="16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1" name="Picture 3" descr=""/>
          <p:cNvPicPr/>
          <p:nvPr/>
        </p:nvPicPr>
        <p:blipFill>
          <a:blip r:embed="rId5"/>
          <a:stretch/>
        </p:blipFill>
        <p:spPr>
          <a:xfrm>
            <a:off x="349560" y="501480"/>
            <a:ext cx="1295640" cy="204120"/>
          </a:xfrm>
          <a:prstGeom prst="rect">
            <a:avLst/>
          </a:prstGeom>
          <a:ln w="0">
            <a:noFill/>
          </a:ln>
        </p:spPr>
      </p:pic>
      <p:pic>
        <p:nvPicPr>
          <p:cNvPr id="172" name="Picture 5" descr=""/>
          <p:cNvPicPr/>
          <p:nvPr/>
        </p:nvPicPr>
        <p:blipFill>
          <a:blip r:embed="rId6"/>
          <a:stretch/>
        </p:blipFill>
        <p:spPr>
          <a:xfrm>
            <a:off x="392400" y="708480"/>
            <a:ext cx="1236960" cy="4014720"/>
          </a:xfrm>
          <a:prstGeom prst="rect">
            <a:avLst/>
          </a:prstGeom>
          <a:ln w="0">
            <a:noFill/>
          </a:ln>
        </p:spPr>
      </p:pic>
      <p:sp>
        <p:nvSpPr>
          <p:cNvPr id="173" name="Picture 2"/>
          <p:cNvSpPr/>
          <p:nvPr/>
        </p:nvSpPr>
        <p:spPr>
          <a:xfrm>
            <a:off x="7413840" y="1704600"/>
            <a:ext cx="1477080" cy="1477080"/>
          </a:xfrm>
          <a:prstGeom prst="ellipse">
            <a:avLst/>
          </a:prstGeom>
          <a:blipFill rotWithShape="0">
            <a:blip r:embed="rId7"/>
            <a:srcRect/>
            <a:stretch/>
          </a:blipFill>
          <a:ln w="0">
            <a:noFill/>
          </a:ln>
          <a:effectLst>
            <a:glow rad="63360">
              <a:srgbClr val="eb2722">
                <a:alpha val="40000"/>
              </a:srgbClr>
            </a:glow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4" name="Picture 4"/>
          <p:cNvSpPr/>
          <p:nvPr/>
        </p:nvSpPr>
        <p:spPr>
          <a:xfrm>
            <a:off x="1924920" y="1675080"/>
            <a:ext cx="1423080" cy="1423080"/>
          </a:xfrm>
          <a:prstGeom prst="ellipse">
            <a:avLst/>
          </a:prstGeom>
          <a:blipFill rotWithShape="0">
            <a:blip r:embed="rId8"/>
            <a:srcRect/>
            <a:stretch/>
          </a:blipFill>
          <a:ln w="0">
            <a:noFill/>
          </a:ln>
          <a:effectLst>
            <a:glow rad="63360">
              <a:srgbClr val="267de6">
                <a:alpha val="40000"/>
              </a:srgbClr>
            </a:glow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5" name="Рисунок 2"/>
          <p:cNvSpPr/>
          <p:nvPr/>
        </p:nvSpPr>
        <p:spPr>
          <a:xfrm>
            <a:off x="2058120" y="3341160"/>
            <a:ext cx="2355120" cy="1577160"/>
          </a:xfrm>
          <a:prstGeom prst="ellipse">
            <a:avLst/>
          </a:prstGeom>
          <a:blipFill rotWithShape="0">
            <a:blip r:embed="rId9"/>
            <a:srcRect/>
            <a:stretch/>
          </a:blipFill>
          <a:ln w="0">
            <a:noFill/>
          </a:ln>
          <a:effectLst>
            <a:glow rad="63360">
              <a:srgbClr val="a8e034">
                <a:alpha val="40000"/>
              </a:srgbClr>
            </a:glow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6" name="Рисунок 6" descr=""/>
          <p:cNvPicPr/>
          <p:nvPr/>
        </p:nvPicPr>
        <p:blipFill>
          <a:blip r:embed="rId10"/>
          <a:stretch/>
        </p:blipFill>
        <p:spPr>
          <a:xfrm>
            <a:off x="5597280" y="1649880"/>
            <a:ext cx="1620720" cy="162072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7" descr=""/>
          <p:cNvPicPr/>
          <p:nvPr/>
        </p:nvPicPr>
        <p:blipFill>
          <a:blip r:embed="rId11"/>
          <a:stretch/>
        </p:blipFill>
        <p:spPr>
          <a:xfrm>
            <a:off x="4730760" y="3558960"/>
            <a:ext cx="2030400" cy="1141920"/>
          </a:xfrm>
          <a:prstGeom prst="rect">
            <a:avLst/>
          </a:prstGeom>
          <a:ln w="0">
            <a:noFill/>
          </a:ln>
        </p:spPr>
      </p:pic>
      <p:sp>
        <p:nvSpPr>
          <p:cNvPr id="178" name="Рисунок 8"/>
          <p:cNvSpPr/>
          <p:nvPr/>
        </p:nvSpPr>
        <p:spPr>
          <a:xfrm>
            <a:off x="3593160" y="1512720"/>
            <a:ext cx="1774440" cy="1760400"/>
          </a:xfrm>
          <a:prstGeom prst="ellipse">
            <a:avLst/>
          </a:prstGeom>
          <a:blipFill rotWithShape="0">
            <a:blip r:embed="rId12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9" name="Рисунок 9"/>
          <p:cNvSpPr/>
          <p:nvPr/>
        </p:nvSpPr>
        <p:spPr>
          <a:xfrm>
            <a:off x="6894720" y="3416760"/>
            <a:ext cx="2132280" cy="1426320"/>
          </a:xfrm>
          <a:prstGeom prst="ellipse">
            <a:avLst/>
          </a:prstGeom>
          <a:blipFill rotWithShape="0">
            <a:blip r:embed="rId13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0" name="TextBox 1"/>
          <p:cNvSpPr/>
          <p:nvPr/>
        </p:nvSpPr>
        <p:spPr>
          <a:xfrm>
            <a:off x="2160000" y="3600"/>
            <a:ext cx="776412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Объединения в составе Штаба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Box 28"/>
          <p:cNvSpPr/>
          <p:nvPr/>
        </p:nvSpPr>
        <p:spPr>
          <a:xfrm>
            <a:off x="1200240" y="76680"/>
            <a:ext cx="776412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ВОД «ВОЛОНТЕРЫ ПОБЕДЫ»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1"/>
          <a:srcRect l="44441" t="40816" r="29079" b="42282"/>
          <a:stretch/>
        </p:blipFill>
        <p:spPr>
          <a:xfrm>
            <a:off x="106200" y="132840"/>
            <a:ext cx="1001880" cy="359640"/>
          </a:xfrm>
          <a:prstGeom prst="rect">
            <a:avLst/>
          </a:prstGeom>
          <a:ln w="0">
            <a:noFill/>
          </a:ln>
        </p:spPr>
      </p:pic>
      <p:cxnSp>
        <p:nvCxnSpPr>
          <p:cNvPr id="183" name="Прямая соединительная линия 44"/>
          <p:cNvCxnSpPr/>
          <p:nvPr/>
        </p:nvCxnSpPr>
        <p:spPr>
          <a:xfrm>
            <a:off x="1199880" y="114840"/>
            <a:ext cx="360" cy="314640"/>
          </a:xfrm>
          <a:prstGeom prst="straightConnector1">
            <a:avLst/>
          </a:prstGeom>
          <a:ln w="6350">
            <a:solidFill>
              <a:srgbClr val="eeece1">
                <a:lumMod val="75000"/>
              </a:srgbClr>
            </a:solidFill>
            <a:round/>
          </a:ln>
        </p:spPr>
      </p:cxnSp>
      <p:pic>
        <p:nvPicPr>
          <p:cNvPr id="184" name="Рисунок 2" descr=""/>
          <p:cNvPicPr/>
          <p:nvPr/>
        </p:nvPicPr>
        <p:blipFill>
          <a:blip r:embed="rId2"/>
          <a:stretch/>
        </p:blipFill>
        <p:spPr>
          <a:xfrm>
            <a:off x="-2160" y="492840"/>
            <a:ext cx="3180240" cy="22708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85" name="Рисунок 3" descr=""/>
          <p:cNvPicPr/>
          <p:nvPr/>
        </p:nvPicPr>
        <p:blipFill>
          <a:blip r:embed="rId3"/>
          <a:stretch/>
        </p:blipFill>
        <p:spPr>
          <a:xfrm>
            <a:off x="0" y="2845440"/>
            <a:ext cx="3178080" cy="2269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86" name="Рисунок 4" descr=""/>
          <p:cNvPicPr/>
          <p:nvPr/>
        </p:nvPicPr>
        <p:blipFill>
          <a:blip r:embed="rId4"/>
          <a:stretch/>
        </p:blipFill>
        <p:spPr>
          <a:xfrm>
            <a:off x="5975640" y="453240"/>
            <a:ext cx="3168000" cy="22618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87" name="Рисунок 5" descr=""/>
          <p:cNvPicPr/>
          <p:nvPr/>
        </p:nvPicPr>
        <p:blipFill>
          <a:blip r:embed="rId5"/>
          <a:stretch/>
        </p:blipFill>
        <p:spPr>
          <a:xfrm>
            <a:off x="5947560" y="2815920"/>
            <a:ext cx="3221280" cy="23000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188" name="Graphic 2"/>
          <p:cNvSpPr/>
          <p:nvPr/>
        </p:nvSpPr>
        <p:spPr>
          <a:xfrm>
            <a:off x="3214440" y="93420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TextBox 16"/>
          <p:cNvSpPr/>
          <p:nvPr/>
        </p:nvSpPr>
        <p:spPr>
          <a:xfrm>
            <a:off x="3645000" y="732600"/>
            <a:ext cx="237600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3 место на региональном уровне по итогам проведения Всероссийской акции «Красная гвоздика»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0" name="Graphic 2"/>
          <p:cNvSpPr/>
          <p:nvPr/>
        </p:nvSpPr>
        <p:spPr>
          <a:xfrm>
            <a:off x="3246840" y="227124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Box 18"/>
          <p:cNvSpPr/>
          <p:nvPr/>
        </p:nvSpPr>
        <p:spPr>
          <a:xfrm>
            <a:off x="3711240" y="2176920"/>
            <a:ext cx="237600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2 место в региональном рейтинге по итогам работы в 2022 году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2" name="Прямоугольник 21"/>
          <p:cNvSpPr/>
          <p:nvPr/>
        </p:nvSpPr>
        <p:spPr>
          <a:xfrm>
            <a:off x="3249720" y="3361680"/>
            <a:ext cx="2604960" cy="1501200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entury Gothic"/>
              </a:rPr>
              <a:t>В 2023-2024 годах будет организована работа по картам захоронений ветеранов ВОв и иных боевых действий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28"/>
          <p:cNvSpPr/>
          <p:nvPr/>
        </p:nvSpPr>
        <p:spPr>
          <a:xfrm>
            <a:off x="1200240" y="76680"/>
            <a:ext cx="776412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БФ «Дорогами Добра с Ямала»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94" name="Picture 2" descr=""/>
          <p:cNvPicPr/>
          <p:nvPr/>
        </p:nvPicPr>
        <p:blipFill>
          <a:blip r:embed="rId1"/>
          <a:srcRect l="44441" t="40816" r="29079" b="42282"/>
          <a:stretch/>
        </p:blipFill>
        <p:spPr>
          <a:xfrm>
            <a:off x="106200" y="132840"/>
            <a:ext cx="1001880" cy="359640"/>
          </a:xfrm>
          <a:prstGeom prst="rect">
            <a:avLst/>
          </a:prstGeom>
          <a:ln w="0">
            <a:noFill/>
          </a:ln>
        </p:spPr>
      </p:pic>
      <p:cxnSp>
        <p:nvCxnSpPr>
          <p:cNvPr id="195" name="Прямая соединительная линия 44"/>
          <p:cNvCxnSpPr/>
          <p:nvPr/>
        </p:nvCxnSpPr>
        <p:spPr>
          <a:xfrm>
            <a:off x="1199880" y="114840"/>
            <a:ext cx="360" cy="314640"/>
          </a:xfrm>
          <a:prstGeom prst="straightConnector1">
            <a:avLst/>
          </a:prstGeom>
          <a:ln w="6350">
            <a:solidFill>
              <a:srgbClr val="eeece1">
                <a:lumMod val="75000"/>
              </a:srgbClr>
            </a:solidFill>
            <a:round/>
          </a:ln>
        </p:spPr>
      </p:cxnSp>
      <p:sp>
        <p:nvSpPr>
          <p:cNvPr id="196" name="Graphic 2"/>
          <p:cNvSpPr/>
          <p:nvPr/>
        </p:nvSpPr>
        <p:spPr>
          <a:xfrm>
            <a:off x="3214440" y="69732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TextBox 16"/>
          <p:cNvSpPr/>
          <p:nvPr/>
        </p:nvSpPr>
        <p:spPr>
          <a:xfrm>
            <a:off x="3610800" y="588960"/>
            <a:ext cx="23760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Региональная акция «Посылка солдату»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8" name="Graphic 2"/>
          <p:cNvSpPr/>
          <p:nvPr/>
        </p:nvSpPr>
        <p:spPr>
          <a:xfrm>
            <a:off x="3231360" y="252000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Box 18"/>
          <p:cNvSpPr/>
          <p:nvPr/>
        </p:nvSpPr>
        <p:spPr>
          <a:xfrm>
            <a:off x="3627720" y="2238840"/>
            <a:ext cx="237600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Грант главы региона - 1 мил. 300 тыс. на реализацию проекта «ЧУМовая практика»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0" name="Прямоугольник 21"/>
          <p:cNvSpPr/>
          <p:nvPr/>
        </p:nvSpPr>
        <p:spPr>
          <a:xfrm>
            <a:off x="3249720" y="3361680"/>
            <a:ext cx="2604960" cy="1501200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entury Gothic"/>
              </a:rPr>
              <a:t>Активная помощь штабу </a:t>
            </a:r>
            <a:r>
              <a:rPr b="1" lang="en-US" sz="1400" spc="-1" strike="noStrike">
                <a:solidFill>
                  <a:srgbClr val="ffffff"/>
                </a:solidFill>
                <a:latin typeface="Century Gothic"/>
              </a:rPr>
              <a:t>#</a:t>
            </a:r>
            <a:r>
              <a:rPr b="1" lang="ru-RU" sz="1400" spc="-1" strike="noStrike">
                <a:solidFill>
                  <a:srgbClr val="ffffff"/>
                </a:solidFill>
                <a:latin typeface="Century Gothic"/>
              </a:rPr>
              <a:t>МыВместе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01" name="Рисунок 1" descr=""/>
          <p:cNvPicPr/>
          <p:nvPr/>
        </p:nvPicPr>
        <p:blipFill>
          <a:blip r:embed="rId2"/>
          <a:stretch/>
        </p:blipFill>
        <p:spPr>
          <a:xfrm>
            <a:off x="290880" y="965880"/>
            <a:ext cx="2732760" cy="3643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02" name="Рисунок 6" descr=""/>
          <p:cNvPicPr/>
          <p:nvPr/>
        </p:nvPicPr>
        <p:blipFill>
          <a:blip r:embed="rId3"/>
          <a:srcRect l="8758" t="10236" r="20926" b="0"/>
          <a:stretch/>
        </p:blipFill>
        <p:spPr>
          <a:xfrm>
            <a:off x="5905080" y="1104840"/>
            <a:ext cx="3168000" cy="3033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03" name="Graphic 1"/>
          <p:cNvSpPr/>
          <p:nvPr/>
        </p:nvSpPr>
        <p:spPr>
          <a:xfrm>
            <a:off x="3214440" y="69732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Graphic 3"/>
          <p:cNvSpPr/>
          <p:nvPr/>
        </p:nvSpPr>
        <p:spPr>
          <a:xfrm>
            <a:off x="3203640" y="141732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TextBox 2"/>
          <p:cNvSpPr/>
          <p:nvPr/>
        </p:nvSpPr>
        <p:spPr>
          <a:xfrm>
            <a:off x="3600000" y="1284120"/>
            <a:ext cx="23760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Сбор вещей и отправка в соседние регионы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8"/>
          <p:cNvSpPr/>
          <p:nvPr/>
        </p:nvSpPr>
        <p:spPr>
          <a:xfrm>
            <a:off x="1200240" y="76680"/>
            <a:ext cx="776412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Волонтеры - Медики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rcRect l="44441" t="40816" r="29079" b="42282"/>
          <a:stretch/>
        </p:blipFill>
        <p:spPr>
          <a:xfrm>
            <a:off x="106200" y="132840"/>
            <a:ext cx="1001880" cy="359640"/>
          </a:xfrm>
          <a:prstGeom prst="rect">
            <a:avLst/>
          </a:prstGeom>
          <a:ln w="0">
            <a:noFill/>
          </a:ln>
        </p:spPr>
      </p:pic>
      <p:cxnSp>
        <p:nvCxnSpPr>
          <p:cNvPr id="208" name="Прямая соединительная линия 44"/>
          <p:cNvCxnSpPr/>
          <p:nvPr/>
        </p:nvCxnSpPr>
        <p:spPr>
          <a:xfrm>
            <a:off x="1199880" y="114840"/>
            <a:ext cx="360" cy="314640"/>
          </a:xfrm>
          <a:prstGeom prst="straightConnector1">
            <a:avLst/>
          </a:prstGeom>
          <a:ln w="6350">
            <a:solidFill>
              <a:srgbClr val="eeece1">
                <a:lumMod val="75000"/>
              </a:srgbClr>
            </a:solidFill>
            <a:round/>
          </a:ln>
        </p:spPr>
      </p:cxnSp>
      <p:sp>
        <p:nvSpPr>
          <p:cNvPr id="209" name="Graphic 2"/>
          <p:cNvSpPr/>
          <p:nvPr/>
        </p:nvSpPr>
        <p:spPr>
          <a:xfrm>
            <a:off x="3214440" y="93420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Box 16"/>
          <p:cNvSpPr/>
          <p:nvPr/>
        </p:nvSpPr>
        <p:spPr>
          <a:xfrm>
            <a:off x="3647520" y="888120"/>
            <a:ext cx="23760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Продолжается реализация проекта «Добрый Кузя»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1" name="Graphic 2"/>
          <p:cNvSpPr/>
          <p:nvPr/>
        </p:nvSpPr>
        <p:spPr>
          <a:xfrm>
            <a:off x="3247200" y="223884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Box 18"/>
          <p:cNvSpPr/>
          <p:nvPr/>
        </p:nvSpPr>
        <p:spPr>
          <a:xfrm>
            <a:off x="3627720" y="2025000"/>
            <a:ext cx="2376000" cy="94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Открыто 2 школьных отряда на базе МБОУ «Лицей» и 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МАОУ «Школа № 4»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3" name="Прямоугольник 21"/>
          <p:cNvSpPr/>
          <p:nvPr/>
        </p:nvSpPr>
        <p:spPr>
          <a:xfrm>
            <a:off x="3249720" y="3361680"/>
            <a:ext cx="2604960" cy="1501200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entury Gothic"/>
              </a:rPr>
              <a:t>До конца 2023 года планируется открытие еще двух школьных отрядов 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ffffff"/>
                </a:solidFill>
                <a:latin typeface="Century Gothic"/>
              </a:rPr>
              <a:t>«Волонтеры – Медики»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14" name="Picture 2" descr="https://sun9-71.userapi.com/impg/DzRyr0PNryeklEn8B96piyNpk-DqSGwPdwOf2w/6NDphQDf8Kc.jpg?size=926x1080&amp;quality=95&amp;sign=7db6a0c57f11bb4f0e87ee784c9fff8c&amp;type=album"/>
          <p:cNvPicPr/>
          <p:nvPr/>
        </p:nvPicPr>
        <p:blipFill>
          <a:blip r:embed="rId2"/>
          <a:stretch/>
        </p:blipFill>
        <p:spPr>
          <a:xfrm>
            <a:off x="93240" y="1104840"/>
            <a:ext cx="2930400" cy="3417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15" name="Picture 4" descr="Больше 30 будущих врачей губкинского лицея планируют  присоединиться к добровольческой организации «Волонтёры-медики». "/>
          <p:cNvPicPr/>
          <p:nvPr/>
        </p:nvPicPr>
        <p:blipFill>
          <a:blip r:embed="rId3"/>
          <a:stretch/>
        </p:blipFill>
        <p:spPr>
          <a:xfrm>
            <a:off x="6009120" y="362520"/>
            <a:ext cx="2901960" cy="2176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16" name="Рисунок 2" descr=""/>
          <p:cNvPicPr/>
          <p:nvPr/>
        </p:nvPicPr>
        <p:blipFill>
          <a:blip r:embed="rId4"/>
          <a:stretch/>
        </p:blipFill>
        <p:spPr>
          <a:xfrm>
            <a:off x="6004080" y="2765520"/>
            <a:ext cx="2912040" cy="2097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28"/>
          <p:cNvSpPr/>
          <p:nvPr/>
        </p:nvSpPr>
        <p:spPr>
          <a:xfrm>
            <a:off x="1200240" y="76680"/>
            <a:ext cx="776412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Волонтеры – активные участники всех городских мероприятий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18" name="Picture 2" descr=""/>
          <p:cNvPicPr/>
          <p:nvPr/>
        </p:nvPicPr>
        <p:blipFill>
          <a:blip r:embed="rId1"/>
          <a:srcRect l="44441" t="40816" r="29079" b="42282"/>
          <a:stretch/>
        </p:blipFill>
        <p:spPr>
          <a:xfrm>
            <a:off x="106200" y="132840"/>
            <a:ext cx="1001880" cy="359640"/>
          </a:xfrm>
          <a:prstGeom prst="rect">
            <a:avLst/>
          </a:prstGeom>
          <a:ln w="0">
            <a:noFill/>
          </a:ln>
        </p:spPr>
      </p:pic>
      <p:cxnSp>
        <p:nvCxnSpPr>
          <p:cNvPr id="219" name="Прямая соединительная линия 44"/>
          <p:cNvCxnSpPr/>
          <p:nvPr/>
        </p:nvCxnSpPr>
        <p:spPr>
          <a:xfrm>
            <a:off x="1199880" y="114840"/>
            <a:ext cx="360" cy="314640"/>
          </a:xfrm>
          <a:prstGeom prst="straightConnector1">
            <a:avLst/>
          </a:prstGeom>
          <a:ln w="6350">
            <a:solidFill>
              <a:srgbClr val="eeece1">
                <a:lumMod val="75000"/>
              </a:srgbClr>
            </a:solidFill>
            <a:round/>
          </a:ln>
        </p:spPr>
      </p:cxnSp>
      <p:sp>
        <p:nvSpPr>
          <p:cNvPr id="220" name="Graphic 2"/>
          <p:cNvSpPr/>
          <p:nvPr/>
        </p:nvSpPr>
        <p:spPr>
          <a:xfrm>
            <a:off x="3197880" y="111204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TextBox 16"/>
          <p:cNvSpPr/>
          <p:nvPr/>
        </p:nvSpPr>
        <p:spPr>
          <a:xfrm>
            <a:off x="3614040" y="681120"/>
            <a:ext cx="237600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За 2022 год проведено 257 мероприятий, привлечено 839 волонтеров, которыми отработано 6 488,3 часа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2" name="Graphic 2"/>
          <p:cNvSpPr/>
          <p:nvPr/>
        </p:nvSpPr>
        <p:spPr>
          <a:xfrm>
            <a:off x="3249720" y="249480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TextBox 18"/>
          <p:cNvSpPr/>
          <p:nvPr/>
        </p:nvSpPr>
        <p:spPr>
          <a:xfrm>
            <a:off x="3630960" y="2213280"/>
            <a:ext cx="2376000" cy="115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Волонтерское сопровождение Всероссийских и региональных проектов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4" name="Прямоугольник 21"/>
          <p:cNvSpPr/>
          <p:nvPr/>
        </p:nvSpPr>
        <p:spPr>
          <a:xfrm>
            <a:off x="3249720" y="3361680"/>
            <a:ext cx="2604960" cy="1501200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entury Gothic"/>
              </a:rPr>
              <a:t>Все волонтерские организации приняли активное участие в мероприятиях, приуроченных к Году Экологии</a:t>
            </a:r>
            <a:endParaRPr b="0" lang="ru-RU" sz="12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25" name="Рисунок 6" descr=""/>
          <p:cNvPicPr/>
          <p:nvPr/>
        </p:nvPicPr>
        <p:blipFill>
          <a:blip r:embed="rId2"/>
          <a:stretch/>
        </p:blipFill>
        <p:spPr>
          <a:xfrm>
            <a:off x="5985360" y="357840"/>
            <a:ext cx="3023280" cy="2347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6" name="Рисунок 7" descr=""/>
          <p:cNvPicPr/>
          <p:nvPr/>
        </p:nvPicPr>
        <p:blipFill>
          <a:blip r:embed="rId3"/>
          <a:stretch/>
        </p:blipFill>
        <p:spPr>
          <a:xfrm>
            <a:off x="99000" y="2811600"/>
            <a:ext cx="2940120" cy="2205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7" name="Picture 2" descr="https://sun9-81.userapi.com/impg/iV-iEUcbEQEKFvz1h-AeC55AGZomtW7WsW3W9g/QVkXAV2RioE.jpg?size=1280x960&amp;quality=96&amp;sign=eb3468d77abd375dafd908f4d8fb744c&amp;type=album"/>
          <p:cNvPicPr/>
          <p:nvPr/>
        </p:nvPicPr>
        <p:blipFill>
          <a:blip r:embed="rId4"/>
          <a:stretch/>
        </p:blipFill>
        <p:spPr>
          <a:xfrm>
            <a:off x="205560" y="612360"/>
            <a:ext cx="2791440" cy="2093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28" name="Picture 4" descr="https://sun9-88.userapi.com/impg/OYTDR9iVv-XMJWTFi4Z3eCFz7CMvp5rKwb8wZQ/Cj2O7pv1bS8.jpg?size=1079x1080&amp;quality=95&amp;sign=ea82a6702026b7b773bdd0bed260e6c6&amp;type=album"/>
          <p:cNvPicPr/>
          <p:nvPr/>
        </p:nvPicPr>
        <p:blipFill>
          <a:blip r:embed="rId5"/>
          <a:srcRect l="0" t="16135" r="388" b="4724"/>
          <a:stretch/>
        </p:blipFill>
        <p:spPr>
          <a:xfrm>
            <a:off x="6077520" y="2735640"/>
            <a:ext cx="2868480" cy="2280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3"/>
          <p:cNvSpPr/>
          <p:nvPr/>
        </p:nvSpPr>
        <p:spPr>
          <a:xfrm>
            <a:off x="1200240" y="76680"/>
            <a:ext cx="7764120" cy="37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Ямальская неделя добра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30" name="Picture 6" descr=""/>
          <p:cNvPicPr/>
          <p:nvPr/>
        </p:nvPicPr>
        <p:blipFill>
          <a:blip r:embed="rId1"/>
          <a:srcRect l="44441" t="40816" r="29079" b="42282"/>
          <a:stretch/>
        </p:blipFill>
        <p:spPr>
          <a:xfrm>
            <a:off x="106200" y="132840"/>
            <a:ext cx="1001880" cy="359640"/>
          </a:xfrm>
          <a:prstGeom prst="rect">
            <a:avLst/>
          </a:prstGeom>
          <a:ln w="0">
            <a:noFill/>
          </a:ln>
        </p:spPr>
      </p:pic>
      <p:cxnSp>
        <p:nvCxnSpPr>
          <p:cNvPr id="231" name="Прямая соединительная линия 2"/>
          <p:cNvCxnSpPr/>
          <p:nvPr/>
        </p:nvCxnSpPr>
        <p:spPr>
          <a:xfrm>
            <a:off x="1199880" y="114840"/>
            <a:ext cx="360" cy="314640"/>
          </a:xfrm>
          <a:prstGeom prst="straightConnector1">
            <a:avLst/>
          </a:prstGeom>
          <a:ln w="6350">
            <a:solidFill>
              <a:srgbClr val="eeece1">
                <a:lumMod val="75000"/>
              </a:srgbClr>
            </a:solidFill>
            <a:round/>
          </a:ln>
        </p:spPr>
      </p:cxnSp>
      <p:sp>
        <p:nvSpPr>
          <p:cNvPr id="232" name="Graphic 4"/>
          <p:cNvSpPr/>
          <p:nvPr/>
        </p:nvSpPr>
        <p:spPr>
          <a:xfrm>
            <a:off x="3197880" y="72000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TextBox 4"/>
          <p:cNvSpPr/>
          <p:nvPr/>
        </p:nvSpPr>
        <p:spPr>
          <a:xfrm>
            <a:off x="3614040" y="681120"/>
            <a:ext cx="23760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Проведено 126 мероприятий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4" name="Graphic 5"/>
          <p:cNvSpPr/>
          <p:nvPr/>
        </p:nvSpPr>
        <p:spPr>
          <a:xfrm>
            <a:off x="3203640" y="267732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TextBox 5"/>
          <p:cNvSpPr/>
          <p:nvPr/>
        </p:nvSpPr>
        <p:spPr>
          <a:xfrm>
            <a:off x="3630960" y="2198520"/>
            <a:ext cx="2376000" cy="15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В 2024 году планируется продолжение практики по проведению недели добра на территории города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6" name="Graphic 6"/>
          <p:cNvSpPr/>
          <p:nvPr/>
        </p:nvSpPr>
        <p:spPr>
          <a:xfrm>
            <a:off x="3203640" y="1620000"/>
            <a:ext cx="396360" cy="382680"/>
          </a:xfrm>
          <a:custGeom>
            <a:avLst/>
            <a:gdLst>
              <a:gd name="textAreaLeft" fmla="*/ 0 w 396360"/>
              <a:gd name="textAreaRight" fmla="*/ 396720 w 396360"/>
              <a:gd name="textAreaTop" fmla="*/ 0 h 382680"/>
              <a:gd name="textAreaBottom" fmla="*/ 383040 h 382680"/>
            </a:gdLst>
            <a:ahLst/>
            <a:rect l="textAreaLeft" t="textAreaTop" r="textAreaRight" b="textAreaBottom"/>
            <a:pathLst>
              <a:path w="21600" h="2160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  <a:moveTo>
                  <a:pt x="10229" y="15269"/>
                </a:moveTo>
                <a:lnTo>
                  <a:pt x="17069" y="8429"/>
                </a:lnTo>
                <a:cubicBezTo>
                  <a:pt x="17345" y="8143"/>
                  <a:pt x="17337" y="7687"/>
                  <a:pt x="17051" y="7411"/>
                </a:cubicBezTo>
                <a:cubicBezTo>
                  <a:pt x="16772" y="7141"/>
                  <a:pt x="16330" y="7141"/>
                  <a:pt x="16051" y="7411"/>
                </a:cubicBezTo>
                <a:lnTo>
                  <a:pt x="9720" y="13742"/>
                </a:lnTo>
                <a:lnTo>
                  <a:pt x="5549" y="9571"/>
                </a:lnTo>
                <a:cubicBezTo>
                  <a:pt x="5273" y="9285"/>
                  <a:pt x="4817" y="9277"/>
                  <a:pt x="4531" y="9553"/>
                </a:cubicBezTo>
                <a:cubicBezTo>
                  <a:pt x="4245" y="9829"/>
                  <a:pt x="4237" y="10285"/>
                  <a:pt x="4513" y="10571"/>
                </a:cubicBezTo>
                <a:cubicBezTo>
                  <a:pt x="4519" y="10577"/>
                  <a:pt x="4525" y="10583"/>
                  <a:pt x="4531" y="10589"/>
                </a:cubicBezTo>
                <a:lnTo>
                  <a:pt x="9211" y="15269"/>
                </a:lnTo>
                <a:cubicBezTo>
                  <a:pt x="9492" y="15550"/>
                  <a:pt x="9948" y="15550"/>
                  <a:pt x="10229" y="15269"/>
                </a:cubicBezTo>
                <a:close/>
              </a:path>
            </a:pathLst>
          </a:custGeom>
          <a:solidFill>
            <a:srgbClr val="ff7575"/>
          </a:solidFill>
          <a:ln w="2540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102960" bIns="10296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TextBox 6"/>
          <p:cNvSpPr/>
          <p:nvPr/>
        </p:nvSpPr>
        <p:spPr>
          <a:xfrm>
            <a:off x="3600000" y="1431000"/>
            <a:ext cx="23760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595959"/>
                </a:solidFill>
                <a:latin typeface="Century Gothic"/>
              </a:rPr>
              <a:t>Количество участников — более 5000 человек</a:t>
            </a:r>
            <a:endParaRPr b="0" lang="ru-RU" sz="1400" spc="-1" strike="noStrike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38" name="Прямоугольник 1"/>
          <p:cNvSpPr/>
          <p:nvPr/>
        </p:nvSpPr>
        <p:spPr>
          <a:xfrm>
            <a:off x="3429720" y="3960000"/>
            <a:ext cx="1970280" cy="958320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entury Gothic"/>
              </a:rPr>
              <a:t>Впервые в 2023 году к участию присоединились воспитанники детского сада</a:t>
            </a:r>
            <a:endParaRPr b="0" lang="ru-RU" sz="12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39" name="" descr=""/>
          <p:cNvPicPr/>
          <p:nvPr/>
        </p:nvPicPr>
        <p:blipFill>
          <a:blip r:embed="rId2"/>
          <a:stretch/>
        </p:blipFill>
        <p:spPr>
          <a:xfrm>
            <a:off x="99000" y="454320"/>
            <a:ext cx="2994120" cy="2245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40" name="" descr=""/>
          <p:cNvPicPr/>
          <p:nvPr/>
        </p:nvPicPr>
        <p:blipFill>
          <a:blip r:embed="rId3"/>
          <a:stretch/>
        </p:blipFill>
        <p:spPr>
          <a:xfrm>
            <a:off x="118440" y="2833920"/>
            <a:ext cx="2941560" cy="2206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41" name="" descr=""/>
          <p:cNvPicPr/>
          <p:nvPr/>
        </p:nvPicPr>
        <p:blipFill>
          <a:blip r:embed="rId4"/>
          <a:stretch/>
        </p:blipFill>
        <p:spPr>
          <a:xfrm>
            <a:off x="6136560" y="122040"/>
            <a:ext cx="2503440" cy="2577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242" name="" descr=""/>
          <p:cNvPicPr/>
          <p:nvPr/>
        </p:nvPicPr>
        <p:blipFill>
          <a:blip r:embed="rId5"/>
          <a:stretch/>
        </p:blipFill>
        <p:spPr>
          <a:xfrm>
            <a:off x="5940000" y="2781720"/>
            <a:ext cx="3060000" cy="2295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Box 8"/>
          <p:cNvSpPr/>
          <p:nvPr/>
        </p:nvSpPr>
        <p:spPr>
          <a:xfrm>
            <a:off x="1200240" y="76680"/>
            <a:ext cx="7764120" cy="65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de0000"/>
                </a:solidFill>
                <a:latin typeface="Century Gothic"/>
                <a:ea typeface="PT Astra Sans"/>
              </a:rPr>
              <a:t>В 2023 году введена награда для волонтеров — нематериальная поддержка «Карта волонтера»</a:t>
            </a:r>
            <a:endParaRPr b="0" lang="ru-RU" sz="18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44" name="Picture 7" descr=""/>
          <p:cNvPicPr/>
          <p:nvPr/>
        </p:nvPicPr>
        <p:blipFill>
          <a:blip r:embed="rId1"/>
          <a:srcRect l="44441" t="40816" r="29079" b="42282"/>
          <a:stretch/>
        </p:blipFill>
        <p:spPr>
          <a:xfrm>
            <a:off x="106200" y="132840"/>
            <a:ext cx="1001880" cy="359640"/>
          </a:xfrm>
          <a:prstGeom prst="rect">
            <a:avLst/>
          </a:prstGeom>
          <a:ln w="0">
            <a:noFill/>
          </a:ln>
        </p:spPr>
      </p:pic>
      <p:cxnSp>
        <p:nvCxnSpPr>
          <p:cNvPr id="245" name="Прямая соединительная линия 3"/>
          <p:cNvCxnSpPr/>
          <p:nvPr/>
        </p:nvCxnSpPr>
        <p:spPr>
          <a:xfrm>
            <a:off x="1199880" y="114840"/>
            <a:ext cx="360" cy="314640"/>
          </a:xfrm>
          <a:prstGeom prst="straightConnector1">
            <a:avLst/>
          </a:prstGeom>
          <a:ln w="6350">
            <a:solidFill>
              <a:srgbClr val="eeece1">
                <a:lumMod val="75000"/>
              </a:srgbClr>
            </a:solidFill>
            <a:round/>
          </a:ln>
        </p:spPr>
      </p:cxnSp>
      <p:sp>
        <p:nvSpPr>
          <p:cNvPr id="246" name="Прямоугольник 3"/>
          <p:cNvSpPr/>
          <p:nvPr/>
        </p:nvSpPr>
        <p:spPr>
          <a:xfrm>
            <a:off x="6300000" y="900000"/>
            <a:ext cx="2340000" cy="3600000"/>
          </a:xfrm>
          <a:prstGeom prst="rect">
            <a:avLst/>
          </a:prstGeom>
          <a:solidFill>
            <a:srgbClr val="ff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ffffff"/>
                </a:solidFill>
                <a:latin typeface="Century Gothic"/>
              </a:rPr>
              <a:t>Впервые в Губкинском волонтеры были награждены "Картой Волонтера", которая дает дополнительную скидку у ряда предпринимателей города, а также, 10 бесплатных услуг в учреждениях социальной сферы города.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b="1" lang="ru-RU" sz="1100" spc="-1" strike="noStrike">
                <a:solidFill>
                  <a:srgbClr val="ffffff"/>
                </a:solidFill>
                <a:latin typeface="Century Gothic"/>
              </a:rPr>
              <a:t>✅</a:t>
            </a:r>
            <a:r>
              <a:rPr b="1" lang="ru-RU" sz="1100" spc="-1" strike="noStrike">
                <a:solidFill>
                  <a:srgbClr val="ffffff"/>
                </a:solidFill>
                <a:latin typeface="Century Gothic"/>
              </a:rPr>
              <a:t>"Картой волонтера" награждено 12 кандидатов, прошедших конкурсный отбор, одним из критериев конкурса было наличие верифицированных часов на сайте Добро.ру.</a:t>
            </a:r>
            <a:endParaRPr b="0" lang="ru-RU" sz="1100" spc="-1" strike="noStrike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47" name="" descr=""/>
          <p:cNvPicPr/>
          <p:nvPr/>
        </p:nvPicPr>
        <p:blipFill>
          <a:blip r:embed="rId2"/>
          <a:stretch/>
        </p:blipFill>
        <p:spPr>
          <a:xfrm>
            <a:off x="360000" y="1080000"/>
            <a:ext cx="5040000" cy="3535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16938</TotalTime>
  <Application>LibreOffice/7.4.4.2$Linux_X86_64 LibreOffice_project/40$Build-2</Application>
  <AppVersion>15.0000</AppVersion>
  <Words>818</Words>
  <Paragraphs>78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2022-02-21T04:19:58Z</dcterms:created>
  <dc:creator>Лобанова Елена Александровна</dc:creator>
  <dc:description/>
  <dc:language>ru-RU</dc:language>
  <cp:lastModifiedBy/>
  <cp:lastPrinted>2022-03-21T10:58:29Z</cp:lastPrinted>
  <dcterms:modified xsi:type="dcterms:W3CDTF">2023-05-26T12:28:32Z</dcterms:modified>
  <cp:revision>1594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Экран (16:9)</vt:lpwstr>
  </property>
  <property fmtid="{D5CDD505-2E9C-101B-9397-08002B2CF9AE}" pid="4" name="Slides">
    <vt:i4>13</vt:i4>
  </property>
</Properties>
</file>