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64" r:id="rId2"/>
    <p:sldId id="365" r:id="rId3"/>
    <p:sldId id="354" r:id="rId4"/>
    <p:sldId id="272" r:id="rId5"/>
    <p:sldId id="336" r:id="rId6"/>
    <p:sldId id="284" r:id="rId7"/>
    <p:sldId id="352" r:id="rId8"/>
    <p:sldId id="355" r:id="rId9"/>
    <p:sldId id="357" r:id="rId10"/>
    <p:sldId id="304" r:id="rId11"/>
    <p:sldId id="361" r:id="rId12"/>
    <p:sldId id="362" r:id="rId13"/>
    <p:sldId id="360" r:id="rId14"/>
    <p:sldId id="296" r:id="rId15"/>
    <p:sldId id="350" r:id="rId16"/>
    <p:sldId id="301" r:id="rId17"/>
    <p:sldId id="295" r:id="rId18"/>
    <p:sldId id="293" r:id="rId19"/>
    <p:sldId id="290" r:id="rId20"/>
    <p:sldId id="292" r:id="rId21"/>
    <p:sldId id="291" r:id="rId22"/>
    <p:sldId id="288" r:id="rId23"/>
    <p:sldId id="294" r:id="rId24"/>
    <p:sldId id="319" r:id="rId25"/>
    <p:sldId id="305" r:id="rId26"/>
    <p:sldId id="306" r:id="rId27"/>
    <p:sldId id="316" r:id="rId28"/>
    <p:sldId id="323" r:id="rId29"/>
    <p:sldId id="341" r:id="rId30"/>
    <p:sldId id="331" r:id="rId31"/>
    <p:sldId id="324" r:id="rId32"/>
    <p:sldId id="325" r:id="rId33"/>
    <p:sldId id="326" r:id="rId34"/>
    <p:sldId id="329" r:id="rId35"/>
    <p:sldId id="349" r:id="rId36"/>
    <p:sldId id="342" r:id="rId37"/>
    <p:sldId id="345" r:id="rId38"/>
    <p:sldId id="347" r:id="rId39"/>
    <p:sldId id="332" r:id="rId40"/>
    <p:sldId id="320" r:id="rId41"/>
    <p:sldId id="340" r:id="rId42"/>
    <p:sldId id="363" r:id="rId4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0066"/>
    <a:srgbClr val="8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292" autoAdjust="0"/>
    <p:restoredTop sz="94660"/>
  </p:normalViewPr>
  <p:slideViewPr>
    <p:cSldViewPr>
      <p:cViewPr varScale="1">
        <p:scale>
          <a:sx n="69" d="100"/>
          <a:sy n="69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305428B-8B8D-484F-AF69-7F2C97928091}" type="datetimeFigureOut">
              <a:rPr lang="ru-RU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96AF64F-0B9E-4923-9E21-A4737BDC0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17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C495CE8-4701-49F6-8D8E-2E80035D2648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F8F8DD-0CDF-4FB7-BF6E-41A593DE45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D03A91-8EDA-4E2D-876D-4461FD2ADD65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5A83EC0-846E-43E0-B565-07E4072242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6A1898-5947-4755-B6BE-F5DA4AFD4F66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CC9E37-476C-4CEB-8DF9-9C3CE0DD9F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9B1CDB7-DCF9-4DBF-8E8C-9EDD0182E16A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986534-F012-43BE-B999-A81E20EE7F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8D45D20-56B3-4E67-A53F-35C2C1525EB3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490361D-1E08-47D7-B097-703C6F74A0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FF8337-DAD8-489D-A3DA-BEB69B488DBF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767CE26-BF1A-443C-9263-9213A00ADB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E2C728-7FFE-4C85-AECD-A945DCD9C2A0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83CB515-24D1-4EF4-904F-A2AFC7DE7D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239AA4F-1711-4C65-B220-B8E9FF2A47EF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A9D095-5C2D-4024-BDD5-7F1C43C6FA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FFABF4-FDC9-4D27-8B97-426952B0CD2D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D0DF9C-8489-4682-9621-F7A4C19732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91DED6F-EC9B-434F-9DF7-C69716F42BE7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A43D76-FA8A-484D-AFF2-C47CD45D31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B3B1B27-E80E-491F-A8A7-F42B1461F860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296426-7EAB-45B5-9D3A-AA2AA2E0F8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19DB4C0-3034-4218-B0A8-A5F81B6A1C5A}" type="datetimeFigureOut">
              <a:rPr lang="ru-RU" smtClean="0"/>
              <a:pPr>
                <a:defRPr/>
              </a:pPr>
              <a:t>26.09.2023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B3EBE3D-C8F7-49CE-9981-437F7EB145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youtu.be/2fgUUIDEebM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muzey-bereginya.moy.s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bat1-batyr.edu.cap.ru/?t=hry&amp;eduid=4248&amp;hry=./4093/30816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300" b="1" dirty="0" smtClean="0">
                <a:solidFill>
                  <a:srgbClr val="FF0000"/>
                </a:solidFill>
              </a:rPr>
              <a:t>ПОРТФОЛИО</a:t>
            </a:r>
            <a:br>
              <a:rPr lang="ru-RU" sz="7300" b="1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84584" y="1772816"/>
            <a:ext cx="7498080" cy="2784376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828836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7030A0"/>
                </a:solidFill>
              </a:rPr>
              <a:t>Волонтерской деятельности</a:t>
            </a:r>
            <a:endParaRPr lang="ru-RU" sz="3200" dirty="0">
              <a:solidFill>
                <a:srgbClr val="7030A0"/>
              </a:solidFill>
            </a:endParaRPr>
          </a:p>
          <a:p>
            <a:pPr algn="ctr"/>
            <a:endParaRPr lang="ru-RU" altLang="ru-RU" sz="3200" b="1" dirty="0" smtClean="0">
              <a:solidFill>
                <a:srgbClr val="000066"/>
              </a:solidFill>
            </a:endParaRPr>
          </a:p>
          <a:p>
            <a:pPr algn="ctr"/>
            <a:r>
              <a:rPr lang="ru-RU" altLang="ru-RU" sz="3200" b="1" dirty="0" smtClean="0">
                <a:solidFill>
                  <a:srgbClr val="000066"/>
                </a:solidFill>
              </a:rPr>
              <a:t>МБОУ </a:t>
            </a:r>
            <a:r>
              <a:rPr lang="ru-RU" altLang="ru-RU" sz="3200" b="1" dirty="0">
                <a:solidFill>
                  <a:srgbClr val="000066"/>
                </a:solidFill>
              </a:rPr>
              <a:t>«Батыревская СОШ №1» </a:t>
            </a:r>
          </a:p>
          <a:p>
            <a:pPr algn="ctr"/>
            <a:r>
              <a:rPr lang="ru-RU" altLang="ru-RU" sz="3200" b="1" dirty="0">
                <a:solidFill>
                  <a:srgbClr val="000066"/>
                </a:solidFill>
              </a:rPr>
              <a:t>Батыревского района Чувашской </a:t>
            </a:r>
            <a:r>
              <a:rPr lang="ru-RU" altLang="ru-RU" sz="3200" b="1" dirty="0" smtClean="0">
                <a:solidFill>
                  <a:srgbClr val="000066"/>
                </a:solidFill>
              </a:rPr>
              <a:t>Республики</a:t>
            </a:r>
            <a:endParaRPr lang="ru-RU" altLang="ru-RU" sz="3200" b="1" dirty="0">
              <a:solidFill>
                <a:srgbClr val="000066"/>
              </a:solidFill>
            </a:endParaRP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519" y="5157192"/>
            <a:ext cx="1956606" cy="162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9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679936"/>
            <a:ext cx="7331295" cy="4125327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27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48245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8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561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3200" b="1" dirty="0" smtClean="0"/>
              <a:t> «ДЕТЯМ О ВЕЛИКОЙ ПОБЕДЕ» 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79936"/>
            <a:ext cx="7715200" cy="4341351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«ЧАСОВЫЕ ЗНАМЕНИ ПОБЕДЫ»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6" y="1555014"/>
            <a:ext cx="6631841" cy="497033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 smtClean="0"/>
              <a:t>ГЕОРГИЕВСКАЯ ЛЕНТА</a:t>
            </a:r>
          </a:p>
        </p:txBody>
      </p:sp>
      <p:pic>
        <p:nvPicPr>
          <p:cNvPr id="1026" name="Picture 2" descr="F:\для волонт презент\Георг. ленточка\20160425_132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934" y="1052736"/>
            <a:ext cx="3933778" cy="2862080"/>
          </a:xfrm>
          <a:prstGeom prst="rect">
            <a:avLst/>
          </a:prstGeom>
          <a:noFill/>
        </p:spPr>
      </p:pic>
      <p:pic>
        <p:nvPicPr>
          <p:cNvPr id="1027" name="Picture 3" descr="F:\для волонт презент\Георг. ленточка\5nzLqrD9BR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254" y="1556792"/>
            <a:ext cx="3387226" cy="4536504"/>
          </a:xfrm>
          <a:prstGeom prst="rect">
            <a:avLst/>
          </a:prstGeom>
          <a:noFill/>
        </p:spPr>
      </p:pic>
      <p:pic>
        <p:nvPicPr>
          <p:cNvPr id="2050" name="Picture 2" descr="F:\для волонт презент\Георг. ленточка\IMG_20160425_132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91727"/>
            <a:ext cx="3957590" cy="28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ОБЕЛИСК СЛАВЫ</a:t>
            </a:r>
            <a:br>
              <a:rPr lang="ru-RU" altLang="ru-RU" sz="4000" b="1" dirty="0" smtClean="0"/>
            </a:br>
            <a:endParaRPr lang="ru-RU" altLang="ru-RU" sz="4000" b="1" dirty="0" smtClean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46018"/>
            <a:ext cx="6777272" cy="5079326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ГОНКА ГТО «ПУТЬ К ПОБЕДЕ» </a:t>
            </a:r>
            <a:br>
              <a:rPr lang="ru-RU" altLang="ru-RU" sz="4000" b="1" dirty="0" smtClean="0"/>
            </a:br>
            <a:endParaRPr lang="ru-RU" altLang="ru-RU" sz="4000" b="1" dirty="0" smtClean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93" y="1556792"/>
            <a:ext cx="7934048" cy="4464496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198349"/>
            <a:ext cx="896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66"/>
                </a:solidFill>
              </a:rPr>
              <a:t>МБОУ «</a:t>
            </a:r>
            <a:r>
              <a:rPr lang="ru-RU" altLang="ru-RU" sz="2400" b="1" dirty="0" err="1">
                <a:solidFill>
                  <a:srgbClr val="000066"/>
                </a:solidFill>
              </a:rPr>
              <a:t>Батыревская</a:t>
            </a:r>
            <a:r>
              <a:rPr lang="ru-RU" altLang="ru-RU" sz="2400" b="1" dirty="0">
                <a:solidFill>
                  <a:srgbClr val="000066"/>
                </a:solidFill>
              </a:rPr>
              <a:t> СОШ №1» </a:t>
            </a:r>
            <a:endParaRPr lang="ru-RU" altLang="ru-RU" sz="2400" b="1" dirty="0" smtClean="0">
              <a:solidFill>
                <a:srgbClr val="000066"/>
              </a:solidFill>
            </a:endParaRPr>
          </a:p>
          <a:p>
            <a:pPr algn="ctr"/>
            <a:r>
              <a:rPr lang="ru-RU" altLang="ru-RU" sz="2400" b="1" dirty="0" err="1" smtClean="0">
                <a:solidFill>
                  <a:srgbClr val="000066"/>
                </a:solidFill>
              </a:rPr>
              <a:t>Батыревского</a:t>
            </a:r>
            <a:r>
              <a:rPr lang="ru-RU" altLang="ru-RU" sz="2400" b="1" dirty="0" smtClean="0">
                <a:solidFill>
                  <a:srgbClr val="000066"/>
                </a:solidFill>
              </a:rPr>
              <a:t> </a:t>
            </a:r>
            <a:r>
              <a:rPr lang="ru-RU" altLang="ru-RU" sz="2400" b="1" dirty="0">
                <a:solidFill>
                  <a:srgbClr val="000066"/>
                </a:solidFill>
              </a:rPr>
              <a:t>района Чувашской Республики</a:t>
            </a:r>
          </a:p>
          <a:p>
            <a:pPr algn="ctr"/>
            <a:r>
              <a:rPr lang="ru-RU" altLang="ru-RU" sz="2400" b="1" dirty="0">
                <a:solidFill>
                  <a:srgbClr val="000066"/>
                </a:solidFill>
              </a:rPr>
              <a:t>в</a:t>
            </a:r>
            <a:r>
              <a:rPr lang="ru-RU" altLang="ru-RU" sz="2400" b="1" dirty="0" smtClean="0">
                <a:solidFill>
                  <a:srgbClr val="000066"/>
                </a:solidFill>
              </a:rPr>
              <a:t>олонтерский отряд «Импульс»</a:t>
            </a:r>
            <a:endParaRPr lang="ru-RU" altLang="ru-RU" sz="2400" b="1" dirty="0">
              <a:solidFill>
                <a:srgbClr val="000066"/>
              </a:solidFill>
            </a:endParaRPr>
          </a:p>
        </p:txBody>
      </p:sp>
      <p:pic>
        <p:nvPicPr>
          <p:cNvPr id="2052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75" y="236396"/>
            <a:ext cx="1088356" cy="9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d60e40f2e1edbaf62c1c20150e5236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01607" y="227687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28498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КТО, ЕСЛИ НЕ МЫ ?!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398678"/>
            <a:ext cx="8026900" cy="54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10">
        <p:split orient="vert"/>
      </p:transition>
    </mc:Choice>
    <mc:Fallback xmlns="">
      <p:transition spd="slow" advClick="0" advTm="70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008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000" b="1" dirty="0" smtClean="0"/>
              <a:t>СМОТР СТРОЯ И ПЕСНИ </a:t>
            </a:r>
            <a:br>
              <a:rPr lang="ru-RU" altLang="ru-RU" sz="3000" b="1" dirty="0" smtClean="0"/>
            </a:br>
            <a:r>
              <a:rPr lang="ru-RU" altLang="ru-RU" sz="3000" b="1" dirty="0" smtClean="0"/>
              <a:t>«СТАТЕН И СТРОЕН – УВАЖЕНИЯ ДОСТОИН» </a:t>
            </a:r>
            <a:br>
              <a:rPr lang="ru-RU" altLang="ru-RU" sz="3000" b="1" dirty="0" smtClean="0"/>
            </a:br>
            <a:endParaRPr lang="ru-RU" altLang="ru-RU" sz="3000" b="1" dirty="0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2051"/>
            <a:ext cx="6480719" cy="485707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ТРУДОВОЙ ДЕСАНТ </a:t>
            </a:r>
            <a:br>
              <a:rPr lang="ru-RU" altLang="ru-RU" sz="4000" b="1" dirty="0" smtClean="0"/>
            </a:br>
            <a:endParaRPr lang="ru-RU" altLang="ru-RU" sz="4000" b="1" dirty="0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2" y="1628800"/>
            <a:ext cx="7678110" cy="4320480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МИТИНГ В ЧЕСТЬ ВЕЛИКОЙ ПОБЕДЫ </a:t>
            </a:r>
            <a:br>
              <a:rPr lang="ru-RU" altLang="ru-RU" sz="4000" b="1" dirty="0" smtClean="0"/>
            </a:br>
            <a:endParaRPr lang="ru-RU" altLang="ru-RU" sz="4000" b="1" dirty="0" smtClean="0"/>
          </a:p>
        </p:txBody>
      </p:sp>
      <p:pic>
        <p:nvPicPr>
          <p:cNvPr id="21507" name="Picture 2" descr="C:\Users\User\Desktop\9 мая парад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38238"/>
            <a:ext cx="7416180" cy="555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/>
              <a:t>ВАХТА ПАМЯТИ</a:t>
            </a:r>
            <a:br>
              <a:rPr lang="ru-RU" altLang="ru-RU" sz="4000" b="1" dirty="0" smtClean="0"/>
            </a:br>
            <a:endParaRPr lang="ru-RU" altLang="ru-RU" sz="4000" b="1" dirty="0" smtClean="0"/>
          </a:p>
        </p:txBody>
      </p:sp>
      <p:pic>
        <p:nvPicPr>
          <p:cNvPr id="22531" name="Picture 2" descr="C:\Users\User\Desktop\dsc_0068_novij_raz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36099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52738"/>
            <a:ext cx="543560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Свеча Памяти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 descr="H:\Documents and Settings\Администратор\Рабочий стол\Dy8epXF_UPM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412776"/>
            <a:ext cx="662473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723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solidFill>
                  <a:srgbClr val="7030A0"/>
                </a:solidFill>
                <a:hlinkClick r:id="rId2"/>
              </a:rPr>
              <a:t>ВСТРЕЧИ С ГЕРОЯМИ ПОБЕДЫ</a:t>
            </a:r>
            <a:endParaRPr lang="ru-RU" altLang="ru-RU" b="1" dirty="0" smtClean="0">
              <a:solidFill>
                <a:srgbClr val="7030A0"/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8701087" cy="48958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>
                <a:hlinkClick r:id="rId2"/>
              </a:rPr>
              <a:t>Экскурсии в школьный музей «</a:t>
            </a:r>
            <a:r>
              <a:rPr lang="ru-RU" altLang="ru-RU" sz="4000" b="1" dirty="0" err="1" smtClean="0">
                <a:hlinkClick r:id="rId2"/>
              </a:rPr>
              <a:t>Берегиня</a:t>
            </a:r>
            <a:r>
              <a:rPr lang="ru-RU" altLang="ru-RU" sz="4000" b="1" dirty="0" smtClean="0">
                <a:hlinkClick r:id="rId2"/>
              </a:rPr>
              <a:t>»</a:t>
            </a:r>
            <a:endParaRPr lang="ru-RU" altLang="ru-RU" sz="4000" b="1" dirty="0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1" y="1412776"/>
            <a:ext cx="8062016" cy="4536504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hlinkClick r:id="rId2"/>
              </a:rPr>
              <a:t>Школьная книга Памяти</a:t>
            </a:r>
            <a:endParaRPr lang="ru-RU" altLang="ru-RU" b="1" dirty="0" smtClean="0"/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5604" name="Picture 4" descr="nasledniki-Pobedy-1024x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869315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asledniki-Pobedy-1024x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781175"/>
            <a:ext cx="869315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B0F0"/>
                </a:solidFill>
              </a:rPr>
              <a:t>Акция «</a:t>
            </a:r>
            <a:r>
              <a:rPr lang="ru-RU" b="1" u="sng" dirty="0" err="1" smtClean="0">
                <a:solidFill>
                  <a:srgbClr val="00B0F0"/>
                </a:solidFill>
              </a:rPr>
              <a:t>ЗдоровыйОбразЖизни</a:t>
            </a:r>
            <a:r>
              <a:rPr lang="ru-RU" b="1" u="sng" dirty="0" smtClean="0">
                <a:solidFill>
                  <a:srgbClr val="00B0F0"/>
                </a:solidFill>
              </a:rPr>
              <a:t>»</a:t>
            </a:r>
            <a:endParaRPr lang="ru-RU" b="1" u="sng" dirty="0">
              <a:solidFill>
                <a:srgbClr val="00B0F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1120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368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IMG-20191128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74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F:\для волонт презент\DSC01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для волонт презент\анапа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39" y="3284984"/>
            <a:ext cx="493010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sGnaUdJ7kQI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0"/>
            <a:ext cx="449999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анапа\ппка-2\DSC016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572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42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accent3"/>
                </a:solidFill>
              </a:rPr>
              <a:t>Акция «Приседай на здоровье!»</a:t>
            </a:r>
            <a:endParaRPr lang="ru-RU" b="1" u="sng" dirty="0">
              <a:solidFill>
                <a:schemeClr val="accent3"/>
              </a:solidFill>
            </a:endParaRPr>
          </a:p>
        </p:txBody>
      </p:sp>
      <p:pic>
        <p:nvPicPr>
          <p:cNvPr id="5122" name="Picture 2" descr="F:\для волонт презент\акция приседай на здоровье\DSCN3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143243" cy="31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ля волонт презент\акция приседай на здоровье\DSCN3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12799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590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err="1" smtClean="0">
                <a:solidFill>
                  <a:srgbClr val="7030A0"/>
                </a:solidFill>
              </a:rPr>
              <a:t>Квест</a:t>
            </a:r>
            <a:r>
              <a:rPr lang="ru-RU" b="1" u="sng" dirty="0" smtClean="0">
                <a:solidFill>
                  <a:srgbClr val="7030A0"/>
                </a:solidFill>
              </a:rPr>
              <a:t> «Дальневосточная битва»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6146" name="Picture 2" descr="F:\для волонт презент\Квест Дальневосточная битва\DSC_0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32048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для волонт презент\Квест Дальневосточная битва\DSC_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248472" cy="304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81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Встреча РДШ с инспекторами ПДН</a:t>
            </a: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3" name="Picture 5" descr="F:\для волонт презент\РДШ вместе с инспекторами ПДН\DSCN3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7799"/>
            <a:ext cx="7341567" cy="53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84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Правовой день</a:t>
            </a:r>
            <a:endParaRPr lang="ru-RU" b="1" u="sng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4" name="Picture 4" descr="F:\для волонт презент\правовой день\DSCN3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471168" cy="26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для волонт презент\правовой день\DSCN3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для волонт презент\правовой день\DSCN3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3027389" cy="34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« Безопасность детей» </a:t>
            </a:r>
            <a:endParaRPr lang="ru-RU" sz="32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153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98080" cy="1143000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b="1" dirty="0" smtClean="0">
                <a:solidFill>
                  <a:srgbClr val="3333FF"/>
                </a:solidFill>
              </a:rPr>
              <a:t>Весенняя неделя добра </a:t>
            </a:r>
            <a:endParaRPr lang="ru-RU" b="1" dirty="0">
              <a:solidFill>
                <a:srgbClr val="3333FF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6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1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надеяться, что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будет процветать дальше и приносить добро, ведь жизнь дается только один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раз,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ее нужно прожить достойно.</a:t>
            </a:r>
            <a:b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779" y="4581128"/>
            <a:ext cx="345044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39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339975" y="404813"/>
            <a:ext cx="6335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3075" name="Rectangle 7"/>
          <p:cNvSpPr>
            <a:spLocks noGrp="1" noChangeArrowheads="1"/>
          </p:cNvSpPr>
          <p:nvPr>
            <p:ph idx="1"/>
          </p:nvPr>
        </p:nvSpPr>
        <p:spPr>
          <a:xfrm>
            <a:off x="-3175" y="0"/>
            <a:ext cx="9039671" cy="6858000"/>
          </a:xfrm>
        </p:spPr>
        <p:txBody>
          <a:bodyPr/>
          <a:lstStyle/>
          <a:p>
            <a:pPr marL="273050" indent="-273050" algn="ctr" eaLnBrk="1" hangingPunct="1">
              <a:buFont typeface="Wingdings" pitchFamily="2" charset="2"/>
              <a:buNone/>
            </a:pPr>
            <a:endParaRPr lang="ru-RU" altLang="ru-RU" sz="3600" u="sng" dirty="0">
              <a:solidFill>
                <a:srgbClr val="0000FF"/>
              </a:solidFill>
            </a:endParaRPr>
          </a:p>
          <a:p>
            <a:pPr marL="273050" indent="-273050" algn="ctr" eaLnBrk="1" hangingPunct="1">
              <a:buFont typeface="Wingdings" pitchFamily="2" charset="2"/>
              <a:buNone/>
            </a:pPr>
            <a:r>
              <a:rPr lang="ru-RU" altLang="ru-RU" sz="4400" b="1" u="sng" dirty="0" smtClean="0">
                <a:solidFill>
                  <a:srgbClr val="0000FF"/>
                </a:solidFill>
              </a:rPr>
              <a:t>Главная задача школы: </a:t>
            </a:r>
          </a:p>
          <a:p>
            <a:pPr marL="273050" indent="-273050" algn="ctr" eaLnBrk="1" hangingPunct="1">
              <a:buFont typeface="Wingdings" pitchFamily="2" charset="2"/>
              <a:buNone/>
            </a:pPr>
            <a:r>
              <a:rPr lang="ru-RU" altLang="ru-RU" sz="4400" dirty="0" smtClean="0"/>
              <a:t>   </a:t>
            </a:r>
            <a:r>
              <a:rPr lang="ru-RU" altLang="ru-RU" sz="4400" dirty="0" smtClean="0">
                <a:solidFill>
                  <a:srgbClr val="FF0000"/>
                </a:solidFill>
              </a:rPr>
              <a:t>Обучение и воспитание патриота своей Родины, личности свободной, образованной, здоровой, готовой к самореализации в современных условиях.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fs00.infourok.ru/images/doc/126/147511/img2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3514" cy="21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dmin\Desktop\Кубикова А.А\9а день здоровья\dd5J7DJVDB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706"/>
            <a:ext cx="2915816" cy="214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Кубикова А.А\Горка\9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3096344" cy="211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:\для волонт презент\Квест Дальневосточная битва\DSC_0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26093"/>
            <a:ext cx="3131429" cy="21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для волонт презент\DSC0182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1840" cy="21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IMG_00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46" y="2107026"/>
            <a:ext cx="3096754" cy="2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для волонт презент\Акция ЗОЖ\DSCN33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59" y="4257228"/>
            <a:ext cx="3092691" cy="26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для волонт презент\осенний бал 9-11 кл\DSC_07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81" y="4270616"/>
            <a:ext cx="3148265" cy="25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:\для волонт презент\анапа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45" y="4270616"/>
            <a:ext cx="3096755" cy="25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9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2" y="0"/>
            <a:ext cx="9133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874095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8640"/>
            <a:ext cx="8250120" cy="6552728"/>
          </a:xfrm>
        </p:spPr>
        <p:txBody>
          <a:bodyPr>
            <a:normAutofit fontScale="47500" lnSpcReduction="20000"/>
          </a:bodyPr>
          <a:lstStyle/>
          <a:p>
            <a:pPr marL="82296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Заповеди </a:t>
            </a:r>
            <a:r>
              <a:rPr lang="ru-RU" sz="5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волонтеров:</a:t>
            </a:r>
            <a:endParaRPr lang="ru-RU" sz="1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- будьте ответственны в отношениях друг с другом;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- будьте честными, искренними и доброжелательными, улыбайтесь друг другу;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- помогайте окружающим принимать оптимальные решения в конфликтных ситуациях;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00B0F0"/>
                </a:solidFill>
                <a:latin typeface="Calibri"/>
                <a:ea typeface="Calibri"/>
                <a:cs typeface="Times New Roman"/>
              </a:rPr>
              <a:t>- не берите на себя невыполнимых обещаний;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- искренне интересуйтесь другими людьми;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0000CC"/>
                </a:solidFill>
                <a:latin typeface="Calibri"/>
                <a:ea typeface="Calibri"/>
                <a:cs typeface="Times New Roman"/>
              </a:rPr>
              <a:t>- помните, что имя человека – это самый сладостный и важный для него звук на любом языке; 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FF9900"/>
                </a:solidFill>
                <a:latin typeface="Calibri"/>
                <a:ea typeface="Calibri"/>
                <a:cs typeface="Times New Roman"/>
              </a:rPr>
              <a:t>- старайтесь нравиться людям не только внутренне, но и внешне; 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FF33CC"/>
                </a:solidFill>
                <a:latin typeface="Calibri"/>
                <a:ea typeface="Calibri"/>
                <a:cs typeface="Times New Roman"/>
              </a:rPr>
              <a:t>- помните о чувстве меры; 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00CC00"/>
                </a:solidFill>
                <a:latin typeface="Calibri"/>
                <a:ea typeface="Calibri"/>
                <a:cs typeface="Times New Roman"/>
              </a:rPr>
              <a:t>- оказывая помощь человеку, не умоляйте его достоинств;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>
                <a:solidFill>
                  <a:srgbClr val="215868"/>
                </a:solidFill>
                <a:latin typeface="Calibri"/>
                <a:ea typeface="Calibri"/>
                <a:cs typeface="Times New Roman"/>
              </a:rPr>
              <a:t>- стремитесь, чтобы люди были рады сделать то, что Вы им предлагаете!!!</a:t>
            </a:r>
            <a:endParaRPr lang="ru-RU" sz="38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1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66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libri" pitchFamily="34" charset="0"/>
              </a:rPr>
              <a:t>Наш вклад </a:t>
            </a:r>
          </a:p>
          <a:p>
            <a:r>
              <a:rPr lang="ru-RU" altLang="ru-RU" sz="1500" b="1" dirty="0" smtClean="0">
                <a:solidFill>
                  <a:srgbClr val="C00000"/>
                </a:solidFill>
                <a:latin typeface="Calibri" pitchFamily="34" charset="0"/>
              </a:rPr>
              <a:t>А – азбука безопасности </a:t>
            </a:r>
          </a:p>
          <a:p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Б – благотворительность, «</a:t>
            </a:r>
            <a:r>
              <a:rPr lang="ru-RU" altLang="ru-RU" sz="1500" b="1" dirty="0" err="1" smtClean="0">
                <a:solidFill>
                  <a:srgbClr val="00B050"/>
                </a:solidFill>
                <a:latin typeface="Calibri" pitchFamily="34" charset="0"/>
              </a:rPr>
              <a:t>Берегиня</a:t>
            </a:r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», Безопасное колесо</a:t>
            </a:r>
          </a:p>
          <a:p>
            <a:r>
              <a:rPr lang="ru-RU" altLang="ru-RU" sz="1500" b="1" dirty="0" smtClean="0">
                <a:solidFill>
                  <a:srgbClr val="FF0000"/>
                </a:solidFill>
                <a:latin typeface="Calibri" pitchFamily="34" charset="0"/>
              </a:rPr>
              <a:t>В – вахта памяти, ВПК «Беркут» и «Патриот», волонтерский корпус</a:t>
            </a:r>
          </a:p>
          <a:p>
            <a:r>
              <a:rPr lang="ru-RU" altLang="ru-RU" sz="1500" b="1" dirty="0" smtClean="0">
                <a:solidFill>
                  <a:srgbClr val="002060"/>
                </a:solidFill>
                <a:latin typeface="Calibri" pitchFamily="34" charset="0"/>
              </a:rPr>
              <a:t>Г – «Готов к Труду и Обороне» - участие в проекте</a:t>
            </a:r>
          </a:p>
          <a:p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Д – Детский Орден Милосердия, день памяти и скорби, день молодого избирателя</a:t>
            </a:r>
          </a:p>
          <a:p>
            <a:r>
              <a:rPr lang="ru-RU" altLang="ru-RU" sz="1500" b="1" dirty="0" smtClean="0">
                <a:solidFill>
                  <a:srgbClr val="FFC000"/>
                </a:solidFill>
                <a:latin typeface="Calibri" pitchFamily="34" charset="0"/>
              </a:rPr>
              <a:t>Е – единая школьная форма</a:t>
            </a:r>
          </a:p>
          <a:p>
            <a:r>
              <a:rPr lang="ru-RU" altLang="ru-RU" sz="1500" b="1" dirty="0" smtClean="0">
                <a:solidFill>
                  <a:srgbClr val="C00000"/>
                </a:solidFill>
                <a:latin typeface="Calibri" pitchFamily="34" charset="0"/>
              </a:rPr>
              <a:t>Ж – Живая книга памяти</a:t>
            </a:r>
          </a:p>
          <a:p>
            <a:r>
              <a:rPr lang="ru-RU" altLang="ru-RU" sz="1500" b="1" dirty="0" smtClean="0">
                <a:solidFill>
                  <a:srgbClr val="002060"/>
                </a:solidFill>
                <a:latin typeface="Calibri" pitchFamily="34" charset="0"/>
              </a:rPr>
              <a:t>З – ЗОЖ</a:t>
            </a:r>
          </a:p>
          <a:p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И – информационный день</a:t>
            </a:r>
          </a:p>
          <a:p>
            <a:r>
              <a:rPr lang="ru-RU" altLang="ru-RU" sz="1500" b="1" dirty="0" smtClean="0">
                <a:solidFill>
                  <a:srgbClr val="FF0000"/>
                </a:solidFill>
                <a:latin typeface="Calibri" pitchFamily="34" charset="0"/>
              </a:rPr>
              <a:t>К – кадетское движение</a:t>
            </a:r>
          </a:p>
          <a:p>
            <a:r>
              <a:rPr lang="ru-RU" altLang="ru-RU" sz="1500" b="1" dirty="0" smtClean="0">
                <a:solidFill>
                  <a:srgbClr val="FFC000"/>
                </a:solidFill>
                <a:latin typeface="Calibri" pitchFamily="34" charset="0"/>
              </a:rPr>
              <a:t>Л – Лига здоровья нации </a:t>
            </a:r>
          </a:p>
          <a:p>
            <a:r>
              <a:rPr lang="ru-RU" altLang="ru-RU" sz="1500" b="1" dirty="0" smtClean="0">
                <a:solidFill>
                  <a:srgbClr val="002060"/>
                </a:solidFill>
                <a:latin typeface="Calibri" pitchFamily="34" charset="0"/>
              </a:rPr>
              <a:t>М – месячник оборонно-массовой работы, «Морское братство»</a:t>
            </a:r>
          </a:p>
          <a:p>
            <a:r>
              <a:rPr lang="ru-RU" altLang="ru-RU" sz="1500" b="1" dirty="0" smtClean="0">
                <a:solidFill>
                  <a:srgbClr val="C00000"/>
                </a:solidFill>
                <a:latin typeface="Calibri" pitchFamily="34" charset="0"/>
              </a:rPr>
              <a:t>Н – неделя правовых знаний</a:t>
            </a:r>
          </a:p>
          <a:p>
            <a:r>
              <a:rPr lang="ru-RU" altLang="ru-RU" sz="1500" b="1" dirty="0" smtClean="0">
                <a:solidFill>
                  <a:srgbClr val="7030A0"/>
                </a:solidFill>
                <a:latin typeface="Calibri" pitchFamily="34" charset="0"/>
              </a:rPr>
              <a:t>О – Орленок, олимпиада</a:t>
            </a:r>
          </a:p>
          <a:p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П – правовой марафон и конференция, «Пограничное братство», «Школьная жизнь»</a:t>
            </a:r>
          </a:p>
          <a:p>
            <a:r>
              <a:rPr lang="ru-RU" altLang="ru-RU" sz="1500" b="1" dirty="0" smtClean="0">
                <a:solidFill>
                  <a:srgbClr val="FFC000"/>
                </a:solidFill>
                <a:latin typeface="Calibri" pitchFamily="34" charset="0"/>
              </a:rPr>
              <a:t>Р –Российское движение школьников</a:t>
            </a:r>
          </a:p>
          <a:p>
            <a:r>
              <a:rPr lang="ru-RU" altLang="ru-RU" sz="1500" b="1" dirty="0" smtClean="0">
                <a:solidFill>
                  <a:srgbClr val="002060"/>
                </a:solidFill>
                <a:latin typeface="Calibri" pitchFamily="34" charset="0"/>
              </a:rPr>
              <a:t>С – «</a:t>
            </a:r>
            <a:r>
              <a:rPr lang="ru-RU" altLang="ru-RU" sz="1500" b="1" dirty="0" err="1" smtClean="0">
                <a:solidFill>
                  <a:srgbClr val="002060"/>
                </a:solidFill>
                <a:latin typeface="Calibri" pitchFamily="34" charset="0"/>
              </a:rPr>
              <a:t>Светофорики</a:t>
            </a:r>
            <a:r>
              <a:rPr lang="ru-RU" altLang="ru-RU" sz="1500" b="1" dirty="0" smtClean="0">
                <a:solidFill>
                  <a:srgbClr val="002060"/>
                </a:solidFill>
                <a:latin typeface="Calibri" pitchFamily="34" charset="0"/>
              </a:rPr>
              <a:t>»; «Статен и строен – уважения достоин»; служба примирения</a:t>
            </a:r>
          </a:p>
          <a:p>
            <a:r>
              <a:rPr lang="ru-RU" altLang="ru-RU" sz="1500" b="1" dirty="0" smtClean="0">
                <a:solidFill>
                  <a:srgbClr val="C00000"/>
                </a:solidFill>
                <a:latin typeface="Calibri" pitchFamily="34" charset="0"/>
              </a:rPr>
              <a:t>Т – трудовой десант, тимуровцы</a:t>
            </a:r>
          </a:p>
          <a:p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У – уроки мужества</a:t>
            </a:r>
          </a:p>
          <a:p>
            <a:r>
              <a:rPr lang="ru-RU" altLang="ru-RU" sz="1500" b="1" dirty="0" smtClean="0">
                <a:solidFill>
                  <a:srgbClr val="7030A0"/>
                </a:solidFill>
                <a:latin typeface="Calibri" pitchFamily="34" charset="0"/>
              </a:rPr>
              <a:t>Ф – фестиваль патриотической песни, фестиваль школьной песни</a:t>
            </a:r>
          </a:p>
          <a:p>
            <a:r>
              <a:rPr lang="ru-RU" altLang="ru-RU" sz="1500" b="1" dirty="0" smtClean="0">
                <a:solidFill>
                  <a:srgbClr val="FF0000"/>
                </a:solidFill>
                <a:latin typeface="Calibri" pitchFamily="34" charset="0"/>
              </a:rPr>
              <a:t>Х – художественная галерея «Детям о Великой Победе»</a:t>
            </a:r>
          </a:p>
          <a:p>
            <a:r>
              <a:rPr lang="ru-RU" altLang="ru-RU" sz="1500" b="1" dirty="0" smtClean="0">
                <a:solidFill>
                  <a:srgbClr val="FFC000"/>
                </a:solidFill>
                <a:latin typeface="Calibri" pitchFamily="34" charset="0"/>
              </a:rPr>
              <a:t>Ц – центр психолого-педагогического сопровождения школьников</a:t>
            </a:r>
          </a:p>
          <a:p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Ч – «Чистое слово», «Человек и закон» </a:t>
            </a:r>
          </a:p>
          <a:p>
            <a:r>
              <a:rPr lang="ru-RU" altLang="ru-RU" sz="1500" b="1" dirty="0" smtClean="0">
                <a:solidFill>
                  <a:srgbClr val="FF0000"/>
                </a:solidFill>
                <a:latin typeface="Calibri" pitchFamily="34" charset="0"/>
              </a:rPr>
              <a:t>Ш – школа будущего моряка, шефство над ветеранами, школьная команда здоровья «Импульс», </a:t>
            </a:r>
          </a:p>
          <a:p>
            <a:r>
              <a:rPr lang="ru-RU" altLang="ru-RU" sz="1500" b="1" dirty="0" smtClean="0">
                <a:solidFill>
                  <a:srgbClr val="7030A0"/>
                </a:solidFill>
                <a:latin typeface="Calibri" pitchFamily="34" charset="0"/>
              </a:rPr>
              <a:t>Э – этика и психология семейной жизни</a:t>
            </a:r>
          </a:p>
          <a:p>
            <a:r>
              <a:rPr lang="ru-RU" altLang="ru-RU" sz="1500" b="1" dirty="0" smtClean="0">
                <a:solidFill>
                  <a:srgbClr val="002060"/>
                </a:solidFill>
                <a:latin typeface="Calibri" pitchFamily="34" charset="0"/>
              </a:rPr>
              <a:t>Ю – юнармейцы, юридический дебют, ЮИД</a:t>
            </a:r>
          </a:p>
          <a:p>
            <a:r>
              <a:rPr lang="ru-RU" altLang="ru-RU" sz="1500" b="1" dirty="0" smtClean="0">
                <a:solidFill>
                  <a:srgbClr val="FF0000"/>
                </a:solidFill>
                <a:latin typeface="Calibri" pitchFamily="34" charset="0"/>
              </a:rPr>
              <a:t>Я – «Я – гражданин России», «Я и выборы</a:t>
            </a:r>
            <a:r>
              <a:rPr lang="ru-RU" altLang="ru-RU" sz="1500" b="1" dirty="0" smtClean="0">
                <a:solidFill>
                  <a:srgbClr val="00B050"/>
                </a:solidFill>
                <a:latin typeface="Calibri" pitchFamily="34" charset="0"/>
              </a:rPr>
              <a:t>»,</a:t>
            </a:r>
            <a:r>
              <a:rPr lang="ru-RU" altLang="ru-RU" sz="1500" b="1" dirty="0" smtClean="0">
                <a:solidFill>
                  <a:srgbClr val="FF0000"/>
                </a:solidFill>
                <a:latin typeface="Calibri" pitchFamily="34" charset="0"/>
              </a:rPr>
              <a:t> «Я умею плавать».</a:t>
            </a:r>
            <a:endParaRPr lang="ru-RU" altLang="ru-RU" sz="15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0" fill="hold"/>
                                        <p:tgtEl>
                                          <p:spTgt spid="61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61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61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0" fill="hold"/>
                                        <p:tgtEl>
                                          <p:spTgt spid="61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0" fill="hold"/>
                                        <p:tgtEl>
                                          <p:spTgt spid="61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0" fill="hold"/>
                                        <p:tgtEl>
                                          <p:spTgt spid="61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0" fill="hold"/>
                                        <p:tgtEl>
                                          <p:spTgt spid="61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0" fill="hold"/>
                                        <p:tgtEl>
                                          <p:spTgt spid="61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0" fill="hold"/>
                                        <p:tgtEl>
                                          <p:spTgt spid="61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0" fill="hold"/>
                                        <p:tgtEl>
                                          <p:spTgt spid="61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614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0" fill="hold"/>
                                        <p:tgtEl>
                                          <p:spTgt spid="614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00" fill="hold"/>
                                        <p:tgtEl>
                                          <p:spTgt spid="614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0" fill="hold"/>
                                        <p:tgtEl>
                                          <p:spTgt spid="614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0" fill="hold"/>
                                        <p:tgtEl>
                                          <p:spTgt spid="614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0" fill="hold"/>
                                        <p:tgtEl>
                                          <p:spTgt spid="614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0" fill="hold"/>
                                        <p:tgtEl>
                                          <p:spTgt spid="614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614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0" fill="hold"/>
                                        <p:tgtEl>
                                          <p:spTgt spid="614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0" fill="hold"/>
                                        <p:tgtEl>
                                          <p:spTgt spid="614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0" fill="hold"/>
                                        <p:tgtEl>
                                          <p:spTgt spid="614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0" fill="hold"/>
                                        <p:tgtEl>
                                          <p:spTgt spid="614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00" fill="hold"/>
                                        <p:tgtEl>
                                          <p:spTgt spid="614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0" fill="hold"/>
                                        <p:tgtEl>
                                          <p:spTgt spid="614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5000" fill="hold"/>
                                        <p:tgtEl>
                                          <p:spTgt spid="614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0" fill="hold"/>
                                        <p:tgtEl>
                                          <p:spTgt spid="614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5000" fill="hold"/>
                                        <p:tgtEl>
                                          <p:spTgt spid="614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0" fill="hold"/>
                                        <p:tgtEl>
                                          <p:spTgt spid="614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5000" fill="hold"/>
                                        <p:tgtEl>
                                          <p:spTgt spid="614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0" fill="hold"/>
                                        <p:tgtEl>
                                          <p:spTgt spid="614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5000" fill="hold"/>
                                        <p:tgtEl>
                                          <p:spTgt spid="614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0" fill="hold"/>
                                        <p:tgtEl>
                                          <p:spTgt spid="614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3adc29c524145cfafeb8032ce4d6b9f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9667"/>
            <a:ext cx="4288333" cy="42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61" y="24273"/>
            <a:ext cx="5643579" cy="37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5942" y="4514018"/>
            <a:ext cx="4320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«Милосердие»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Возрождение лучших традиций благотворительности, воспитание доброты, чуткости, сострадания.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Кубикова А.А\фотки\9а\33AkPITH_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Кубикова А.А\фото права в сказ\KoAQZnlBvR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23" y="3068960"/>
            <a:ext cx="5080277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116632"/>
            <a:ext cx="3672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«Сверстник сверстнику»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Формирование социально-активной позиции детей и подростков, навыков оказания помощи отстающим в учебе, обучение формам и методам организации и проведении семинаров, тренингов.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MG-20191128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" y="692696"/>
            <a:ext cx="386666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IMG-20191128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920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IMG-20191128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77029"/>
            <a:ext cx="52920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5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1650</TotalTime>
  <Words>533</Words>
  <Application>Microsoft Office PowerPoint</Application>
  <PresentationFormat>Экран (4:3)</PresentationFormat>
  <Paragraphs>78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Солнцестояние</vt:lpstr>
      <vt:lpstr>   ПОРТФОЛИО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Патриотическое воспитание</vt:lpstr>
      <vt:lpstr>Презентация PowerPoint</vt:lpstr>
      <vt:lpstr>Презентация PowerPoint</vt:lpstr>
      <vt:lpstr>Презентация PowerPoint</vt:lpstr>
      <vt:lpstr> «ДЕТЯМ О ВЕЛИКОЙ ПОБЕДЕ» </vt:lpstr>
      <vt:lpstr>Презентация PowerPoint</vt:lpstr>
      <vt:lpstr>«ЧАСОВЫЕ ЗНАМЕНИ ПОБЕДЫ»</vt:lpstr>
      <vt:lpstr>ГЕОРГИЕВСКАЯ ЛЕНТА</vt:lpstr>
      <vt:lpstr>ОБЕЛИСК СЛАВЫ </vt:lpstr>
      <vt:lpstr>ГОНКА ГТО «ПУТЬ К ПОБЕДЕ»  </vt:lpstr>
      <vt:lpstr>СМОТР СТРОЯ И ПЕСНИ  «СТАТЕН И СТРОЕН – УВАЖЕНИЯ ДОСТОИН»  </vt:lpstr>
      <vt:lpstr>ТРУДОВОЙ ДЕСАНТ  </vt:lpstr>
      <vt:lpstr>МИТИНГ В ЧЕСТЬ ВЕЛИКОЙ ПОБЕДЫ  </vt:lpstr>
      <vt:lpstr>ВАХТА ПАМЯТИ </vt:lpstr>
      <vt:lpstr>Свеча Памяти </vt:lpstr>
      <vt:lpstr>ВСТРЕЧИ С ГЕРОЯМИ ПОБЕДЫ</vt:lpstr>
      <vt:lpstr>Экскурсии в школьный музей «Берегиня»</vt:lpstr>
      <vt:lpstr>Школьная книга Памяти</vt:lpstr>
      <vt:lpstr>Акция «ЗдоровыйОбразЖизни»</vt:lpstr>
      <vt:lpstr>Презентация PowerPoint</vt:lpstr>
      <vt:lpstr>Презентация PowerPoint</vt:lpstr>
      <vt:lpstr>Акция «Приседай на здоровье!»</vt:lpstr>
      <vt:lpstr>Квест «Дальневосточная битва»</vt:lpstr>
      <vt:lpstr>Встреча РДШ с инспекторами ПДН</vt:lpstr>
      <vt:lpstr>Правовой день</vt:lpstr>
      <vt:lpstr>« Безопасность детей» </vt:lpstr>
      <vt:lpstr>     Весенняя неделя добра </vt:lpstr>
      <vt:lpstr>Презентация PowerPoint</vt:lpstr>
      <vt:lpstr>Презентация PowerPoint</vt:lpstr>
      <vt:lpstr>      Будем надеяться, что волонтерство  будет процветать дальше и приносить добро, ведь жизнь дается только один раз, и ее нужно прожить достойно. 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140</cp:revision>
  <cp:lastPrinted>2019-11-28T08:36:25Z</cp:lastPrinted>
  <dcterms:created xsi:type="dcterms:W3CDTF">2015-02-05T12:56:31Z</dcterms:created>
  <dcterms:modified xsi:type="dcterms:W3CDTF">2023-09-26T11:13:15Z</dcterms:modified>
</cp:coreProperties>
</file>