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57" r:id="rId2"/>
    <p:sldId id="304" r:id="rId3"/>
    <p:sldId id="315" r:id="rId4"/>
    <p:sldId id="346" r:id="rId5"/>
    <p:sldId id="273" r:id="rId6"/>
    <p:sldId id="320" r:id="rId7"/>
    <p:sldId id="336" r:id="rId8"/>
    <p:sldId id="274" r:id="rId9"/>
    <p:sldId id="358" r:id="rId10"/>
    <p:sldId id="359" r:id="rId11"/>
    <p:sldId id="325" r:id="rId12"/>
    <p:sldId id="360" r:id="rId13"/>
    <p:sldId id="303" r:id="rId14"/>
    <p:sldId id="34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05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923" autoAdjust="0"/>
  </p:normalViewPr>
  <p:slideViewPr>
    <p:cSldViewPr snapToGrid="0" snapToObjects="1">
      <p:cViewPr varScale="1">
        <p:scale>
          <a:sx n="60" d="100"/>
          <a:sy n="60" d="100"/>
        </p:scale>
        <p:origin x="16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0C0EFA-B0DF-4B96-A38A-659D1E7718B8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5337403-849C-42DF-8D68-456F5D391C3C}">
      <dgm:prSet phldrT="[Текст]"/>
      <dgm:spPr/>
      <dgm:t>
        <a:bodyPr/>
        <a:lstStyle/>
        <a:p>
          <a:r>
            <a:rPr lang="ru-RU" dirty="0"/>
            <a:t>Ограничение жизнедеятельности </a:t>
          </a:r>
          <a:r>
            <a:rPr lang="ru-RU" dirty="0" err="1"/>
            <a:t>стомированного</a:t>
          </a:r>
          <a:r>
            <a:rPr lang="ru-RU" dirty="0"/>
            <a:t> человека  </a:t>
          </a:r>
        </a:p>
      </dgm:t>
    </dgm:pt>
    <dgm:pt modelId="{62EDD311-BBB8-4D57-9849-0F7D6897F18A}" type="parTrans" cxnId="{6C4BB022-4E8D-455B-8D90-ED3E7C668A40}">
      <dgm:prSet/>
      <dgm:spPr/>
      <dgm:t>
        <a:bodyPr/>
        <a:lstStyle/>
        <a:p>
          <a:endParaRPr lang="ru-RU"/>
        </a:p>
      </dgm:t>
    </dgm:pt>
    <dgm:pt modelId="{2603909B-7D26-49CE-A048-6B73C6C3E80D}" type="sibTrans" cxnId="{6C4BB022-4E8D-455B-8D90-ED3E7C668A40}">
      <dgm:prSet/>
      <dgm:spPr>
        <a:solidFill>
          <a:srgbClr val="002060">
            <a:alpha val="90000"/>
          </a:srgbClr>
        </a:solidFill>
        <a:ln>
          <a:solidFill>
            <a:schemeClr val="bg1">
              <a:alpha val="90000"/>
            </a:schemeClr>
          </a:solidFill>
        </a:ln>
      </dgm:spPr>
      <dgm:t>
        <a:bodyPr/>
        <a:lstStyle/>
        <a:p>
          <a:endParaRPr lang="ru-RU"/>
        </a:p>
      </dgm:t>
    </dgm:pt>
    <dgm:pt modelId="{E69C9A82-4231-4B2C-8CF9-67825AE7A333}">
      <dgm:prSet phldrT="[Текст]"/>
      <dgm:spPr/>
      <dgm:t>
        <a:bodyPr/>
        <a:lstStyle/>
        <a:p>
          <a:r>
            <a:rPr lang="ru-RU" dirty="0"/>
            <a:t>Нарушение функционирования инвалида со </a:t>
          </a:r>
          <a:r>
            <a:rPr lang="ru-RU" dirty="0" err="1"/>
            <a:t>стомой</a:t>
          </a:r>
          <a:r>
            <a:rPr lang="ru-RU" dirty="0"/>
            <a:t> в обществе</a:t>
          </a:r>
        </a:p>
      </dgm:t>
    </dgm:pt>
    <dgm:pt modelId="{3482B7E6-7ADD-402A-B551-98B1142A1B2C}" type="parTrans" cxnId="{B2E8FD99-003C-4E34-8F60-D37C00823E92}">
      <dgm:prSet/>
      <dgm:spPr/>
      <dgm:t>
        <a:bodyPr/>
        <a:lstStyle/>
        <a:p>
          <a:endParaRPr lang="ru-RU"/>
        </a:p>
      </dgm:t>
    </dgm:pt>
    <dgm:pt modelId="{6D6D23E5-9B27-486E-8D94-011D1242AEE7}" type="sibTrans" cxnId="{B2E8FD99-003C-4E34-8F60-D37C00823E92}">
      <dgm:prSet/>
      <dgm:spPr/>
      <dgm:t>
        <a:bodyPr/>
        <a:lstStyle/>
        <a:p>
          <a:endParaRPr lang="ru-RU"/>
        </a:p>
      </dgm:t>
    </dgm:pt>
    <dgm:pt modelId="{04C61571-C1A5-461C-8456-66CA1D4BA3BE}">
      <dgm:prSet phldrT="[Текст]"/>
      <dgm:spPr/>
      <dgm:t>
        <a:bodyPr/>
        <a:lstStyle/>
        <a:p>
          <a:r>
            <a:rPr lang="ru-RU" dirty="0"/>
            <a:t>Функциональное нарушение организма </a:t>
          </a:r>
        </a:p>
      </dgm:t>
    </dgm:pt>
    <dgm:pt modelId="{DD0B750C-A6D1-479A-BBB6-4A75AE4BE659}" type="parTrans" cxnId="{D65247A0-33D7-44FB-83DF-0766A3ECE6A0}">
      <dgm:prSet/>
      <dgm:spPr/>
      <dgm:t>
        <a:bodyPr/>
        <a:lstStyle/>
        <a:p>
          <a:endParaRPr lang="ru-RU"/>
        </a:p>
      </dgm:t>
    </dgm:pt>
    <dgm:pt modelId="{7292FD90-F30C-44C4-B194-B7F9EAA92A8C}" type="sibTrans" cxnId="{D65247A0-33D7-44FB-83DF-0766A3ECE6A0}">
      <dgm:prSet/>
      <dgm:spPr>
        <a:solidFill>
          <a:srgbClr val="002060">
            <a:alpha val="90000"/>
          </a:srgbClr>
        </a:solidFill>
        <a:ln>
          <a:solidFill>
            <a:schemeClr val="bg1">
              <a:alpha val="90000"/>
            </a:schemeClr>
          </a:solidFill>
        </a:ln>
      </dgm:spPr>
      <dgm:t>
        <a:bodyPr/>
        <a:lstStyle/>
        <a:p>
          <a:endParaRPr lang="ru-RU"/>
        </a:p>
      </dgm:t>
    </dgm:pt>
    <dgm:pt modelId="{892DCEEB-A58C-432E-A075-87972272D889}">
      <dgm:prSet phldrT="[Текст]"/>
      <dgm:spPr/>
      <dgm:t>
        <a:bodyPr/>
        <a:lstStyle/>
        <a:p>
          <a:r>
            <a:rPr lang="ru-RU" dirty="0"/>
            <a:t>Болезнь, травмы, врожденные пороки кишечника или мочеточника </a:t>
          </a:r>
        </a:p>
      </dgm:t>
    </dgm:pt>
    <dgm:pt modelId="{74FEFE0B-4CE1-4676-989E-7A99596612EB}" type="parTrans" cxnId="{F45255F1-AFCC-40E8-84D9-24812377571B}">
      <dgm:prSet/>
      <dgm:spPr/>
      <dgm:t>
        <a:bodyPr/>
        <a:lstStyle/>
        <a:p>
          <a:endParaRPr lang="ru-RU"/>
        </a:p>
      </dgm:t>
    </dgm:pt>
    <dgm:pt modelId="{E6B0408B-D409-4ADA-AC84-6357F6A34607}" type="sibTrans" cxnId="{F45255F1-AFCC-40E8-84D9-24812377571B}">
      <dgm:prSet/>
      <dgm:spPr>
        <a:solidFill>
          <a:srgbClr val="002060">
            <a:alpha val="90000"/>
          </a:srgbClr>
        </a:solidFill>
        <a:ln>
          <a:solidFill>
            <a:schemeClr val="bg1">
              <a:alpha val="90000"/>
            </a:schemeClr>
          </a:solidFill>
        </a:ln>
      </dgm:spPr>
      <dgm:t>
        <a:bodyPr/>
        <a:lstStyle/>
        <a:p>
          <a:endParaRPr lang="ru-RU"/>
        </a:p>
      </dgm:t>
    </dgm:pt>
    <dgm:pt modelId="{0A10AB9D-EE54-4FEC-B225-FE1EAAF3EADE}" type="pres">
      <dgm:prSet presAssocID="{1B0C0EFA-B0DF-4B96-A38A-659D1E7718B8}" presName="outerComposite" presStyleCnt="0">
        <dgm:presLayoutVars>
          <dgm:chMax val="5"/>
          <dgm:dir/>
          <dgm:resizeHandles val="exact"/>
        </dgm:presLayoutVars>
      </dgm:prSet>
      <dgm:spPr/>
    </dgm:pt>
    <dgm:pt modelId="{BDAE7555-2C1B-4408-96E4-33A678040906}" type="pres">
      <dgm:prSet presAssocID="{1B0C0EFA-B0DF-4B96-A38A-659D1E7718B8}" presName="dummyMaxCanvas" presStyleCnt="0">
        <dgm:presLayoutVars/>
      </dgm:prSet>
      <dgm:spPr/>
    </dgm:pt>
    <dgm:pt modelId="{F4D15CB5-42E7-4A25-B848-43186BC0DB31}" type="pres">
      <dgm:prSet presAssocID="{1B0C0EFA-B0DF-4B96-A38A-659D1E7718B8}" presName="FourNodes_1" presStyleLbl="node1" presStyleIdx="0" presStyleCnt="4">
        <dgm:presLayoutVars>
          <dgm:bulletEnabled val="1"/>
        </dgm:presLayoutVars>
      </dgm:prSet>
      <dgm:spPr/>
    </dgm:pt>
    <dgm:pt modelId="{46E4F41C-23A4-4256-9041-45F77428BD2D}" type="pres">
      <dgm:prSet presAssocID="{1B0C0EFA-B0DF-4B96-A38A-659D1E7718B8}" presName="FourNodes_2" presStyleLbl="node1" presStyleIdx="1" presStyleCnt="4">
        <dgm:presLayoutVars>
          <dgm:bulletEnabled val="1"/>
        </dgm:presLayoutVars>
      </dgm:prSet>
      <dgm:spPr/>
    </dgm:pt>
    <dgm:pt modelId="{F2F10042-32D2-4D1B-8C04-B2EC4FFFF6BE}" type="pres">
      <dgm:prSet presAssocID="{1B0C0EFA-B0DF-4B96-A38A-659D1E7718B8}" presName="FourNodes_3" presStyleLbl="node1" presStyleIdx="2" presStyleCnt="4">
        <dgm:presLayoutVars>
          <dgm:bulletEnabled val="1"/>
        </dgm:presLayoutVars>
      </dgm:prSet>
      <dgm:spPr/>
    </dgm:pt>
    <dgm:pt modelId="{9ACA8BE0-23B7-482A-AA1A-E20DD2B45A5C}" type="pres">
      <dgm:prSet presAssocID="{1B0C0EFA-B0DF-4B96-A38A-659D1E7718B8}" presName="FourNodes_4" presStyleLbl="node1" presStyleIdx="3" presStyleCnt="4">
        <dgm:presLayoutVars>
          <dgm:bulletEnabled val="1"/>
        </dgm:presLayoutVars>
      </dgm:prSet>
      <dgm:spPr/>
    </dgm:pt>
    <dgm:pt modelId="{0B5515D6-95BF-426A-9CBB-0121994C897F}" type="pres">
      <dgm:prSet presAssocID="{1B0C0EFA-B0DF-4B96-A38A-659D1E7718B8}" presName="FourConn_1-2" presStyleLbl="fgAccFollowNode1" presStyleIdx="0" presStyleCnt="3">
        <dgm:presLayoutVars>
          <dgm:bulletEnabled val="1"/>
        </dgm:presLayoutVars>
      </dgm:prSet>
      <dgm:spPr/>
    </dgm:pt>
    <dgm:pt modelId="{03DA68C8-4004-4089-A631-D988DCFA2D60}" type="pres">
      <dgm:prSet presAssocID="{1B0C0EFA-B0DF-4B96-A38A-659D1E7718B8}" presName="FourConn_2-3" presStyleLbl="fgAccFollowNode1" presStyleIdx="1" presStyleCnt="3">
        <dgm:presLayoutVars>
          <dgm:bulletEnabled val="1"/>
        </dgm:presLayoutVars>
      </dgm:prSet>
      <dgm:spPr/>
    </dgm:pt>
    <dgm:pt modelId="{A7557255-EA28-4E68-ADAD-378B9365CE07}" type="pres">
      <dgm:prSet presAssocID="{1B0C0EFA-B0DF-4B96-A38A-659D1E7718B8}" presName="FourConn_3-4" presStyleLbl="fgAccFollowNode1" presStyleIdx="2" presStyleCnt="3">
        <dgm:presLayoutVars>
          <dgm:bulletEnabled val="1"/>
        </dgm:presLayoutVars>
      </dgm:prSet>
      <dgm:spPr/>
    </dgm:pt>
    <dgm:pt modelId="{17FECA2C-F76E-4BB5-8F80-DA2B2FD7E7DF}" type="pres">
      <dgm:prSet presAssocID="{1B0C0EFA-B0DF-4B96-A38A-659D1E7718B8}" presName="FourNodes_1_text" presStyleLbl="node1" presStyleIdx="3" presStyleCnt="4">
        <dgm:presLayoutVars>
          <dgm:bulletEnabled val="1"/>
        </dgm:presLayoutVars>
      </dgm:prSet>
      <dgm:spPr/>
    </dgm:pt>
    <dgm:pt modelId="{47484A8B-4006-45D5-821E-DD424880E332}" type="pres">
      <dgm:prSet presAssocID="{1B0C0EFA-B0DF-4B96-A38A-659D1E7718B8}" presName="FourNodes_2_text" presStyleLbl="node1" presStyleIdx="3" presStyleCnt="4">
        <dgm:presLayoutVars>
          <dgm:bulletEnabled val="1"/>
        </dgm:presLayoutVars>
      </dgm:prSet>
      <dgm:spPr/>
    </dgm:pt>
    <dgm:pt modelId="{B0A923ED-353A-411A-8230-D48BFD0A224B}" type="pres">
      <dgm:prSet presAssocID="{1B0C0EFA-B0DF-4B96-A38A-659D1E7718B8}" presName="FourNodes_3_text" presStyleLbl="node1" presStyleIdx="3" presStyleCnt="4">
        <dgm:presLayoutVars>
          <dgm:bulletEnabled val="1"/>
        </dgm:presLayoutVars>
      </dgm:prSet>
      <dgm:spPr/>
    </dgm:pt>
    <dgm:pt modelId="{61B959C7-F2E7-4156-B29C-75846A53C49D}" type="pres">
      <dgm:prSet presAssocID="{1B0C0EFA-B0DF-4B96-A38A-659D1E7718B8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99E08C02-20E7-4474-B28D-A1FFA09C8903}" type="presOf" srcId="{04C61571-C1A5-461C-8456-66CA1D4BA3BE}" destId="{46E4F41C-23A4-4256-9041-45F77428BD2D}" srcOrd="0" destOrd="0" presId="urn:microsoft.com/office/officeart/2005/8/layout/vProcess5"/>
    <dgm:cxn modelId="{6C4BB022-4E8D-455B-8D90-ED3E7C668A40}" srcId="{1B0C0EFA-B0DF-4B96-A38A-659D1E7718B8}" destId="{25337403-849C-42DF-8D68-456F5D391C3C}" srcOrd="2" destOrd="0" parTransId="{62EDD311-BBB8-4D57-9849-0F7D6897F18A}" sibTransId="{2603909B-7D26-49CE-A048-6B73C6C3E80D}"/>
    <dgm:cxn modelId="{A8CD7F37-5B8B-45AF-8A89-7A367CD72AF6}" type="presOf" srcId="{1B0C0EFA-B0DF-4B96-A38A-659D1E7718B8}" destId="{0A10AB9D-EE54-4FEC-B225-FE1EAAF3EADE}" srcOrd="0" destOrd="0" presId="urn:microsoft.com/office/officeart/2005/8/layout/vProcess5"/>
    <dgm:cxn modelId="{40E99F71-F103-431E-B665-4064B57B76BD}" type="presOf" srcId="{7292FD90-F30C-44C4-B194-B7F9EAA92A8C}" destId="{03DA68C8-4004-4089-A631-D988DCFA2D60}" srcOrd="0" destOrd="0" presId="urn:microsoft.com/office/officeart/2005/8/layout/vProcess5"/>
    <dgm:cxn modelId="{42B50F74-85B1-4105-A657-E1B511FDF221}" type="presOf" srcId="{892DCEEB-A58C-432E-A075-87972272D889}" destId="{F4D15CB5-42E7-4A25-B848-43186BC0DB31}" srcOrd="0" destOrd="0" presId="urn:microsoft.com/office/officeart/2005/8/layout/vProcess5"/>
    <dgm:cxn modelId="{62C55157-FDFC-40BE-ADE4-E30B002D7FCC}" type="presOf" srcId="{25337403-849C-42DF-8D68-456F5D391C3C}" destId="{F2F10042-32D2-4D1B-8C04-B2EC4FFFF6BE}" srcOrd="0" destOrd="0" presId="urn:microsoft.com/office/officeart/2005/8/layout/vProcess5"/>
    <dgm:cxn modelId="{2BB2BF84-020C-4852-A4C5-1CA1ADB3E532}" type="presOf" srcId="{E69C9A82-4231-4B2C-8CF9-67825AE7A333}" destId="{9ACA8BE0-23B7-482A-AA1A-E20DD2B45A5C}" srcOrd="0" destOrd="0" presId="urn:microsoft.com/office/officeart/2005/8/layout/vProcess5"/>
    <dgm:cxn modelId="{B2E8FD99-003C-4E34-8F60-D37C00823E92}" srcId="{1B0C0EFA-B0DF-4B96-A38A-659D1E7718B8}" destId="{E69C9A82-4231-4B2C-8CF9-67825AE7A333}" srcOrd="3" destOrd="0" parTransId="{3482B7E6-7ADD-402A-B551-98B1142A1B2C}" sibTransId="{6D6D23E5-9B27-486E-8D94-011D1242AEE7}"/>
    <dgm:cxn modelId="{2687769A-4E48-4AF8-8A75-F0F2F537975E}" type="presOf" srcId="{892DCEEB-A58C-432E-A075-87972272D889}" destId="{17FECA2C-F76E-4BB5-8F80-DA2B2FD7E7DF}" srcOrd="1" destOrd="0" presId="urn:microsoft.com/office/officeart/2005/8/layout/vProcess5"/>
    <dgm:cxn modelId="{D65247A0-33D7-44FB-83DF-0766A3ECE6A0}" srcId="{1B0C0EFA-B0DF-4B96-A38A-659D1E7718B8}" destId="{04C61571-C1A5-461C-8456-66CA1D4BA3BE}" srcOrd="1" destOrd="0" parTransId="{DD0B750C-A6D1-479A-BBB6-4A75AE4BE659}" sibTransId="{7292FD90-F30C-44C4-B194-B7F9EAA92A8C}"/>
    <dgm:cxn modelId="{4C4985A8-2BBB-4960-B448-36D7ED623391}" type="presOf" srcId="{E6B0408B-D409-4ADA-AC84-6357F6A34607}" destId="{0B5515D6-95BF-426A-9CBB-0121994C897F}" srcOrd="0" destOrd="0" presId="urn:microsoft.com/office/officeart/2005/8/layout/vProcess5"/>
    <dgm:cxn modelId="{AFE2A5BD-97C5-44B2-87BB-F0F7A595CA38}" type="presOf" srcId="{25337403-849C-42DF-8D68-456F5D391C3C}" destId="{B0A923ED-353A-411A-8230-D48BFD0A224B}" srcOrd="1" destOrd="0" presId="urn:microsoft.com/office/officeart/2005/8/layout/vProcess5"/>
    <dgm:cxn modelId="{8E0A96C1-0E10-4B38-9AA3-AA1A4F7D171D}" type="presOf" srcId="{2603909B-7D26-49CE-A048-6B73C6C3E80D}" destId="{A7557255-EA28-4E68-ADAD-378B9365CE07}" srcOrd="0" destOrd="0" presId="urn:microsoft.com/office/officeart/2005/8/layout/vProcess5"/>
    <dgm:cxn modelId="{5779B5EB-8C4B-4A51-B467-5B2CB60FD01B}" type="presOf" srcId="{E69C9A82-4231-4B2C-8CF9-67825AE7A333}" destId="{61B959C7-F2E7-4156-B29C-75846A53C49D}" srcOrd="1" destOrd="0" presId="urn:microsoft.com/office/officeart/2005/8/layout/vProcess5"/>
    <dgm:cxn modelId="{F45255F1-AFCC-40E8-84D9-24812377571B}" srcId="{1B0C0EFA-B0DF-4B96-A38A-659D1E7718B8}" destId="{892DCEEB-A58C-432E-A075-87972272D889}" srcOrd="0" destOrd="0" parTransId="{74FEFE0B-4CE1-4676-989E-7A99596612EB}" sibTransId="{E6B0408B-D409-4ADA-AC84-6357F6A34607}"/>
    <dgm:cxn modelId="{7E091BFD-CDED-4AFA-854A-30A21DD1753A}" type="presOf" srcId="{04C61571-C1A5-461C-8456-66CA1D4BA3BE}" destId="{47484A8B-4006-45D5-821E-DD424880E332}" srcOrd="1" destOrd="0" presId="urn:microsoft.com/office/officeart/2005/8/layout/vProcess5"/>
    <dgm:cxn modelId="{C2338702-C0DD-4CC5-B69D-6369A16EF3A6}" type="presParOf" srcId="{0A10AB9D-EE54-4FEC-B225-FE1EAAF3EADE}" destId="{BDAE7555-2C1B-4408-96E4-33A678040906}" srcOrd="0" destOrd="0" presId="urn:microsoft.com/office/officeart/2005/8/layout/vProcess5"/>
    <dgm:cxn modelId="{809612E6-45F8-4BDF-A9AF-28964C1C5050}" type="presParOf" srcId="{0A10AB9D-EE54-4FEC-B225-FE1EAAF3EADE}" destId="{F4D15CB5-42E7-4A25-B848-43186BC0DB31}" srcOrd="1" destOrd="0" presId="urn:microsoft.com/office/officeart/2005/8/layout/vProcess5"/>
    <dgm:cxn modelId="{20FFD99F-D1B5-4388-9494-6D153CFAC798}" type="presParOf" srcId="{0A10AB9D-EE54-4FEC-B225-FE1EAAF3EADE}" destId="{46E4F41C-23A4-4256-9041-45F77428BD2D}" srcOrd="2" destOrd="0" presId="urn:microsoft.com/office/officeart/2005/8/layout/vProcess5"/>
    <dgm:cxn modelId="{1C0303EA-EF2A-4118-9E32-8FD7A690FE88}" type="presParOf" srcId="{0A10AB9D-EE54-4FEC-B225-FE1EAAF3EADE}" destId="{F2F10042-32D2-4D1B-8C04-B2EC4FFFF6BE}" srcOrd="3" destOrd="0" presId="urn:microsoft.com/office/officeart/2005/8/layout/vProcess5"/>
    <dgm:cxn modelId="{B4AE3DD5-44D9-4BA4-A82A-C96E63F4066A}" type="presParOf" srcId="{0A10AB9D-EE54-4FEC-B225-FE1EAAF3EADE}" destId="{9ACA8BE0-23B7-482A-AA1A-E20DD2B45A5C}" srcOrd="4" destOrd="0" presId="urn:microsoft.com/office/officeart/2005/8/layout/vProcess5"/>
    <dgm:cxn modelId="{BDA913DB-1C12-40F6-B607-95B924EEA865}" type="presParOf" srcId="{0A10AB9D-EE54-4FEC-B225-FE1EAAF3EADE}" destId="{0B5515D6-95BF-426A-9CBB-0121994C897F}" srcOrd="5" destOrd="0" presId="urn:microsoft.com/office/officeart/2005/8/layout/vProcess5"/>
    <dgm:cxn modelId="{DC10D6E0-4A61-47A3-BD6E-A3EFE7690193}" type="presParOf" srcId="{0A10AB9D-EE54-4FEC-B225-FE1EAAF3EADE}" destId="{03DA68C8-4004-4089-A631-D988DCFA2D60}" srcOrd="6" destOrd="0" presId="urn:microsoft.com/office/officeart/2005/8/layout/vProcess5"/>
    <dgm:cxn modelId="{2660361B-47FD-4863-898B-09A496F0A383}" type="presParOf" srcId="{0A10AB9D-EE54-4FEC-B225-FE1EAAF3EADE}" destId="{A7557255-EA28-4E68-ADAD-378B9365CE07}" srcOrd="7" destOrd="0" presId="urn:microsoft.com/office/officeart/2005/8/layout/vProcess5"/>
    <dgm:cxn modelId="{7C9B637A-49F5-4CD8-99DF-D06C5E85D3EB}" type="presParOf" srcId="{0A10AB9D-EE54-4FEC-B225-FE1EAAF3EADE}" destId="{17FECA2C-F76E-4BB5-8F80-DA2B2FD7E7DF}" srcOrd="8" destOrd="0" presId="urn:microsoft.com/office/officeart/2005/8/layout/vProcess5"/>
    <dgm:cxn modelId="{CD64F9CC-B719-45AB-900C-C7D3D1351F0B}" type="presParOf" srcId="{0A10AB9D-EE54-4FEC-B225-FE1EAAF3EADE}" destId="{47484A8B-4006-45D5-821E-DD424880E332}" srcOrd="9" destOrd="0" presId="urn:microsoft.com/office/officeart/2005/8/layout/vProcess5"/>
    <dgm:cxn modelId="{5D0D8471-2D1C-4963-A2DE-88A95225E0FE}" type="presParOf" srcId="{0A10AB9D-EE54-4FEC-B225-FE1EAAF3EADE}" destId="{B0A923ED-353A-411A-8230-D48BFD0A224B}" srcOrd="10" destOrd="0" presId="urn:microsoft.com/office/officeart/2005/8/layout/vProcess5"/>
    <dgm:cxn modelId="{AF1B7A5C-148C-4C11-B6E5-CE4F318B1073}" type="presParOf" srcId="{0A10AB9D-EE54-4FEC-B225-FE1EAAF3EADE}" destId="{61B959C7-F2E7-4156-B29C-75846A53C49D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D15CB5-42E7-4A25-B848-43186BC0DB31}">
      <dsp:nvSpPr>
        <dsp:cNvPr id="0" name=""/>
        <dsp:cNvSpPr/>
      </dsp:nvSpPr>
      <dsp:spPr>
        <a:xfrm>
          <a:off x="0" y="0"/>
          <a:ext cx="6583680" cy="10072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Болезнь, травмы, врожденные пороки кишечника или мочеточника </a:t>
          </a:r>
        </a:p>
      </dsp:txBody>
      <dsp:txXfrm>
        <a:off x="29501" y="29501"/>
        <a:ext cx="5411681" cy="948235"/>
      </dsp:txXfrm>
    </dsp:sp>
    <dsp:sp modelId="{46E4F41C-23A4-4256-9041-45F77428BD2D}">
      <dsp:nvSpPr>
        <dsp:cNvPr id="0" name=""/>
        <dsp:cNvSpPr/>
      </dsp:nvSpPr>
      <dsp:spPr>
        <a:xfrm>
          <a:off x="551383" y="1190371"/>
          <a:ext cx="6583680" cy="10072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Функциональное нарушение организма </a:t>
          </a:r>
        </a:p>
      </dsp:txBody>
      <dsp:txXfrm>
        <a:off x="580884" y="1219872"/>
        <a:ext cx="5318590" cy="948235"/>
      </dsp:txXfrm>
    </dsp:sp>
    <dsp:sp modelId="{F2F10042-32D2-4D1B-8C04-B2EC4FFFF6BE}">
      <dsp:nvSpPr>
        <dsp:cNvPr id="0" name=""/>
        <dsp:cNvSpPr/>
      </dsp:nvSpPr>
      <dsp:spPr>
        <a:xfrm>
          <a:off x="1094536" y="2380742"/>
          <a:ext cx="6583680" cy="10072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Ограничение жизнедеятельности </a:t>
          </a:r>
          <a:r>
            <a:rPr lang="ru-RU" sz="2600" kern="1200" dirty="0" err="1"/>
            <a:t>стомированного</a:t>
          </a:r>
          <a:r>
            <a:rPr lang="ru-RU" sz="2600" kern="1200" dirty="0"/>
            <a:t> человека  </a:t>
          </a:r>
        </a:p>
      </dsp:txBody>
      <dsp:txXfrm>
        <a:off x="1124037" y="2410243"/>
        <a:ext cx="5326820" cy="948235"/>
      </dsp:txXfrm>
    </dsp:sp>
    <dsp:sp modelId="{9ACA8BE0-23B7-482A-AA1A-E20DD2B45A5C}">
      <dsp:nvSpPr>
        <dsp:cNvPr id="0" name=""/>
        <dsp:cNvSpPr/>
      </dsp:nvSpPr>
      <dsp:spPr>
        <a:xfrm>
          <a:off x="1645920" y="3571113"/>
          <a:ext cx="6583680" cy="10072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Нарушение функционирования инвалида со </a:t>
          </a:r>
          <a:r>
            <a:rPr lang="ru-RU" sz="2600" kern="1200" dirty="0" err="1"/>
            <a:t>стомой</a:t>
          </a:r>
          <a:r>
            <a:rPr lang="ru-RU" sz="2600" kern="1200" dirty="0"/>
            <a:t> в обществе</a:t>
          </a:r>
        </a:p>
      </dsp:txBody>
      <dsp:txXfrm>
        <a:off x="1675421" y="3600614"/>
        <a:ext cx="5318590" cy="948235"/>
      </dsp:txXfrm>
    </dsp:sp>
    <dsp:sp modelId="{0B5515D6-95BF-426A-9CBB-0121994C897F}">
      <dsp:nvSpPr>
        <dsp:cNvPr id="0" name=""/>
        <dsp:cNvSpPr/>
      </dsp:nvSpPr>
      <dsp:spPr>
        <a:xfrm>
          <a:off x="5928975" y="771451"/>
          <a:ext cx="654704" cy="654704"/>
        </a:xfrm>
        <a:prstGeom prst="downArrow">
          <a:avLst>
            <a:gd name="adj1" fmla="val 55000"/>
            <a:gd name="adj2" fmla="val 45000"/>
          </a:avLst>
        </a:prstGeom>
        <a:solidFill>
          <a:srgbClr val="002060">
            <a:alpha val="90000"/>
          </a:srgbClr>
        </a:solidFill>
        <a:ln w="25400" cap="flat" cmpd="sng" algn="ctr">
          <a:solidFill>
            <a:schemeClr val="bg1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900" kern="1200"/>
        </a:p>
      </dsp:txBody>
      <dsp:txXfrm>
        <a:off x="6076283" y="771451"/>
        <a:ext cx="360088" cy="492665"/>
      </dsp:txXfrm>
    </dsp:sp>
    <dsp:sp modelId="{03DA68C8-4004-4089-A631-D988DCFA2D60}">
      <dsp:nvSpPr>
        <dsp:cNvPr id="0" name=""/>
        <dsp:cNvSpPr/>
      </dsp:nvSpPr>
      <dsp:spPr>
        <a:xfrm>
          <a:off x="6480359" y="1961822"/>
          <a:ext cx="654704" cy="654704"/>
        </a:xfrm>
        <a:prstGeom prst="downArrow">
          <a:avLst>
            <a:gd name="adj1" fmla="val 55000"/>
            <a:gd name="adj2" fmla="val 45000"/>
          </a:avLst>
        </a:prstGeom>
        <a:solidFill>
          <a:srgbClr val="002060">
            <a:alpha val="90000"/>
          </a:srgbClr>
        </a:solidFill>
        <a:ln w="25400" cap="flat" cmpd="sng" algn="ctr">
          <a:solidFill>
            <a:schemeClr val="bg1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900" kern="1200"/>
        </a:p>
      </dsp:txBody>
      <dsp:txXfrm>
        <a:off x="6627667" y="1961822"/>
        <a:ext cx="360088" cy="492665"/>
      </dsp:txXfrm>
    </dsp:sp>
    <dsp:sp modelId="{A7557255-EA28-4E68-ADAD-378B9365CE07}">
      <dsp:nvSpPr>
        <dsp:cNvPr id="0" name=""/>
        <dsp:cNvSpPr/>
      </dsp:nvSpPr>
      <dsp:spPr>
        <a:xfrm>
          <a:off x="7023512" y="3152193"/>
          <a:ext cx="654704" cy="654704"/>
        </a:xfrm>
        <a:prstGeom prst="downArrow">
          <a:avLst>
            <a:gd name="adj1" fmla="val 55000"/>
            <a:gd name="adj2" fmla="val 45000"/>
          </a:avLst>
        </a:prstGeom>
        <a:solidFill>
          <a:srgbClr val="002060">
            <a:alpha val="90000"/>
          </a:srgbClr>
        </a:solidFill>
        <a:ln w="25400" cap="flat" cmpd="sng" algn="ctr">
          <a:solidFill>
            <a:schemeClr val="bg1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900" kern="1200"/>
        </a:p>
      </dsp:txBody>
      <dsp:txXfrm>
        <a:off x="7170820" y="3152193"/>
        <a:ext cx="360088" cy="4926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CC1F-67E4-B646-99B5-B847AF68ABB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8402-FD09-094D-A250-534C5544EA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414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CC1F-67E4-B646-99B5-B847AF68ABB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8402-FD09-094D-A250-534C5544EA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19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CC1F-67E4-B646-99B5-B847AF68ABB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8402-FD09-094D-A250-534C5544EA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37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CC1F-67E4-B646-99B5-B847AF68ABB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8402-FD09-094D-A250-534C5544EA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40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CC1F-67E4-B646-99B5-B847AF68ABB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8402-FD09-094D-A250-534C5544EA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5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CC1F-67E4-B646-99B5-B847AF68ABB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8402-FD09-094D-A250-534C5544EA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328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CC1F-67E4-B646-99B5-B847AF68ABB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8402-FD09-094D-A250-534C5544EA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923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CC1F-67E4-B646-99B5-B847AF68ABB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8402-FD09-094D-A250-534C5544EA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66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CC1F-67E4-B646-99B5-B847AF68ABB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8402-FD09-094D-A250-534C5544EA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300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CC1F-67E4-B646-99B5-B847AF68ABB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8402-FD09-094D-A250-534C5544EA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29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CC1F-67E4-B646-99B5-B847AF68ABB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8402-FD09-094D-A250-534C5544EA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62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8CC1F-67E4-B646-99B5-B847AF68ABB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38402-FD09-094D-A250-534C5544EA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377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vk.com/vmestestomareabilitacia" TargetMode="External"/><Relationship Id="rId2" Type="http://schemas.openxmlformats.org/officeDocument/2006/relationships/hyperlink" Target="http://stomavmeste.tilda.ws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725E44-D994-4A1C-BF28-F0341A6FF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«</a:t>
            </a:r>
            <a:r>
              <a:rPr lang="ru-RU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Стома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Вместе Онлайн»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E71673-CED6-4C72-9B0C-FCAD8F083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Проект помощи </a:t>
            </a:r>
            <a:r>
              <a:rPr lang="ru-RU" b="1" dirty="0" err="1"/>
              <a:t>стомированным</a:t>
            </a:r>
            <a:r>
              <a:rPr lang="ru-RU" b="1" dirty="0"/>
              <a:t> людям и их близким онлайн.</a:t>
            </a:r>
          </a:p>
          <a:p>
            <a:pPr marL="0" indent="0">
              <a:buNone/>
            </a:pPr>
            <a:r>
              <a:rPr lang="ru-RU" i="1" dirty="0"/>
              <a:t>Территория Самарская область и РФ.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Сайт с онлайн приемной, где можно получить помощь психолога, юриста, хирурга и других специалистов и содействие в обеспечении ТСР. </a:t>
            </a:r>
          </a:p>
        </p:txBody>
      </p:sp>
    </p:spTree>
    <p:extLst>
      <p:ext uri="{BB962C8B-B14F-4D97-AF65-F5344CB8AC3E}">
        <p14:creationId xmlns:p14="http://schemas.microsoft.com/office/powerpoint/2010/main" val="12739261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BDF095-F705-43E9-980F-036C3F7BE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B050"/>
                </a:solidFill>
              </a:rPr>
              <a:t>Смета расходов на проект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517897E-A723-4FC0-A45D-22FBB58FAB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5361" t="35179" r="42827" b="12008"/>
          <a:stretch/>
        </p:blipFill>
        <p:spPr>
          <a:xfrm>
            <a:off x="487935" y="1363578"/>
            <a:ext cx="8425875" cy="4828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558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Качественные результаты:</a:t>
            </a:r>
            <a:endParaRPr lang="ru-RU" b="1" dirty="0">
              <a:solidFill>
                <a:srgbClr val="1E05D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Получение своевременной помощи онлайн;</a:t>
            </a:r>
          </a:p>
          <a:p>
            <a:r>
              <a:rPr lang="ru-RU" dirty="0"/>
              <a:t>Своевременное направление пациента к хирургу при осложнениях;</a:t>
            </a:r>
          </a:p>
          <a:p>
            <a:r>
              <a:rPr lang="ru-RU" dirty="0"/>
              <a:t>Психологическая поддержка в трудное время;</a:t>
            </a:r>
          </a:p>
          <a:p>
            <a:r>
              <a:rPr lang="ru-RU" dirty="0"/>
              <a:t>Получение информации по уходу за кожей вокруг </a:t>
            </a:r>
            <a:r>
              <a:rPr lang="ru-RU" dirty="0" err="1"/>
              <a:t>стомы</a:t>
            </a:r>
            <a:r>
              <a:rPr lang="ru-RU" dirty="0"/>
              <a:t> (гарантирует уменьшение случаев осложнений и как результат предотвращение операций и смертности);</a:t>
            </a:r>
          </a:p>
          <a:p>
            <a:r>
              <a:rPr lang="ru-RU" dirty="0"/>
              <a:t>Помощь Здравоохранению РФ в разгрузке узких специалистов.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48DE44-6022-4552-8511-7D6493095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Количественные результаты: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222FA8-86DE-481C-ACB2-2E2D0F1D7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Создан 1 сайт</a:t>
            </a:r>
          </a:p>
          <a:p>
            <a:r>
              <a:rPr lang="ru-RU" dirty="0"/>
              <a:t>Возможность обратиться к 5 узким специалистам со всей России</a:t>
            </a:r>
          </a:p>
          <a:p>
            <a:r>
              <a:rPr lang="ru-RU" dirty="0"/>
              <a:t>Проведено 450 часов онлайн консультаций</a:t>
            </a:r>
          </a:p>
          <a:p>
            <a:r>
              <a:rPr lang="ru-RU" dirty="0"/>
              <a:t>Отправлено 50 почтовых отправлений</a:t>
            </a:r>
          </a:p>
          <a:p>
            <a:r>
              <a:rPr lang="ru-RU" dirty="0"/>
              <a:t>Предоставление возможности работы 7 людям </a:t>
            </a:r>
          </a:p>
          <a:p>
            <a:r>
              <a:rPr lang="ru-RU" dirty="0"/>
              <a:t>Помощь не менее 100 </a:t>
            </a:r>
            <a:r>
              <a:rPr lang="ru-RU" dirty="0" err="1"/>
              <a:t>благополучателям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7733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Сайт и группы поддержки</a:t>
            </a:r>
            <a:endParaRPr lang="en-US" b="1" dirty="0">
              <a:solidFill>
                <a:srgbClr val="1E05D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842" y="1208868"/>
            <a:ext cx="8823158" cy="50989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Наш сайт тут:</a:t>
            </a:r>
            <a:endParaRPr lang="en-US" dirty="0"/>
          </a:p>
          <a:p>
            <a:pPr marL="0" indent="0">
              <a:buNone/>
            </a:pPr>
            <a:r>
              <a:rPr 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http://stomavmeste.tilda.ws</a:t>
            </a:r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Группа </a:t>
            </a:r>
            <a:r>
              <a:rPr lang="ru-RU" dirty="0" err="1"/>
              <a:t>Вконтакте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http://vk.com/vmestestomareabilitacia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/>
              <a:t>Страничка в </a:t>
            </a:r>
            <a:r>
              <a:rPr lang="ru-RU" dirty="0" err="1"/>
              <a:t>инстаграм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https://www.instagram.com/vmestestomareabilit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15457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Стома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Вместе онлайн 2020</a:t>
            </a:r>
          </a:p>
        </p:txBody>
      </p:sp>
      <p:pic>
        <p:nvPicPr>
          <p:cNvPr id="4" name="Содержимое 3" descr="5CXWCM_1MF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9018" y="1600200"/>
            <a:ext cx="4525963" cy="4525963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Что такое </a:t>
            </a:r>
            <a:r>
              <a:rPr lang="ru-RU" sz="54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стома</a:t>
            </a:r>
            <a:r>
              <a:rPr lang="ru-RU" sz="5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?</a:t>
            </a:r>
            <a:endParaRPr lang="en-US" sz="5400" dirty="0">
              <a:solidFill>
                <a:srgbClr val="1E05D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78926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err="1"/>
              <a:t>Стома</a:t>
            </a:r>
            <a:r>
              <a:rPr lang="ru-RU" dirty="0"/>
              <a:t> – с социально-психологической точки зрения (при отсутствии специальных средств ухода за </a:t>
            </a:r>
            <a:r>
              <a:rPr lang="ru-RU" dirty="0" err="1"/>
              <a:t>стомой</a:t>
            </a:r>
            <a:r>
              <a:rPr lang="ru-RU" dirty="0"/>
              <a:t> и реабилитационных мероприятий) это изоляция от общества, потеря учебы, работы, семьи, суицид. Именно поэтому люди со </a:t>
            </a:r>
            <a:r>
              <a:rPr lang="ru-RU" dirty="0" err="1"/>
              <a:t>стомой</a:t>
            </a:r>
            <a:r>
              <a:rPr lang="ru-RU" dirty="0"/>
              <a:t> нуждаются в особой социальной защите.</a:t>
            </a:r>
          </a:p>
          <a:p>
            <a:pPr algn="just">
              <a:buNone/>
            </a:pPr>
            <a:r>
              <a:rPr lang="ru-RU" dirty="0" err="1"/>
              <a:t>Стома</a:t>
            </a:r>
            <a:r>
              <a:rPr lang="ru-RU" dirty="0"/>
              <a:t> – это не болезнь, а результат хирургического вмешательства по причине болезни, травмы кишечника или мочеточника, приводящего </a:t>
            </a:r>
            <a:r>
              <a:rPr lang="ru-RU" dirty="0" err="1"/>
              <a:t>стомированного</a:t>
            </a:r>
            <a:r>
              <a:rPr lang="ru-RU" dirty="0"/>
              <a:t> человека к дезадаптации в социуме.</a:t>
            </a:r>
            <a:endParaRPr lang="ru-RU" b="1" dirty="0"/>
          </a:p>
          <a:p>
            <a:pPr>
              <a:buNone/>
            </a:pPr>
            <a:endParaRPr lang="ru-RU" sz="8000" dirty="0"/>
          </a:p>
          <a:p>
            <a:pPr marL="0" indent="0">
              <a:buFontTx/>
              <a:buChar char="-"/>
            </a:pPr>
            <a:endParaRPr lang="ru-RU" sz="5400" dirty="0"/>
          </a:p>
          <a:p>
            <a:pPr marL="0" indent="0">
              <a:buFontTx/>
              <a:buChar char="-"/>
            </a:pP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064788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Закономерность нарушения </a:t>
            </a:r>
            <a:r>
              <a:rPr lang="ru-RU" sz="2400" b="1" u="sng" dirty="0"/>
              <a:t>функционирования в обществе</a:t>
            </a:r>
            <a:endParaRPr lang="en-US" sz="24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5285974"/>
              </p:ext>
            </p:extLst>
          </p:nvPr>
        </p:nvGraphicFramePr>
        <p:xfrm>
          <a:off x="457200" y="1600200"/>
          <a:ext cx="8229600" cy="4578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4788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Модель реабилитации:</a:t>
            </a:r>
            <a:endParaRPr lang="en-US" b="1" dirty="0">
              <a:solidFill>
                <a:srgbClr val="1E05D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398042" cy="431569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/>
              <a:t>Дооперационная подготовка пациента;</a:t>
            </a:r>
          </a:p>
          <a:p>
            <a:pPr marL="514350" indent="-514350">
              <a:buAutoNum type="arabicPeriod"/>
            </a:pPr>
            <a:r>
              <a:rPr lang="ru-RU" dirty="0"/>
              <a:t>Послеоперационная помощь + обучение;</a:t>
            </a:r>
          </a:p>
          <a:p>
            <a:pPr marL="514350" indent="-514350">
              <a:buAutoNum type="arabicPeriod"/>
            </a:pPr>
            <a:r>
              <a:rPr lang="ru-RU" dirty="0"/>
              <a:t>Реабилитация в первые 2 недели;</a:t>
            </a:r>
          </a:p>
          <a:p>
            <a:pPr marL="514350" indent="-514350">
              <a:buAutoNum type="arabicPeriod"/>
            </a:pPr>
            <a:r>
              <a:rPr lang="ru-RU" dirty="0"/>
              <a:t>Реабилитация после выписки;</a:t>
            </a:r>
          </a:p>
          <a:p>
            <a:pPr marL="514350" indent="-514350">
              <a:buAutoNum type="arabicPeriod"/>
            </a:pPr>
            <a:r>
              <a:rPr lang="ru-RU" dirty="0"/>
              <a:t>Помощь в информировании по уходу за кожей;</a:t>
            </a:r>
          </a:p>
          <a:p>
            <a:pPr marL="514350" indent="-514350">
              <a:buAutoNum type="arabicPeriod"/>
            </a:pPr>
            <a:r>
              <a:rPr lang="ru-RU" dirty="0"/>
              <a:t>Помощь в оформлении инвалидности;</a:t>
            </a:r>
          </a:p>
          <a:p>
            <a:pPr marL="514350" indent="-514350">
              <a:buAutoNum type="arabicPeriod"/>
            </a:pPr>
            <a:r>
              <a:rPr lang="ru-RU" dirty="0"/>
              <a:t>Психологическая и юридическая помощь;</a:t>
            </a:r>
          </a:p>
          <a:p>
            <a:pPr marL="514350" indent="-514350">
              <a:buAutoNum type="arabicPeriod"/>
            </a:pPr>
            <a:r>
              <a:rPr lang="ru-RU" dirty="0"/>
              <a:t>Адаптация к новым условиям жизни</a:t>
            </a:r>
          </a:p>
          <a:p>
            <a:pPr marL="0" indent="0">
              <a:buNone/>
            </a:pPr>
            <a:r>
              <a:rPr lang="ru-RU" dirty="0"/>
              <a:t>* пункт 1 -3, 8, данные этапы вызывают наибольшие проблемы у </a:t>
            </a:r>
            <a:r>
              <a:rPr lang="ru-RU" dirty="0" err="1"/>
              <a:t>стомированных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1545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Статистика</a:t>
            </a:r>
            <a:endParaRPr lang="en-US" sz="4800" b="1" dirty="0">
              <a:solidFill>
                <a:srgbClr val="1E05D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51284"/>
            <a:ext cx="8395855" cy="48585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В России около 100 000 – 140 000 </a:t>
            </a:r>
            <a:r>
              <a:rPr lang="ru-RU" sz="2400" dirty="0" err="1"/>
              <a:t>стомированных</a:t>
            </a:r>
            <a:r>
              <a:rPr lang="ru-RU" sz="2400" dirty="0"/>
              <a:t> людей, это на 100 000 населения 100–150 человек.  * данные с научной работы Суханова В. По статистике Самарской области 2017 – 2019 был рост по присвоению </a:t>
            </a:r>
            <a:r>
              <a:rPr lang="ru-RU" sz="2400" dirty="0" err="1"/>
              <a:t>стомированным</a:t>
            </a:r>
            <a:r>
              <a:rPr lang="ru-RU" sz="2400" dirty="0"/>
              <a:t> инвалидам</a:t>
            </a:r>
            <a:endParaRPr lang="en-US" sz="24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9CD9516-642E-4708-B158-0C8C1C9B7B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03" t="34476" r="58071" b="14427"/>
          <a:stretch/>
        </p:blipFill>
        <p:spPr>
          <a:xfrm>
            <a:off x="2069431" y="2874850"/>
            <a:ext cx="5315922" cy="3768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400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Благополучатели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:</a:t>
            </a:r>
            <a:endParaRPr lang="ru-RU" b="1" dirty="0">
              <a:solidFill>
                <a:srgbClr val="1E05D9"/>
              </a:solidFill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04D61523-A5D1-4AFE-B78B-DD33F86BA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Дети со </a:t>
            </a:r>
            <a:r>
              <a:rPr lang="ru-RU" dirty="0" err="1"/>
              <a:t>стомой</a:t>
            </a:r>
            <a:r>
              <a:rPr lang="ru-RU" dirty="0"/>
              <a:t> (от 0 до 14 лет);</a:t>
            </a:r>
          </a:p>
          <a:p>
            <a:r>
              <a:rPr lang="ru-RU" dirty="0"/>
              <a:t>Люди со </a:t>
            </a:r>
            <a:r>
              <a:rPr lang="ru-RU" dirty="0" err="1"/>
              <a:t>стомой</a:t>
            </a:r>
            <a:r>
              <a:rPr lang="ru-RU" dirty="0"/>
              <a:t> (от 15 до 49 лет);</a:t>
            </a:r>
          </a:p>
          <a:p>
            <a:r>
              <a:rPr lang="ru-RU" dirty="0"/>
              <a:t>Пожилые люди со </a:t>
            </a:r>
            <a:r>
              <a:rPr lang="ru-RU" dirty="0" err="1"/>
              <a:t>стомой</a:t>
            </a:r>
            <a:r>
              <a:rPr lang="ru-RU" dirty="0"/>
              <a:t> (от 50 до 100);</a:t>
            </a:r>
          </a:p>
          <a:p>
            <a:r>
              <a:rPr lang="ru-RU" dirty="0"/>
              <a:t>Онкобольные со </a:t>
            </a:r>
            <a:r>
              <a:rPr lang="ru-RU" dirty="0" err="1"/>
              <a:t>стомой</a:t>
            </a:r>
            <a:r>
              <a:rPr lang="ru-RU" dirty="0"/>
              <a:t>;</a:t>
            </a:r>
          </a:p>
          <a:p>
            <a:r>
              <a:rPr lang="ru-RU" dirty="0"/>
              <a:t>Ухаживающие за </a:t>
            </a:r>
            <a:r>
              <a:rPr lang="ru-RU" dirty="0" err="1"/>
              <a:t>стомированными</a:t>
            </a:r>
            <a:r>
              <a:rPr lang="ru-RU" dirty="0"/>
              <a:t>;</a:t>
            </a:r>
          </a:p>
          <a:p>
            <a:r>
              <a:rPr lang="ru-RU" dirty="0"/>
              <a:t>Семьи, находящиеся в трудной жизненной ситуации, в которых есть </a:t>
            </a:r>
            <a:r>
              <a:rPr lang="ru-RU" dirty="0" err="1"/>
              <a:t>стомированный</a:t>
            </a:r>
            <a:r>
              <a:rPr lang="ru-RU" dirty="0"/>
              <a:t> человек.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Команда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ru-RU" dirty="0"/>
              <a:t>Волонтеры – </a:t>
            </a:r>
            <a:r>
              <a:rPr lang="ru-RU" dirty="0" err="1"/>
              <a:t>стомированные</a:t>
            </a:r>
            <a:r>
              <a:rPr lang="ru-RU" dirty="0"/>
              <a:t> с опытом;</a:t>
            </a:r>
          </a:p>
          <a:p>
            <a:r>
              <a:rPr lang="ru-RU" dirty="0"/>
              <a:t>Врачи и персонал, имеющие опыт ухода;</a:t>
            </a:r>
          </a:p>
          <a:p>
            <a:r>
              <a:rPr lang="ru-RU" dirty="0"/>
              <a:t>Волонтеры пунктов приема/выдачи;</a:t>
            </a:r>
            <a:endParaRPr lang="ru-RU" sz="2600" dirty="0"/>
          </a:p>
          <a:p>
            <a:r>
              <a:rPr lang="ru-RU" dirty="0"/>
              <a:t>Мобильные волонтеры по доставке </a:t>
            </a:r>
            <a:r>
              <a:rPr lang="ru-RU" dirty="0" err="1"/>
              <a:t>тср</a:t>
            </a:r>
            <a:r>
              <a:rPr lang="ru-RU" dirty="0"/>
              <a:t> нуждающимся </a:t>
            </a:r>
            <a:r>
              <a:rPr lang="ru-RU" dirty="0" err="1"/>
              <a:t>стомированным</a:t>
            </a:r>
            <a:r>
              <a:rPr lang="ru-RU" dirty="0"/>
              <a:t>;</a:t>
            </a:r>
          </a:p>
          <a:p>
            <a:r>
              <a:rPr lang="ru-RU" dirty="0"/>
              <a:t>Программист;</a:t>
            </a:r>
          </a:p>
          <a:p>
            <a:r>
              <a:rPr lang="ru-RU" dirty="0"/>
              <a:t>Бухгалтер;</a:t>
            </a:r>
          </a:p>
          <a:p>
            <a:r>
              <a:rPr lang="ru-RU" dirty="0"/>
              <a:t>Руководитель проекта.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Реализация проекта</a:t>
            </a:r>
            <a:endParaRPr lang="en-US" b="1" dirty="0">
              <a:solidFill>
                <a:srgbClr val="1E05D9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B6A33E7-01A4-4D6A-BEA5-39A37A86E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Создание и продвижение интернет – площадки;</a:t>
            </a:r>
          </a:p>
          <a:p>
            <a:r>
              <a:rPr lang="ru-RU" dirty="0"/>
              <a:t>Информирование граждан РФ о проекте;</a:t>
            </a:r>
          </a:p>
          <a:p>
            <a:r>
              <a:rPr lang="ru-RU" dirty="0"/>
              <a:t>Оказание консультационной информационной, психологической и правовой помощи;</a:t>
            </a:r>
          </a:p>
          <a:p>
            <a:r>
              <a:rPr lang="ru-RU" dirty="0"/>
              <a:t>Формирование почтовых отправлений с ТСР для нуждающихся;</a:t>
            </a:r>
          </a:p>
          <a:p>
            <a:r>
              <a:rPr lang="ru-RU" dirty="0"/>
              <a:t>Сбор/закупка и выдача ТСР в пунктах приема или доставка на дом.</a:t>
            </a:r>
          </a:p>
        </p:txBody>
      </p:sp>
    </p:spTree>
    <p:extLst>
      <p:ext uri="{BB962C8B-B14F-4D97-AF65-F5344CB8AC3E}">
        <p14:creationId xmlns:p14="http://schemas.microsoft.com/office/powerpoint/2010/main" val="4137558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350DB0-E475-4EEA-A1EA-696264A2C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Расходы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4CD4B38-CFFF-4C3E-B5B0-960886CB2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3158"/>
            <a:ext cx="8229600" cy="492300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Оплата услуг по разработке, созданию и продвижению сайта;</a:t>
            </a:r>
          </a:p>
          <a:p>
            <a:r>
              <a:rPr lang="ru-RU" dirty="0"/>
              <a:t>Административные расходы по сайту;</a:t>
            </a:r>
          </a:p>
          <a:p>
            <a:r>
              <a:rPr lang="ru-RU" dirty="0"/>
              <a:t>Технический специалист по организации онлайн консультаций;</a:t>
            </a:r>
          </a:p>
          <a:p>
            <a:r>
              <a:rPr lang="ru-RU" dirty="0"/>
              <a:t>Оплата труда консультантов - (хирург, юрист психолог и </a:t>
            </a:r>
            <a:r>
              <a:rPr lang="ru-RU" dirty="0" err="1"/>
              <a:t>др</a:t>
            </a:r>
            <a:r>
              <a:rPr lang="ru-RU" dirty="0"/>
              <a:t>);</a:t>
            </a:r>
          </a:p>
          <a:p>
            <a:r>
              <a:rPr lang="ru-RU" dirty="0"/>
              <a:t>Почтовые расходы по РФ;</a:t>
            </a:r>
          </a:p>
          <a:p>
            <a:r>
              <a:rPr lang="ru-RU" dirty="0"/>
              <a:t>Транспортные расходы по сбору и развозу ТСР в пределах Самарской области.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9354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27090</TotalTime>
  <Words>565</Words>
  <Application>Microsoft Office PowerPoint</Application>
  <PresentationFormat>Экран (4:3)</PresentationFormat>
  <Paragraphs>77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«Стома Вместе Онлайн»</vt:lpstr>
      <vt:lpstr>Что такое стома?</vt:lpstr>
      <vt:lpstr>Закономерность нарушения функционирования в обществе</vt:lpstr>
      <vt:lpstr>Модель реабилитации:</vt:lpstr>
      <vt:lpstr>Статистика</vt:lpstr>
      <vt:lpstr>Благополучатели:</vt:lpstr>
      <vt:lpstr>Команда</vt:lpstr>
      <vt:lpstr>Реализация проекта</vt:lpstr>
      <vt:lpstr>Расходы</vt:lpstr>
      <vt:lpstr>Смета расходов на проект</vt:lpstr>
      <vt:lpstr>Качественные результаты:</vt:lpstr>
      <vt:lpstr>Количественные результаты:</vt:lpstr>
      <vt:lpstr>Сайт и группы поддержки</vt:lpstr>
      <vt:lpstr>Стома Вместе онлайн 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Alexey Sidorenko</dc:creator>
  <cp:lastModifiedBy>1</cp:lastModifiedBy>
  <cp:revision>196</cp:revision>
  <dcterms:created xsi:type="dcterms:W3CDTF">2014-11-22T12:00:59Z</dcterms:created>
  <dcterms:modified xsi:type="dcterms:W3CDTF">2020-04-28T09:09:40Z</dcterms:modified>
</cp:coreProperties>
</file>