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63" r:id="rId3"/>
    <p:sldId id="262" r:id="rId4"/>
    <p:sldId id="272" r:id="rId5"/>
    <p:sldId id="264" r:id="rId6"/>
    <p:sldId id="273" r:id="rId7"/>
    <p:sldId id="265" r:id="rId8"/>
    <p:sldId id="274" r:id="rId9"/>
    <p:sldId id="266" r:id="rId10"/>
    <p:sldId id="275" r:id="rId11"/>
    <p:sldId id="268" r:id="rId12"/>
    <p:sldId id="276" r:id="rId13"/>
    <p:sldId id="277" r:id="rId14"/>
    <p:sldId id="278" r:id="rId15"/>
    <p:sldId id="279" r:id="rId16"/>
    <p:sldId id="282" r:id="rId17"/>
    <p:sldId id="269" r:id="rId18"/>
    <p:sldId id="281" r:id="rId19"/>
    <p:sldId id="280" r:id="rId20"/>
    <p:sldId id="270" r:id="rId21"/>
    <p:sldId id="271" r:id="rId22"/>
    <p:sldId id="283" r:id="rId23"/>
    <p:sldId id="267" r:id="rId24"/>
    <p:sldId id="285" r:id="rId25"/>
    <p:sldId id="286" r:id="rId26"/>
    <p:sldId id="260" r:id="rId27"/>
  </p:sldIdLst>
  <p:sldSz cx="9144000" cy="6858000" type="screen4x3"/>
  <p:notesSz cx="6858000" cy="9144000"/>
  <p:custDataLst>
    <p:tags r:id="rId2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74A"/>
    <a:srgbClr val="666699"/>
    <a:srgbClr val="3399FF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604" autoAdjust="0"/>
  </p:normalViewPr>
  <p:slideViewPr>
    <p:cSldViewPr>
      <p:cViewPr varScale="1">
        <p:scale>
          <a:sx n="73" d="100"/>
          <a:sy n="73" d="100"/>
        </p:scale>
        <p:origin x="129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/>
              <a:t>Оригинальные шаблоны для презентаций: </a:t>
            </a:r>
            <a:r>
              <a:rPr lang="ru-RU" sz="1200" dirty="0">
                <a:hlinkClick r:id="rId3"/>
              </a:rPr>
              <a:t>https://presentation-creation.ru/powerpoint-templates.html</a:t>
            </a:r>
            <a:r>
              <a:rPr lang="en-US" sz="1200" dirty="0"/>
              <a:t> </a:t>
            </a:r>
            <a:endParaRPr lang="ru-RU" sz="1200" dirty="0"/>
          </a:p>
          <a:p>
            <a:r>
              <a:rPr lang="ru-RU" sz="1200"/>
              <a:t>Бесплатно и без регистрации.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895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545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639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052736"/>
            <a:ext cx="6696744" cy="1728192"/>
          </a:xfrm>
        </p:spPr>
        <p:txBody>
          <a:bodyPr/>
          <a:lstStyle>
            <a:lvl1pPr>
              <a:defRPr b="1">
                <a:solidFill>
                  <a:srgbClr val="66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66699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666699"/>
                </a:solidFill>
              </a:defRPr>
            </a:lvl1pPr>
            <a:lvl2pPr>
              <a:defRPr>
                <a:solidFill>
                  <a:srgbClr val="666699"/>
                </a:solidFill>
              </a:defRPr>
            </a:lvl2pPr>
            <a:lvl3pPr>
              <a:defRPr>
                <a:solidFill>
                  <a:srgbClr val="666699"/>
                </a:solidFill>
              </a:defRPr>
            </a:lvl3pPr>
            <a:lvl4pPr>
              <a:defRPr>
                <a:solidFill>
                  <a:srgbClr val="666699"/>
                </a:solidFill>
              </a:defRPr>
            </a:lvl4pPr>
            <a:lvl5pPr>
              <a:defRPr>
                <a:solidFill>
                  <a:srgbClr val="666699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66699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66699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66699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rgbClr val="666699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rgbClr val="666699"/>
                </a:solidFill>
              </a:defRPr>
            </a:lvl1pPr>
            <a:lvl2pPr>
              <a:defRPr>
                <a:solidFill>
                  <a:srgbClr val="666699"/>
                </a:solidFill>
              </a:defRPr>
            </a:lvl2pPr>
            <a:lvl3pPr>
              <a:defRPr>
                <a:solidFill>
                  <a:srgbClr val="666699"/>
                </a:solidFill>
              </a:defRPr>
            </a:lvl3pPr>
            <a:lvl4pPr>
              <a:defRPr>
                <a:solidFill>
                  <a:srgbClr val="666699"/>
                </a:solidFill>
              </a:defRPr>
            </a:lvl4pPr>
            <a:lvl5pPr>
              <a:defRPr>
                <a:solidFill>
                  <a:srgbClr val="666699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66699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66699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66699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66699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66699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66699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79512" y="267964"/>
            <a:ext cx="8640960" cy="1360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666699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Текст 2"/>
          <p:cNvSpPr>
            <a:spLocks noGrp="1"/>
          </p:cNvSpPr>
          <p:nvPr>
            <p:ph idx="1"/>
          </p:nvPr>
        </p:nvSpPr>
        <p:spPr>
          <a:xfrm>
            <a:off x="179512" y="1988840"/>
            <a:ext cx="7200800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666699"/>
                </a:solidFill>
              </a:defRPr>
            </a:lvl1pPr>
            <a:lvl2pPr>
              <a:defRPr>
                <a:solidFill>
                  <a:srgbClr val="666699"/>
                </a:solidFill>
              </a:defRPr>
            </a:lvl2pPr>
            <a:lvl3pPr>
              <a:defRPr>
                <a:solidFill>
                  <a:srgbClr val="666699"/>
                </a:solidFill>
              </a:defRPr>
            </a:lvl3pPr>
            <a:lvl4pPr>
              <a:defRPr>
                <a:solidFill>
                  <a:srgbClr val="666699"/>
                </a:solidFill>
              </a:defRPr>
            </a:lvl4pPr>
            <a:lvl5pPr>
              <a:defRPr>
                <a:solidFill>
                  <a:srgbClr val="666699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666699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666699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66699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66699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66699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66699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999381"/>
            <a:ext cx="4248472" cy="4525963"/>
          </a:xfrm>
        </p:spPr>
        <p:txBody>
          <a:bodyPr/>
          <a:lstStyle>
            <a:lvl1pPr>
              <a:defRPr sz="2800">
                <a:solidFill>
                  <a:srgbClr val="666699"/>
                </a:solidFill>
              </a:defRPr>
            </a:lvl1pPr>
            <a:lvl2pPr>
              <a:defRPr sz="2400">
                <a:solidFill>
                  <a:srgbClr val="666699"/>
                </a:solidFill>
              </a:defRPr>
            </a:lvl2pPr>
            <a:lvl3pPr>
              <a:defRPr sz="2000">
                <a:solidFill>
                  <a:srgbClr val="666699"/>
                </a:solidFill>
              </a:defRPr>
            </a:lvl3pPr>
            <a:lvl4pPr>
              <a:defRPr sz="1800">
                <a:solidFill>
                  <a:srgbClr val="666699"/>
                </a:solidFill>
              </a:defRPr>
            </a:lvl4pPr>
            <a:lvl5pPr>
              <a:defRPr sz="1800">
                <a:solidFill>
                  <a:srgbClr val="66669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1999381"/>
            <a:ext cx="4248472" cy="4525963"/>
          </a:xfrm>
        </p:spPr>
        <p:txBody>
          <a:bodyPr/>
          <a:lstStyle>
            <a:lvl1pPr>
              <a:defRPr sz="2800">
                <a:solidFill>
                  <a:srgbClr val="666699"/>
                </a:solidFill>
              </a:defRPr>
            </a:lvl1pPr>
            <a:lvl2pPr>
              <a:defRPr sz="2400">
                <a:solidFill>
                  <a:srgbClr val="666699"/>
                </a:solidFill>
              </a:defRPr>
            </a:lvl2pPr>
            <a:lvl3pPr>
              <a:defRPr sz="2000">
                <a:solidFill>
                  <a:srgbClr val="666699"/>
                </a:solidFill>
              </a:defRPr>
            </a:lvl3pPr>
            <a:lvl4pPr>
              <a:defRPr sz="1800">
                <a:solidFill>
                  <a:srgbClr val="666699"/>
                </a:solidFill>
              </a:defRPr>
            </a:lvl4pPr>
            <a:lvl5pPr>
              <a:defRPr sz="1800">
                <a:solidFill>
                  <a:srgbClr val="66669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66699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66699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66699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66699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6669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rgbClr val="666699"/>
                </a:solidFill>
              </a:defRPr>
            </a:lvl1pPr>
            <a:lvl2pPr>
              <a:defRPr sz="2000">
                <a:solidFill>
                  <a:srgbClr val="666699"/>
                </a:solidFill>
              </a:defRPr>
            </a:lvl2pPr>
            <a:lvl3pPr>
              <a:defRPr sz="1800">
                <a:solidFill>
                  <a:srgbClr val="666699"/>
                </a:solidFill>
              </a:defRPr>
            </a:lvl3pPr>
            <a:lvl4pPr>
              <a:defRPr sz="1600">
                <a:solidFill>
                  <a:srgbClr val="666699"/>
                </a:solidFill>
              </a:defRPr>
            </a:lvl4pPr>
            <a:lvl5pPr>
              <a:defRPr sz="1600">
                <a:solidFill>
                  <a:srgbClr val="666699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6669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rgbClr val="666699"/>
                </a:solidFill>
              </a:defRPr>
            </a:lvl1pPr>
            <a:lvl2pPr>
              <a:defRPr sz="2000">
                <a:solidFill>
                  <a:srgbClr val="666699"/>
                </a:solidFill>
              </a:defRPr>
            </a:lvl2pPr>
            <a:lvl3pPr>
              <a:defRPr sz="1800">
                <a:solidFill>
                  <a:srgbClr val="666699"/>
                </a:solidFill>
              </a:defRPr>
            </a:lvl3pPr>
            <a:lvl4pPr>
              <a:defRPr sz="1600">
                <a:solidFill>
                  <a:srgbClr val="666699"/>
                </a:solidFill>
              </a:defRPr>
            </a:lvl4pPr>
            <a:lvl5pPr>
              <a:defRPr sz="1600">
                <a:solidFill>
                  <a:srgbClr val="666699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66699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66699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66699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66699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66699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66699"/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66699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66699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66699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66699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rgbClr val="666699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rgbClr val="666699"/>
                </a:solidFill>
              </a:defRPr>
            </a:lvl1pPr>
            <a:lvl2pPr>
              <a:defRPr sz="2800">
                <a:solidFill>
                  <a:srgbClr val="666699"/>
                </a:solidFill>
              </a:defRPr>
            </a:lvl2pPr>
            <a:lvl3pPr>
              <a:defRPr sz="2400">
                <a:solidFill>
                  <a:srgbClr val="666699"/>
                </a:solidFill>
              </a:defRPr>
            </a:lvl3pPr>
            <a:lvl4pPr>
              <a:defRPr sz="2000">
                <a:solidFill>
                  <a:srgbClr val="666699"/>
                </a:solidFill>
              </a:defRPr>
            </a:lvl4pPr>
            <a:lvl5pPr>
              <a:defRPr sz="2000">
                <a:solidFill>
                  <a:srgbClr val="666699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666699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66699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66699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66699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666699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rgbClr val="666699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666699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66699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66699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66699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7964"/>
            <a:ext cx="8640960" cy="1360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988840"/>
            <a:ext cx="7200800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666699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666699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66699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666699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666699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666699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666699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666699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66669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fondtosdgo" TargetMode="External"/><Relationship Id="rId2" Type="http://schemas.openxmlformats.org/officeDocument/2006/relationships/hyperlink" Target="https://vk.com/tosdg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124744"/>
            <a:ext cx="8496944" cy="504056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Фонд поддержки и развития </a:t>
            </a:r>
            <a:r>
              <a:rPr lang="ru-RU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территориального </a:t>
            </a:r>
            <a:r>
              <a:rPr lang="ru-RU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общественного самоуправления </a:t>
            </a:r>
            <a:r>
              <a:rPr lang="ru-RU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и общественных инициатив </a:t>
            </a:r>
            <a:r>
              <a:rPr lang="ru-RU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Добрянского</a:t>
            </a:r>
            <a:r>
              <a:rPr lang="ru-RU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городского округа</a:t>
            </a:r>
            <a:br>
              <a:rPr lang="ru-RU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ru-RU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ru-RU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32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Директор </a:t>
            </a:r>
            <a:r>
              <a:rPr lang="ru-RU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Туркин Владислав Леонидович</a:t>
            </a:r>
            <a:endParaRPr lang="ru-RU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CE2ABBA-779B-48FC-9426-CC5195A29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75" y="227895"/>
            <a:ext cx="4664612" cy="2850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4CC8D69-FB1F-4C5D-BE09-42A9019274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333" y="3637005"/>
            <a:ext cx="3821598" cy="2772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2CC0C7D-5D31-4D99-801D-B34F46B793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698" y="256835"/>
            <a:ext cx="3045291" cy="2821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8559F02-2B9E-4B0F-A1FC-9DE78C9ED5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420616"/>
            <a:ext cx="3894879" cy="2981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7CE5BFD-3BB2-44CB-A48B-991454076B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484" y="2702351"/>
            <a:ext cx="1997246" cy="18693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689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80920" cy="720080"/>
          </a:xfrm>
        </p:spPr>
        <p:txBody>
          <a:bodyPr>
            <a:normAutofit/>
          </a:bodyPr>
          <a:lstStyle/>
          <a:p>
            <a:r>
              <a:rPr lang="ru-RU" sz="3600" i="1" dirty="0">
                <a:solidFill>
                  <a:srgbClr val="04374A"/>
                </a:solidFill>
              </a:rPr>
              <a:t>Культурно-массовые мероприятия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268760"/>
            <a:ext cx="8424936" cy="5328592"/>
          </a:xfrm>
        </p:spPr>
        <p:txBody>
          <a:bodyPr>
            <a:normAutofit fontScale="92500" lnSpcReduction="20000"/>
          </a:bodyPr>
          <a:lstStyle/>
          <a:p>
            <a:r>
              <a:rPr lang="ru-RU" sz="2400" dirty="0">
                <a:solidFill>
                  <a:srgbClr val="04374A"/>
                </a:solidFill>
                <a:latin typeface="Calibri" panose="020F0502020204030204" pitchFamily="34" charset="0"/>
              </a:rPr>
              <a:t>1.Смотр–конкурс «Лучший ТОС ДГО -2021 »</a:t>
            </a:r>
            <a:endParaRPr lang="ru-RU" sz="2400" dirty="0"/>
          </a:p>
          <a:p>
            <a:r>
              <a:rPr lang="ru-RU" sz="2400" dirty="0">
                <a:solidFill>
                  <a:srgbClr val="04374A"/>
                </a:solidFill>
                <a:latin typeface="Calibri" panose="020F0502020204030204" pitchFamily="34" charset="0"/>
              </a:rPr>
              <a:t>2. Смотр-конкурс «Лучший новогодний двор»</a:t>
            </a:r>
            <a:endParaRPr lang="ru-RU" sz="2400" dirty="0"/>
          </a:p>
          <a:p>
            <a:r>
              <a:rPr lang="ru-RU" sz="2400" dirty="0">
                <a:solidFill>
                  <a:srgbClr val="04374A"/>
                </a:solidFill>
                <a:latin typeface="Calibri" panose="020F0502020204030204" pitchFamily="34" charset="0"/>
              </a:rPr>
              <a:t>3. 9 мая Парад Победы</a:t>
            </a:r>
          </a:p>
          <a:p>
            <a:r>
              <a:rPr lang="ru-RU" sz="2400" dirty="0">
                <a:solidFill>
                  <a:srgbClr val="04374A"/>
                </a:solidFill>
                <a:latin typeface="Calibri" panose="020F0502020204030204" pitchFamily="34" charset="0"/>
              </a:rPr>
              <a:t>4. Фестиваль сладостей</a:t>
            </a:r>
          </a:p>
          <a:p>
            <a:r>
              <a:rPr lang="ru-RU" sz="2400" dirty="0">
                <a:solidFill>
                  <a:srgbClr val="04374A"/>
                </a:solidFill>
                <a:latin typeface="Calibri" panose="020F0502020204030204" pitchFamily="34" charset="0"/>
              </a:rPr>
              <a:t>5. Дворовые праздники «Здравствуй лето»</a:t>
            </a:r>
          </a:p>
          <a:p>
            <a:r>
              <a:rPr lang="ru-RU" sz="2400" dirty="0">
                <a:solidFill>
                  <a:srgbClr val="04374A"/>
                </a:solidFill>
                <a:latin typeface="Calibri" panose="020F0502020204030204" pitchFamily="34" charset="0"/>
              </a:rPr>
              <a:t>6. Фестиваль кукол «В гости к </a:t>
            </a:r>
            <a:r>
              <a:rPr lang="ru-RU" sz="2400" dirty="0" err="1">
                <a:solidFill>
                  <a:srgbClr val="04374A"/>
                </a:solidFill>
                <a:latin typeface="Calibri" panose="020F0502020204030204" pitchFamily="34" charset="0"/>
              </a:rPr>
              <a:t>Чуче</a:t>
            </a:r>
            <a:r>
              <a:rPr lang="ru-RU" sz="2400" dirty="0">
                <a:solidFill>
                  <a:srgbClr val="04374A"/>
                </a:solidFill>
                <a:latin typeface="Calibri" panose="020F0502020204030204" pitchFamily="34" charset="0"/>
              </a:rPr>
              <a:t>»</a:t>
            </a:r>
          </a:p>
          <a:p>
            <a:r>
              <a:rPr lang="ru-RU" sz="2400" dirty="0">
                <a:solidFill>
                  <a:srgbClr val="04374A"/>
                </a:solidFill>
                <a:latin typeface="Calibri" panose="020F0502020204030204" pitchFamily="34" charset="0"/>
              </a:rPr>
              <a:t>7. День города Добрянка, день поселка</a:t>
            </a:r>
          </a:p>
          <a:p>
            <a:r>
              <a:rPr lang="ru-RU" sz="2400" dirty="0">
                <a:solidFill>
                  <a:srgbClr val="04374A"/>
                </a:solidFill>
                <a:latin typeface="Calibri" panose="020F0502020204030204" pitchFamily="34" charset="0"/>
              </a:rPr>
              <a:t>8. Смотр-конкурс на «Лучший двор», «Лучший цветник»</a:t>
            </a:r>
          </a:p>
          <a:p>
            <a:r>
              <a:rPr lang="ru-RU" sz="2400" dirty="0">
                <a:solidFill>
                  <a:srgbClr val="04374A"/>
                </a:solidFill>
                <a:latin typeface="Calibri" panose="020F0502020204030204" pitchFamily="34" charset="0"/>
              </a:rPr>
              <a:t>9. День пожилого человека – осенние посиделки</a:t>
            </a:r>
          </a:p>
          <a:p>
            <a:r>
              <a:rPr lang="ru-RU" sz="2400" dirty="0">
                <a:solidFill>
                  <a:srgbClr val="04374A"/>
                </a:solidFill>
                <a:latin typeface="Calibri" panose="020F0502020204030204" pitchFamily="34" charset="0"/>
              </a:rPr>
              <a:t>10. 15 лет территориальному общественному самоуправлению «</a:t>
            </a:r>
            <a:r>
              <a:rPr lang="ru-RU" sz="2400" dirty="0" err="1">
                <a:solidFill>
                  <a:srgbClr val="04374A"/>
                </a:solidFill>
                <a:latin typeface="Calibri" panose="020F0502020204030204" pitchFamily="34" charset="0"/>
              </a:rPr>
              <a:t>Добрянская</a:t>
            </a:r>
            <a:r>
              <a:rPr lang="ru-RU" sz="2400" dirty="0">
                <a:solidFill>
                  <a:srgbClr val="04374A"/>
                </a:solidFill>
                <a:latin typeface="Calibri" panose="020F0502020204030204" pitchFamily="34" charset="0"/>
              </a:rPr>
              <a:t> </a:t>
            </a:r>
            <a:r>
              <a:rPr lang="ru-RU" sz="2400" dirty="0" err="1">
                <a:solidFill>
                  <a:srgbClr val="04374A"/>
                </a:solidFill>
                <a:latin typeface="Calibri" panose="020F0502020204030204" pitchFamily="34" charset="0"/>
              </a:rPr>
              <a:t>ТОСовочка</a:t>
            </a:r>
            <a:r>
              <a:rPr lang="ru-RU" sz="2400" dirty="0">
                <a:solidFill>
                  <a:srgbClr val="04374A"/>
                </a:solidFill>
                <a:latin typeface="Calibri" panose="020F0502020204030204" pitchFamily="34" charset="0"/>
              </a:rPr>
              <a:t>»</a:t>
            </a:r>
          </a:p>
          <a:p>
            <a:r>
              <a:rPr lang="ru-RU" sz="2400" dirty="0">
                <a:solidFill>
                  <a:srgbClr val="04374A"/>
                </a:solidFill>
                <a:latin typeface="Calibri" panose="020F0502020204030204" pitchFamily="34" charset="0"/>
              </a:rPr>
              <a:t>11. Мероприятия, посвященные 100 </a:t>
            </a:r>
            <a:r>
              <a:rPr lang="ru-RU" sz="2400" dirty="0" err="1">
                <a:solidFill>
                  <a:srgbClr val="04374A"/>
                </a:solidFill>
                <a:latin typeface="Calibri" panose="020F0502020204030204" pitchFamily="34" charset="0"/>
              </a:rPr>
              <a:t>летию</a:t>
            </a:r>
            <a:r>
              <a:rPr lang="ru-RU" sz="2400" dirty="0">
                <a:solidFill>
                  <a:srgbClr val="04374A"/>
                </a:solidFill>
                <a:latin typeface="Calibri" panose="020F0502020204030204" pitchFamily="34" charset="0"/>
              </a:rPr>
              <a:t> пионерии</a:t>
            </a:r>
          </a:p>
          <a:p>
            <a:r>
              <a:rPr lang="ru-RU" sz="2400" dirty="0">
                <a:solidFill>
                  <a:srgbClr val="04374A"/>
                </a:solidFill>
                <a:latin typeface="Calibri" panose="020F0502020204030204" pitchFamily="34" charset="0"/>
              </a:rPr>
              <a:t>12. Фестиваль-конкурс творчества людей старшего поколения «Гармония»</a:t>
            </a:r>
          </a:p>
          <a:p>
            <a:r>
              <a:rPr lang="ru-RU" sz="2400" dirty="0">
                <a:solidFill>
                  <a:srgbClr val="04374A"/>
                </a:solidFill>
                <a:latin typeface="Calibri" panose="020F0502020204030204" pitchFamily="34" charset="0"/>
              </a:rPr>
              <a:t>13. День рыбака</a:t>
            </a:r>
          </a:p>
          <a:p>
            <a:pPr marL="0" indent="0">
              <a:buNone/>
            </a:pPr>
            <a:endParaRPr lang="ru-RU" sz="2400" dirty="0">
              <a:solidFill>
                <a:srgbClr val="04374A"/>
              </a:solidFill>
              <a:latin typeface="Calibri" panose="020F0502020204030204" pitchFamily="34" charset="0"/>
            </a:endParaRPr>
          </a:p>
          <a:p>
            <a:endParaRPr lang="ru-RU" sz="2400" dirty="0"/>
          </a:p>
          <a:p>
            <a:pPr marL="457200" indent="-457200">
              <a:buAutoNum type="arabicPeriod" startAt="3"/>
            </a:pPr>
            <a:endParaRPr lang="ru-RU" sz="2400" dirty="0">
              <a:solidFill>
                <a:srgbClr val="0437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43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09C96A1-7290-40A1-A1CD-0DC6AEA95D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79" y="154901"/>
            <a:ext cx="5871395" cy="2874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DE103733-E798-4C76-9970-A80EF38B79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140968"/>
            <a:ext cx="4415789" cy="3311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188D4B9B-D032-4872-858B-D833B0C7E7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01008"/>
            <a:ext cx="3995663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507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A2D1FBF-9476-4F05-A9EF-549BC3857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56" y="3662329"/>
            <a:ext cx="4876261" cy="30845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89F4552-CF4B-4DE8-A672-BE830D50A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783" y="1524638"/>
            <a:ext cx="5078297" cy="38087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F8AFA164-066C-485A-B243-5B2CC055CB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448" y="4578895"/>
            <a:ext cx="3465034" cy="2167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E4D27153-3415-4E84-82F7-13B92587EF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56" y="147015"/>
            <a:ext cx="4315450" cy="1977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AA758B89-692B-49E8-ACCF-34B309A02B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641" y="142297"/>
            <a:ext cx="4604841" cy="194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74A8993-0265-4EB3-BFA4-2AD4A8629A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1" y="2145802"/>
            <a:ext cx="3996971" cy="168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891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AA015AB-BC1C-44F5-A4E1-C1F4B6C17E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41" y="116632"/>
            <a:ext cx="3636232" cy="454529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4913A83-121D-4B8E-B4CA-7E2EB4CF3D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33" y="4694247"/>
            <a:ext cx="3567967" cy="204712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8BD1B44-82A5-4FAB-838F-760AEEEB5F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208" y="3708038"/>
            <a:ext cx="3636232" cy="302569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E9B3F6E-3A59-4F7B-8FF4-94164C687F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60648"/>
            <a:ext cx="4320480" cy="332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5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299DD1E-E1EB-4CAD-921D-D28A3C5AA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891830" cy="34395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8299831-A7E3-404A-9AA4-FA5FF56A6B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04664"/>
            <a:ext cx="3347864" cy="234320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246C62A-E0D8-4B1F-905F-D97ED0D3B0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933" y="3068960"/>
            <a:ext cx="3789040" cy="37890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F2AB5C5-BF22-4AE3-A4A5-D98D398FF0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795229"/>
            <a:ext cx="3832175" cy="287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5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D43825A-AAC4-4E55-8F09-D5BC6E27E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1771"/>
            <a:ext cx="4804076" cy="3183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A52EBA5-E786-4CAD-B989-BD3797DFD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946" y="548680"/>
            <a:ext cx="3744416" cy="2573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B2FC2D8-A4D9-440C-A757-A150776D1D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89" y="3616830"/>
            <a:ext cx="4499992" cy="2999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4693C77-FFC5-4D5C-8FED-1264FD4A04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946" y="3330987"/>
            <a:ext cx="3639565" cy="3298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958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80920" cy="720080"/>
          </a:xfrm>
        </p:spPr>
        <p:txBody>
          <a:bodyPr>
            <a:normAutofit/>
          </a:bodyPr>
          <a:lstStyle/>
          <a:p>
            <a:r>
              <a:rPr lang="ru-RU" sz="3600" i="1" dirty="0">
                <a:solidFill>
                  <a:srgbClr val="04374A"/>
                </a:solidFill>
              </a:rPr>
              <a:t>Акции, субботники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268760"/>
            <a:ext cx="8424936" cy="532859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04374A"/>
                </a:solidFill>
                <a:latin typeface="Calibri" panose="020F0502020204030204" pitchFamily="34" charset="0"/>
              </a:rPr>
              <a:t>1. «Одобрено старшим поколением» Альянс «Серебряный возраст» Коалиция НКО «Забота рядом»</a:t>
            </a:r>
            <a:endParaRPr lang="ru-RU" sz="2400" dirty="0"/>
          </a:p>
          <a:p>
            <a:r>
              <a:rPr lang="ru-RU" sz="2400" dirty="0">
                <a:solidFill>
                  <a:srgbClr val="04374A"/>
                </a:solidFill>
                <a:latin typeface="Calibri" panose="020F0502020204030204" pitchFamily="34" charset="0"/>
              </a:rPr>
              <a:t>2. «Бабушкина забота»</a:t>
            </a:r>
            <a:endParaRPr lang="ru-RU" sz="2400" dirty="0"/>
          </a:p>
          <a:p>
            <a:r>
              <a:rPr lang="ru-RU" sz="2400" dirty="0">
                <a:solidFill>
                  <a:srgbClr val="04374A"/>
                </a:solidFill>
                <a:latin typeface="Calibri" panose="020F0502020204030204" pitchFamily="34" charset="0"/>
              </a:rPr>
              <a:t>3. «Мы вместе»</a:t>
            </a:r>
            <a:endParaRPr lang="ru-RU" sz="2400" dirty="0"/>
          </a:p>
          <a:p>
            <a:r>
              <a:rPr lang="ru-RU" sz="2400" dirty="0">
                <a:solidFill>
                  <a:srgbClr val="04374A"/>
                </a:solidFill>
                <a:latin typeface="Calibri" panose="020F0502020204030204" pitchFamily="34" charset="0"/>
              </a:rPr>
              <a:t>4. «10 000 шагов к жизни»</a:t>
            </a:r>
          </a:p>
          <a:p>
            <a:r>
              <a:rPr lang="ru-RU" sz="2400" dirty="0">
                <a:solidFill>
                  <a:srgbClr val="04374A"/>
                </a:solidFill>
                <a:latin typeface="Calibri" panose="020F0502020204030204" pitchFamily="34" charset="0"/>
              </a:rPr>
              <a:t>5. Социальная помощь «Социальные обеды»</a:t>
            </a:r>
          </a:p>
          <a:p>
            <a:r>
              <a:rPr lang="ru-RU" sz="2400" dirty="0">
                <a:solidFill>
                  <a:srgbClr val="04374A"/>
                </a:solidFill>
                <a:latin typeface="Calibri" panose="020F0502020204030204" pitchFamily="34" charset="0"/>
              </a:rPr>
              <a:t>6. Благотворительные концерты</a:t>
            </a:r>
          </a:p>
          <a:p>
            <a:r>
              <a:rPr lang="ru-RU" sz="2400" dirty="0">
                <a:solidFill>
                  <a:srgbClr val="04374A"/>
                </a:solidFill>
                <a:latin typeface="Calibri" panose="020F0502020204030204" pitchFamily="34" charset="0"/>
              </a:rPr>
              <a:t>7. Субботники: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400" dirty="0" err="1">
                <a:solidFill>
                  <a:srgbClr val="04374A"/>
                </a:solidFill>
                <a:latin typeface="Calibri" panose="020F0502020204030204" pitchFamily="34" charset="0"/>
              </a:rPr>
              <a:t>Экопоход</a:t>
            </a:r>
            <a:r>
              <a:rPr lang="ru-RU" sz="2400" dirty="0">
                <a:solidFill>
                  <a:srgbClr val="04374A"/>
                </a:solidFill>
                <a:latin typeface="Calibri" panose="020F0502020204030204" pitchFamily="34" charset="0"/>
              </a:rPr>
              <a:t> «Очистим пруд вместе»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04374A"/>
                </a:solidFill>
                <a:latin typeface="Calibri" panose="020F0502020204030204" pitchFamily="34" charset="0"/>
              </a:rPr>
              <a:t>Эко-</a:t>
            </a:r>
            <a:r>
              <a:rPr lang="ru-RU" sz="2400" dirty="0" err="1">
                <a:solidFill>
                  <a:srgbClr val="04374A"/>
                </a:solidFill>
                <a:latin typeface="Calibri" panose="020F0502020204030204" pitchFamily="34" charset="0"/>
              </a:rPr>
              <a:t>турслет</a:t>
            </a:r>
            <a:endParaRPr lang="ru-RU" sz="2400" dirty="0">
              <a:solidFill>
                <a:srgbClr val="04374A"/>
              </a:solidFill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4374A"/>
                </a:solidFill>
                <a:latin typeface="Calibri" panose="020F0502020204030204" pitchFamily="34" charset="0"/>
              </a:rPr>
              <a:t>ZA</a:t>
            </a:r>
            <a:r>
              <a:rPr lang="ru-RU" sz="2400" dirty="0">
                <a:solidFill>
                  <a:srgbClr val="04374A"/>
                </a:solidFill>
                <a:latin typeface="Calibri" panose="020F0502020204030204" pitchFamily="34" charset="0"/>
              </a:rPr>
              <a:t> чистый мир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04374A"/>
                </a:solidFill>
                <a:latin typeface="Calibri" panose="020F0502020204030204" pitchFamily="34" charset="0"/>
              </a:rPr>
              <a:t>Поляна сказок</a:t>
            </a:r>
            <a:endParaRPr lang="ru-RU" sz="2400" dirty="0"/>
          </a:p>
          <a:p>
            <a:pPr marL="457200" indent="-457200">
              <a:buAutoNum type="arabicPeriod" startAt="3"/>
            </a:pPr>
            <a:endParaRPr lang="ru-RU" sz="2400" dirty="0">
              <a:solidFill>
                <a:srgbClr val="0437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79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A7C9DA6-9025-42DD-AAE5-B32F26B04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73" y="3561229"/>
            <a:ext cx="4248472" cy="2970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5C444B9-98BC-4D06-B500-C1224F73F5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959" y="576423"/>
            <a:ext cx="3707904" cy="2780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BC6E81B-2658-4045-AA04-4B5163DBF6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11656"/>
            <a:ext cx="2399184" cy="3281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27E6629-E6D6-413F-BD48-9DEE1A7733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923" y="3768681"/>
            <a:ext cx="4002186" cy="2673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63FB93A-47FF-4D71-8087-9201C134CB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42" y="200059"/>
            <a:ext cx="2783885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31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2883CC0-2E39-4310-80BD-787657D93C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013" y="3911579"/>
            <a:ext cx="4415987" cy="2714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C19E558-0D2C-4E26-9056-38F7FC453C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8" y="3405471"/>
            <a:ext cx="4576201" cy="2766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C3B76B8-A7B6-445A-BEF8-080D9FAEC3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28" y="116632"/>
            <a:ext cx="7779570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819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Совместная работа Координационного Совета с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ТОСами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Добрянского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городского округа</a:t>
            </a:r>
          </a:p>
        </p:txBody>
      </p:sp>
      <p:sp>
        <p:nvSpPr>
          <p:cNvPr id="4" name="Line 253"/>
          <p:cNvSpPr>
            <a:spLocks noChangeShapeType="1"/>
          </p:cNvSpPr>
          <p:nvPr/>
        </p:nvSpPr>
        <p:spPr bwMode="gray">
          <a:xfrm>
            <a:off x="2301071" y="4989905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solidFill>
                <a:srgbClr val="00B0F0"/>
              </a:solidFill>
            </a:endParaRPr>
          </a:p>
        </p:txBody>
      </p:sp>
      <p:sp>
        <p:nvSpPr>
          <p:cNvPr id="5" name="Rectangle 254"/>
          <p:cNvSpPr>
            <a:spLocks noChangeArrowheads="1"/>
          </p:cNvSpPr>
          <p:nvPr/>
        </p:nvSpPr>
        <p:spPr bwMode="gray">
          <a:xfrm rot="3419336">
            <a:off x="1650655" y="4384076"/>
            <a:ext cx="479425" cy="5207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6" name="Text Box 255"/>
          <p:cNvSpPr txBox="1">
            <a:spLocks noChangeArrowheads="1"/>
          </p:cNvSpPr>
          <p:nvPr/>
        </p:nvSpPr>
        <p:spPr bwMode="gray">
          <a:xfrm>
            <a:off x="1747827" y="4412611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4</a:t>
            </a:r>
          </a:p>
        </p:txBody>
      </p:sp>
      <p:sp>
        <p:nvSpPr>
          <p:cNvPr id="7" name="Line 256"/>
          <p:cNvSpPr>
            <a:spLocks noChangeShapeType="1"/>
          </p:cNvSpPr>
          <p:nvPr/>
        </p:nvSpPr>
        <p:spPr bwMode="gray">
          <a:xfrm>
            <a:off x="2301071" y="2475305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solidFill>
                <a:srgbClr val="00B0F0"/>
              </a:solidFill>
            </a:endParaRPr>
          </a:p>
        </p:txBody>
      </p:sp>
      <p:sp>
        <p:nvSpPr>
          <p:cNvPr id="8" name="Rectangle 257"/>
          <p:cNvSpPr>
            <a:spLocks noChangeArrowheads="1"/>
          </p:cNvSpPr>
          <p:nvPr/>
        </p:nvSpPr>
        <p:spPr bwMode="gray">
          <a:xfrm rot="3419336">
            <a:off x="1357474" y="1881418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Text Box 258"/>
          <p:cNvSpPr txBox="1">
            <a:spLocks noChangeArrowheads="1"/>
          </p:cNvSpPr>
          <p:nvPr/>
        </p:nvSpPr>
        <p:spPr bwMode="gray">
          <a:xfrm>
            <a:off x="2072471" y="2017950"/>
            <a:ext cx="549684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800" dirty="0">
                <a:solidFill>
                  <a:srgbClr val="04374A"/>
                </a:solidFill>
                <a:latin typeface="Arial" charset="0"/>
              </a:rPr>
              <a:t>Заседания и рабочие встречи</a:t>
            </a:r>
            <a:endParaRPr lang="en-US" sz="2800" dirty="0">
              <a:solidFill>
                <a:srgbClr val="04374A"/>
              </a:solidFill>
              <a:latin typeface="Arial" charset="0"/>
            </a:endParaRPr>
          </a:p>
        </p:txBody>
      </p:sp>
      <p:sp>
        <p:nvSpPr>
          <p:cNvPr id="10" name="Text Box 259"/>
          <p:cNvSpPr txBox="1">
            <a:spLocks noChangeArrowheads="1"/>
          </p:cNvSpPr>
          <p:nvPr/>
        </p:nvSpPr>
        <p:spPr bwMode="gray">
          <a:xfrm>
            <a:off x="1431031" y="1913169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1</a:t>
            </a:r>
          </a:p>
        </p:txBody>
      </p:sp>
      <p:sp>
        <p:nvSpPr>
          <p:cNvPr id="11" name="Line 260"/>
          <p:cNvSpPr>
            <a:spLocks noChangeShapeType="1"/>
          </p:cNvSpPr>
          <p:nvPr/>
        </p:nvSpPr>
        <p:spPr bwMode="gray">
          <a:xfrm>
            <a:off x="2301071" y="3313505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solidFill>
                <a:srgbClr val="00B0F0"/>
              </a:solidFill>
            </a:endParaRPr>
          </a:p>
        </p:txBody>
      </p:sp>
      <p:sp>
        <p:nvSpPr>
          <p:cNvPr id="12" name="Rectangle 261"/>
          <p:cNvSpPr>
            <a:spLocks noChangeArrowheads="1"/>
          </p:cNvSpPr>
          <p:nvPr/>
        </p:nvSpPr>
        <p:spPr bwMode="gray">
          <a:xfrm rot="3419336">
            <a:off x="1622916" y="2737239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13" name="Text Box 262"/>
          <p:cNvSpPr txBox="1">
            <a:spLocks noChangeArrowheads="1"/>
          </p:cNvSpPr>
          <p:nvPr/>
        </p:nvSpPr>
        <p:spPr bwMode="gray">
          <a:xfrm>
            <a:off x="1718458" y="2731906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2</a:t>
            </a:r>
          </a:p>
        </p:txBody>
      </p:sp>
      <p:sp>
        <p:nvSpPr>
          <p:cNvPr id="14" name="Line 263"/>
          <p:cNvSpPr>
            <a:spLocks noChangeShapeType="1"/>
          </p:cNvSpPr>
          <p:nvPr/>
        </p:nvSpPr>
        <p:spPr bwMode="gray">
          <a:xfrm>
            <a:off x="2302659" y="4150118"/>
            <a:ext cx="4799012" cy="1587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solidFill>
                <a:srgbClr val="00B0F0"/>
              </a:solidFill>
            </a:endParaRPr>
          </a:p>
        </p:txBody>
      </p:sp>
      <p:sp>
        <p:nvSpPr>
          <p:cNvPr id="15" name="Rectangle 264"/>
          <p:cNvSpPr>
            <a:spLocks noChangeArrowheads="1"/>
          </p:cNvSpPr>
          <p:nvPr/>
        </p:nvSpPr>
        <p:spPr bwMode="gray">
          <a:xfrm rot="3419336">
            <a:off x="1307231" y="3561789"/>
            <a:ext cx="479425" cy="5207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16" name="Text Box 265"/>
          <p:cNvSpPr txBox="1">
            <a:spLocks noChangeArrowheads="1"/>
          </p:cNvSpPr>
          <p:nvPr/>
        </p:nvSpPr>
        <p:spPr bwMode="gray">
          <a:xfrm>
            <a:off x="1364445" y="3625002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chemeClr val="bg1"/>
                </a:solidFill>
                <a:latin typeface="Arial" charset="0"/>
              </a:rPr>
              <a:t>3</a:t>
            </a:r>
          </a:p>
        </p:txBody>
      </p:sp>
      <p:sp>
        <p:nvSpPr>
          <p:cNvPr id="17" name="Line 266"/>
          <p:cNvSpPr>
            <a:spLocks noChangeShapeType="1"/>
          </p:cNvSpPr>
          <p:nvPr/>
        </p:nvSpPr>
        <p:spPr bwMode="gray">
          <a:xfrm>
            <a:off x="2301071" y="5850330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solidFill>
                <a:srgbClr val="00B0F0"/>
              </a:solidFill>
            </a:endParaRPr>
          </a:p>
        </p:txBody>
      </p:sp>
      <p:sp>
        <p:nvSpPr>
          <p:cNvPr id="18" name="Rectangle 267"/>
          <p:cNvSpPr>
            <a:spLocks noChangeArrowheads="1"/>
          </p:cNvSpPr>
          <p:nvPr/>
        </p:nvSpPr>
        <p:spPr bwMode="ltGray">
          <a:xfrm rot="3419336">
            <a:off x="1301739" y="5253440"/>
            <a:ext cx="479425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19" name="Text Box 268"/>
          <p:cNvSpPr txBox="1">
            <a:spLocks noChangeArrowheads="1"/>
          </p:cNvSpPr>
          <p:nvPr/>
        </p:nvSpPr>
        <p:spPr bwMode="gray">
          <a:xfrm>
            <a:off x="1420179" y="5285190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chemeClr val="bg1"/>
                </a:solidFill>
                <a:latin typeface="Arial" charset="0"/>
              </a:rPr>
              <a:t>5</a:t>
            </a:r>
          </a:p>
        </p:txBody>
      </p:sp>
      <p:sp>
        <p:nvSpPr>
          <p:cNvPr id="20" name="Text Box 269"/>
          <p:cNvSpPr txBox="1">
            <a:spLocks noChangeArrowheads="1"/>
          </p:cNvSpPr>
          <p:nvPr/>
        </p:nvSpPr>
        <p:spPr bwMode="gray">
          <a:xfrm>
            <a:off x="2426485" y="2848199"/>
            <a:ext cx="4675186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800" dirty="0">
                <a:solidFill>
                  <a:srgbClr val="04374A"/>
                </a:solidFill>
                <a:latin typeface="Arial" charset="0"/>
              </a:rPr>
              <a:t>Обучение, обмен опытом</a:t>
            </a:r>
            <a:endParaRPr lang="en-US" sz="2800" dirty="0">
              <a:solidFill>
                <a:srgbClr val="04374A"/>
              </a:solidFill>
              <a:latin typeface="Arial" charset="0"/>
            </a:endParaRPr>
          </a:p>
        </p:txBody>
      </p:sp>
      <p:sp>
        <p:nvSpPr>
          <p:cNvPr id="21" name="Text Box 270"/>
          <p:cNvSpPr txBox="1">
            <a:spLocks noChangeArrowheads="1"/>
          </p:cNvSpPr>
          <p:nvPr/>
        </p:nvSpPr>
        <p:spPr bwMode="gray">
          <a:xfrm>
            <a:off x="2211545" y="3625001"/>
            <a:ext cx="4736719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800" dirty="0">
                <a:solidFill>
                  <a:srgbClr val="04374A"/>
                </a:solidFill>
                <a:latin typeface="Arial" charset="0"/>
              </a:rPr>
              <a:t>Проектная деятельность</a:t>
            </a:r>
            <a:endParaRPr lang="en-US" sz="2800" dirty="0">
              <a:solidFill>
                <a:srgbClr val="04374A"/>
              </a:solidFill>
              <a:latin typeface="Arial" charset="0"/>
            </a:endParaRPr>
          </a:p>
        </p:txBody>
      </p:sp>
      <p:sp>
        <p:nvSpPr>
          <p:cNvPr id="22" name="Text Box 271"/>
          <p:cNvSpPr txBox="1">
            <a:spLocks noChangeArrowheads="1"/>
          </p:cNvSpPr>
          <p:nvPr/>
        </p:nvSpPr>
        <p:spPr bwMode="gray">
          <a:xfrm>
            <a:off x="2445660" y="4517576"/>
            <a:ext cx="608678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800" dirty="0">
                <a:solidFill>
                  <a:srgbClr val="04374A"/>
                </a:solidFill>
                <a:latin typeface="Arial" charset="0"/>
              </a:rPr>
              <a:t>Культурно-массовые мероприятия</a:t>
            </a:r>
            <a:endParaRPr lang="en-US" sz="2800" dirty="0">
              <a:solidFill>
                <a:srgbClr val="04374A"/>
              </a:solidFill>
              <a:latin typeface="Arial" charset="0"/>
            </a:endParaRPr>
          </a:p>
        </p:txBody>
      </p:sp>
      <p:sp>
        <p:nvSpPr>
          <p:cNvPr id="23" name="Text Box 272"/>
          <p:cNvSpPr txBox="1">
            <a:spLocks noChangeArrowheads="1"/>
          </p:cNvSpPr>
          <p:nvPr/>
        </p:nvSpPr>
        <p:spPr bwMode="gray">
          <a:xfrm>
            <a:off x="2211545" y="5371105"/>
            <a:ext cx="4952742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800" dirty="0">
                <a:solidFill>
                  <a:srgbClr val="04374A"/>
                </a:solidFill>
                <a:latin typeface="Arial" charset="0"/>
              </a:rPr>
              <a:t>Помощь мобилизованным</a:t>
            </a:r>
          </a:p>
        </p:txBody>
      </p:sp>
    </p:spTree>
    <p:extLst>
      <p:ext uri="{BB962C8B-B14F-4D97-AF65-F5344CB8AC3E}">
        <p14:creationId xmlns:p14="http://schemas.microsoft.com/office/powerpoint/2010/main" val="134302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80920" cy="720080"/>
          </a:xfrm>
        </p:spPr>
        <p:txBody>
          <a:bodyPr>
            <a:normAutofit/>
          </a:bodyPr>
          <a:lstStyle/>
          <a:p>
            <a:r>
              <a:rPr lang="ru-RU" sz="3600" i="1" dirty="0">
                <a:solidFill>
                  <a:srgbClr val="04374A"/>
                </a:solidFill>
              </a:rPr>
              <a:t>Спортивные мероприятия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4F1FD79D-B711-4E38-A3DF-3BA9068A75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239798"/>
            <a:ext cx="3132137" cy="2349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6B62991-ABDA-4810-960A-F97C0C9A0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353" y="973204"/>
            <a:ext cx="4060740" cy="3088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3CDE802-2B36-45B6-9A93-451BF65D19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147182"/>
            <a:ext cx="4903750" cy="2534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504FEB9-4FDA-4491-9C38-D5BA452B4E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63320"/>
            <a:ext cx="3534726" cy="2801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481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80920" cy="720080"/>
          </a:xfrm>
        </p:spPr>
        <p:txBody>
          <a:bodyPr>
            <a:normAutofit/>
          </a:bodyPr>
          <a:lstStyle/>
          <a:p>
            <a:r>
              <a:rPr lang="ru-RU" sz="3600" i="1" dirty="0">
                <a:solidFill>
                  <a:srgbClr val="04374A"/>
                </a:solidFill>
              </a:rPr>
              <a:t>Новоселье ТОС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268760"/>
            <a:ext cx="8424936" cy="5328592"/>
          </a:xfrm>
        </p:spPr>
        <p:txBody>
          <a:bodyPr>
            <a:normAutofit lnSpcReduction="10000"/>
          </a:bodyPr>
          <a:lstStyle/>
          <a:p>
            <a:r>
              <a:rPr lang="ru-RU" sz="2400" dirty="0">
                <a:solidFill>
                  <a:srgbClr val="04374A"/>
                </a:solidFill>
                <a:latin typeface="Calibri" panose="020F0502020204030204" pitchFamily="34" charset="0"/>
              </a:rPr>
              <a:t>ТОС-1, ул. Энергетиков, </a:t>
            </a:r>
            <a:r>
              <a:rPr lang="ru-RU" sz="2400" dirty="0" smtClean="0">
                <a:solidFill>
                  <a:srgbClr val="04374A"/>
                </a:solidFill>
                <a:latin typeface="Calibri" panose="020F0502020204030204" pitchFamily="34" charset="0"/>
              </a:rPr>
              <a:t>13а </a:t>
            </a:r>
            <a:endParaRPr lang="ru-RU" sz="2400" dirty="0">
              <a:solidFill>
                <a:srgbClr val="04374A"/>
              </a:solidFill>
              <a:latin typeface="Calibri" panose="020F0502020204030204" pitchFamily="34" charset="0"/>
            </a:endParaRPr>
          </a:p>
          <a:p>
            <a:r>
              <a:rPr lang="ru-RU" sz="2400" dirty="0">
                <a:solidFill>
                  <a:srgbClr val="04374A"/>
                </a:solidFill>
                <a:latin typeface="Calibri" panose="020F0502020204030204" pitchFamily="34" charset="0"/>
              </a:rPr>
              <a:t>ТОС-2, ул. Герцена, 38</a:t>
            </a:r>
          </a:p>
          <a:p>
            <a:r>
              <a:rPr lang="ru-RU" sz="2400" dirty="0">
                <a:solidFill>
                  <a:srgbClr val="04374A"/>
                </a:solidFill>
                <a:latin typeface="Calibri" panose="020F0502020204030204" pitchFamily="34" charset="0"/>
              </a:rPr>
              <a:t>ТОС-3, ул. Энергетиков, </a:t>
            </a:r>
            <a:r>
              <a:rPr lang="ru-RU" sz="2400" dirty="0" smtClean="0">
                <a:solidFill>
                  <a:srgbClr val="04374A"/>
                </a:solidFill>
                <a:latin typeface="Calibri" panose="020F0502020204030204" pitchFamily="34" charset="0"/>
              </a:rPr>
              <a:t>13а</a:t>
            </a:r>
            <a:endParaRPr lang="ru-RU" sz="2400" dirty="0"/>
          </a:p>
          <a:p>
            <a:r>
              <a:rPr lang="ru-RU" sz="2400" dirty="0">
                <a:solidFill>
                  <a:srgbClr val="04374A"/>
                </a:solidFill>
                <a:latin typeface="Calibri" panose="020F0502020204030204" pitchFamily="34" charset="0"/>
              </a:rPr>
              <a:t>ТОС-5, Комарово, биатлонная база</a:t>
            </a:r>
            <a:endParaRPr lang="ru-RU" sz="2400" dirty="0"/>
          </a:p>
          <a:p>
            <a:r>
              <a:rPr lang="ru-RU" sz="2400" dirty="0">
                <a:solidFill>
                  <a:srgbClr val="04374A"/>
                </a:solidFill>
                <a:latin typeface="Calibri" panose="020F0502020204030204" pitchFamily="34" charset="0"/>
              </a:rPr>
              <a:t>ТОС-7, Крутая гора, вагончик</a:t>
            </a:r>
          </a:p>
          <a:p>
            <a:r>
              <a:rPr lang="ru-RU" sz="2400" dirty="0">
                <a:solidFill>
                  <a:srgbClr val="04374A"/>
                </a:solidFill>
                <a:latin typeface="Calibri" panose="020F0502020204030204" pitchFamily="34" charset="0"/>
              </a:rPr>
              <a:t>ТОС-8 ул. Свердлова, вагончик</a:t>
            </a:r>
            <a:endParaRPr lang="ru-RU" sz="2400" dirty="0"/>
          </a:p>
          <a:p>
            <a:pPr marL="0" indent="0">
              <a:buNone/>
            </a:pPr>
            <a:r>
              <a:rPr lang="ru-RU" sz="2400" dirty="0">
                <a:solidFill>
                  <a:srgbClr val="04374A"/>
                </a:solidFill>
              </a:rPr>
              <a:t>Благодаря появлению у территориально общественного самоуправления </a:t>
            </a:r>
            <a:r>
              <a:rPr lang="ru-RU" sz="2400" dirty="0" err="1">
                <a:solidFill>
                  <a:srgbClr val="04374A"/>
                </a:solidFill>
              </a:rPr>
              <a:t>Добрянского</a:t>
            </a:r>
            <a:r>
              <a:rPr lang="ru-RU" sz="2400" dirty="0">
                <a:solidFill>
                  <a:srgbClr val="04374A"/>
                </a:solidFill>
              </a:rPr>
              <a:t> городского округа помещений на своих территориях активизировалась работа Советов ТОС: встречи с депутатами округов, с управляющими компаниями со специалистами администрации. Создались творческие кружки по интересам, проводятся еженедельные рабочие встречи с Советом ТОС, мастер-классы, различные мероприятия.</a:t>
            </a:r>
          </a:p>
        </p:txBody>
      </p:sp>
    </p:spTree>
    <p:extLst>
      <p:ext uri="{BB962C8B-B14F-4D97-AF65-F5344CB8AC3E}">
        <p14:creationId xmlns:p14="http://schemas.microsoft.com/office/powerpoint/2010/main" val="68619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16E3F5C-72CE-4441-927A-BFA2675B6D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10" y="3315733"/>
            <a:ext cx="2232248" cy="33700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4AACA7F-9CAD-4908-ADEA-99B8EF3855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005" y="4265888"/>
            <a:ext cx="4988585" cy="2421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972F7FF-8998-496D-B7B8-3C0FF12B07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40" y="172193"/>
            <a:ext cx="3934918" cy="2951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00FEAC2-94E6-480A-A6E8-75FD5550FE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645" y="2513099"/>
            <a:ext cx="2705322" cy="202899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AAABD79A-40DB-4565-BF23-794E02659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358" y="169759"/>
            <a:ext cx="3683901" cy="370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56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260648"/>
            <a:ext cx="8424936" cy="936104"/>
          </a:xfrm>
        </p:spPr>
        <p:txBody>
          <a:bodyPr>
            <a:normAutofit fontScale="90000"/>
          </a:bodyPr>
          <a:lstStyle/>
          <a:p>
            <a:r>
              <a:rPr lang="ru-RU" sz="3600" i="1" dirty="0">
                <a:solidFill>
                  <a:srgbClr val="04374A"/>
                </a:solidFill>
              </a:rPr>
              <a:t>Взаимодействие со СМИ </a:t>
            </a:r>
            <a:br>
              <a:rPr lang="ru-RU" sz="3600" i="1" dirty="0">
                <a:solidFill>
                  <a:srgbClr val="04374A"/>
                </a:solidFill>
              </a:rPr>
            </a:br>
            <a:r>
              <a:rPr lang="ru-RU" sz="3600" i="1" dirty="0">
                <a:solidFill>
                  <a:srgbClr val="04374A"/>
                </a:solidFill>
              </a:rPr>
              <a:t>(средства массовой информации)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0" y="1700808"/>
            <a:ext cx="8208912" cy="4896544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ru-RU" sz="2400" dirty="0">
                <a:solidFill>
                  <a:srgbClr val="04374A"/>
                </a:solidFill>
              </a:rPr>
              <a:t>Редакция газеты «Камские Зори» - 22 публикации о деятельности ТОС </a:t>
            </a:r>
            <a:r>
              <a:rPr lang="ru-RU" sz="2400" dirty="0" err="1">
                <a:solidFill>
                  <a:srgbClr val="04374A"/>
                </a:solidFill>
              </a:rPr>
              <a:t>Добрянского</a:t>
            </a:r>
            <a:r>
              <a:rPr lang="ru-RU" sz="2400" dirty="0">
                <a:solidFill>
                  <a:srgbClr val="04374A"/>
                </a:solidFill>
              </a:rPr>
              <a:t> городского округа</a:t>
            </a:r>
          </a:p>
          <a:p>
            <a:pPr marL="514350" indent="-514350">
              <a:buAutoNum type="arabicPeriod"/>
            </a:pPr>
            <a:r>
              <a:rPr lang="ru-RU" sz="2400" dirty="0">
                <a:solidFill>
                  <a:srgbClr val="04374A"/>
                </a:solidFill>
              </a:rPr>
              <a:t>Редакция газеты «Зори Плюс» - 12 публикаций о деятельности ТОС </a:t>
            </a:r>
            <a:r>
              <a:rPr lang="ru-RU" sz="2400" dirty="0" err="1">
                <a:solidFill>
                  <a:srgbClr val="04374A"/>
                </a:solidFill>
              </a:rPr>
              <a:t>Добрянского</a:t>
            </a:r>
            <a:r>
              <a:rPr lang="ru-RU" sz="2400" dirty="0">
                <a:solidFill>
                  <a:srgbClr val="04374A"/>
                </a:solidFill>
              </a:rPr>
              <a:t> городского округа</a:t>
            </a:r>
          </a:p>
          <a:p>
            <a:pPr marL="514350" indent="-514350">
              <a:buAutoNum type="arabicPeriod"/>
            </a:pPr>
            <a:r>
              <a:rPr lang="ru-RU" sz="2400" dirty="0">
                <a:solidFill>
                  <a:srgbClr val="04374A"/>
                </a:solidFill>
              </a:rPr>
              <a:t>Доброе </a:t>
            </a:r>
            <a:r>
              <a:rPr lang="ru-RU" sz="2400" dirty="0" err="1">
                <a:solidFill>
                  <a:srgbClr val="04374A"/>
                </a:solidFill>
              </a:rPr>
              <a:t>Добрянское</a:t>
            </a:r>
            <a:r>
              <a:rPr lang="ru-RU" sz="2400" dirty="0">
                <a:solidFill>
                  <a:srgbClr val="04374A"/>
                </a:solidFill>
              </a:rPr>
              <a:t> радио. В новостных блоках о деятельности Координационного Совета ТОС ДГО оповещалось 34 раза и было подготовлено 10 роликов о работе ТОС.</a:t>
            </a:r>
          </a:p>
          <a:p>
            <a:pPr marL="514350" indent="-514350">
              <a:buAutoNum type="arabicPeriod"/>
            </a:pPr>
            <a:r>
              <a:rPr lang="ru-RU" sz="2400" dirty="0" err="1">
                <a:solidFill>
                  <a:srgbClr val="04374A"/>
                </a:solidFill>
              </a:rPr>
              <a:t>ИнфоКанал</a:t>
            </a:r>
            <a:r>
              <a:rPr lang="ru-RU" sz="2400" dirty="0">
                <a:solidFill>
                  <a:srgbClr val="04374A"/>
                </a:solidFill>
              </a:rPr>
              <a:t>/Телевидение/Добрянка – смонтировано 18 видеороликов</a:t>
            </a:r>
          </a:p>
          <a:p>
            <a:pPr marL="514350" indent="-514350">
              <a:buAutoNum type="arabicPeriod"/>
            </a:pPr>
            <a:r>
              <a:rPr lang="ru-RU" sz="2400" dirty="0">
                <a:solidFill>
                  <a:srgbClr val="04374A"/>
                </a:solidFill>
              </a:rPr>
              <a:t>Телевизионный технический центр</a:t>
            </a:r>
          </a:p>
          <a:p>
            <a:pPr marL="514350" indent="-514350">
              <a:buAutoNum type="arabicPeriod"/>
            </a:pPr>
            <a:r>
              <a:rPr lang="ru-RU" sz="2400" dirty="0">
                <a:solidFill>
                  <a:srgbClr val="04374A"/>
                </a:solidFill>
              </a:rPr>
              <a:t>26 </a:t>
            </a:r>
            <a:r>
              <a:rPr lang="ru-RU" sz="2400" dirty="0" err="1">
                <a:solidFill>
                  <a:srgbClr val="04374A"/>
                </a:solidFill>
              </a:rPr>
              <a:t>ТОСов</a:t>
            </a:r>
            <a:r>
              <a:rPr lang="ru-RU" sz="2400" dirty="0">
                <a:solidFill>
                  <a:srgbClr val="04374A"/>
                </a:solidFill>
              </a:rPr>
              <a:t> создали страницу в </a:t>
            </a:r>
            <a:r>
              <a:rPr lang="ru-RU" sz="2400" dirty="0" err="1">
                <a:solidFill>
                  <a:srgbClr val="04374A"/>
                </a:solidFill>
              </a:rPr>
              <a:t>Вконтакте</a:t>
            </a:r>
            <a:r>
              <a:rPr lang="ru-RU" sz="2400" dirty="0">
                <a:solidFill>
                  <a:srgbClr val="04374A"/>
                </a:solidFill>
              </a:rPr>
              <a:t> с размещением информации о своей деятельности</a:t>
            </a:r>
          </a:p>
          <a:p>
            <a:pPr marL="514350" indent="-514350">
              <a:buAutoNum type="arabicPeriod"/>
            </a:pPr>
            <a:endParaRPr lang="ru-RU" sz="2400" dirty="0">
              <a:solidFill>
                <a:srgbClr val="0437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82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260648"/>
            <a:ext cx="8424936" cy="936104"/>
          </a:xfrm>
        </p:spPr>
        <p:txBody>
          <a:bodyPr>
            <a:normAutofit/>
          </a:bodyPr>
          <a:lstStyle/>
          <a:p>
            <a:r>
              <a:rPr lang="ru-RU" sz="3600" i="1" dirty="0">
                <a:solidFill>
                  <a:srgbClr val="04374A"/>
                </a:solidFill>
              </a:rPr>
              <a:t>Волонтеры, помощь мобилизованным.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0" y="1700808"/>
            <a:ext cx="8208912" cy="48965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04374A"/>
                </a:solidFill>
              </a:rPr>
              <a:t>Наиболее активная деятельность Фонда ТОС ДГО проявилось с началом СВО . </a:t>
            </a:r>
            <a:br>
              <a:rPr lang="ru-RU" sz="2400" dirty="0" smtClean="0">
                <a:solidFill>
                  <a:srgbClr val="04374A"/>
                </a:solidFill>
              </a:rPr>
            </a:br>
            <a:r>
              <a:rPr lang="ru-RU" sz="2400" dirty="0" err="1" smtClean="0">
                <a:solidFill>
                  <a:srgbClr val="04374A"/>
                </a:solidFill>
              </a:rPr>
              <a:t>ТОСы</a:t>
            </a:r>
            <a:r>
              <a:rPr lang="ru-RU" sz="2400" dirty="0" smtClean="0">
                <a:solidFill>
                  <a:srgbClr val="04374A"/>
                </a:solidFill>
              </a:rPr>
              <a:t> округа стали заниматься сбором гуманитарной помощи, изготовлением маскировочных сетей, изготовлением блиндажных свечей и сбором средств для покупки </a:t>
            </a:r>
            <a:r>
              <a:rPr lang="ru-RU" sz="2400" dirty="0" err="1" smtClean="0">
                <a:solidFill>
                  <a:srgbClr val="04374A"/>
                </a:solidFill>
              </a:rPr>
              <a:t>квадрокоптеров</a:t>
            </a:r>
            <a:r>
              <a:rPr lang="ru-RU" sz="2400" dirty="0" smtClean="0">
                <a:solidFill>
                  <a:srgbClr val="04374A"/>
                </a:solidFill>
              </a:rPr>
              <a:t>, приборов ночного видения, </a:t>
            </a:r>
            <a:r>
              <a:rPr lang="ru-RU" sz="2400" dirty="0" err="1" smtClean="0">
                <a:solidFill>
                  <a:srgbClr val="04374A"/>
                </a:solidFill>
              </a:rPr>
              <a:t>тепловизоров</a:t>
            </a:r>
            <a:r>
              <a:rPr lang="ru-RU" sz="2400" dirty="0" smtClean="0">
                <a:solidFill>
                  <a:srgbClr val="04374A"/>
                </a:solidFill>
              </a:rPr>
              <a:t> и тактических аптечек.</a:t>
            </a:r>
            <a:br>
              <a:rPr lang="ru-RU" sz="2400" dirty="0" smtClean="0">
                <a:solidFill>
                  <a:srgbClr val="04374A"/>
                </a:solidFill>
              </a:rPr>
            </a:br>
            <a:r>
              <a:rPr lang="ru-RU" sz="2400" dirty="0" smtClean="0">
                <a:solidFill>
                  <a:srgbClr val="04374A"/>
                </a:solidFill>
              </a:rPr>
              <a:t>Закуплено:</a:t>
            </a:r>
            <a:br>
              <a:rPr lang="ru-RU" sz="2400" dirty="0" smtClean="0">
                <a:solidFill>
                  <a:srgbClr val="04374A"/>
                </a:solidFill>
              </a:rPr>
            </a:br>
            <a:r>
              <a:rPr lang="ru-RU" sz="2400" dirty="0" smtClean="0">
                <a:solidFill>
                  <a:srgbClr val="04374A"/>
                </a:solidFill>
              </a:rPr>
              <a:t>3 </a:t>
            </a:r>
            <a:r>
              <a:rPr lang="ru-RU" sz="2400" dirty="0" err="1" smtClean="0">
                <a:solidFill>
                  <a:srgbClr val="04374A"/>
                </a:solidFill>
              </a:rPr>
              <a:t>квадрокоптера</a:t>
            </a:r>
            <a:r>
              <a:rPr lang="ru-RU" sz="2400" dirty="0" smtClean="0">
                <a:solidFill>
                  <a:srgbClr val="04374A"/>
                </a:solidFill>
              </a:rPr>
              <a:t/>
            </a:r>
            <a:br>
              <a:rPr lang="ru-RU" sz="2400" dirty="0" smtClean="0">
                <a:solidFill>
                  <a:srgbClr val="04374A"/>
                </a:solidFill>
              </a:rPr>
            </a:br>
            <a:r>
              <a:rPr lang="ru-RU" sz="2400" dirty="0" smtClean="0">
                <a:solidFill>
                  <a:srgbClr val="04374A"/>
                </a:solidFill>
              </a:rPr>
              <a:t>4 </a:t>
            </a:r>
            <a:r>
              <a:rPr lang="ru-RU" sz="2400" dirty="0" err="1" smtClean="0">
                <a:solidFill>
                  <a:srgbClr val="04374A"/>
                </a:solidFill>
              </a:rPr>
              <a:t>тепловизора</a:t>
            </a:r>
            <a:r>
              <a:rPr lang="ru-RU" sz="2400" dirty="0" smtClean="0">
                <a:solidFill>
                  <a:srgbClr val="04374A"/>
                </a:solidFill>
              </a:rPr>
              <a:t/>
            </a:r>
            <a:br>
              <a:rPr lang="ru-RU" sz="2400" dirty="0" smtClean="0">
                <a:solidFill>
                  <a:srgbClr val="04374A"/>
                </a:solidFill>
              </a:rPr>
            </a:br>
            <a:r>
              <a:rPr lang="ru-RU" sz="2400" dirty="0" smtClean="0">
                <a:solidFill>
                  <a:srgbClr val="04374A"/>
                </a:solidFill>
              </a:rPr>
              <a:t>1 прибор ночного видения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4374A"/>
                </a:solidFill>
              </a:rPr>
              <a:t>42 тактические аптечки </a:t>
            </a:r>
            <a:br>
              <a:rPr lang="ru-RU" sz="2400" dirty="0" smtClean="0">
                <a:solidFill>
                  <a:srgbClr val="04374A"/>
                </a:solidFill>
              </a:rPr>
            </a:br>
            <a:r>
              <a:rPr lang="ru-RU" sz="2400" dirty="0" smtClean="0">
                <a:solidFill>
                  <a:srgbClr val="04374A"/>
                </a:solidFill>
              </a:rPr>
              <a:t> и многое другое необходимое на фронте</a:t>
            </a:r>
            <a:endParaRPr lang="ru-RU" sz="2400" dirty="0">
              <a:solidFill>
                <a:srgbClr val="0437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66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6561D95-0A37-417A-8736-F15B123FC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87" y="116632"/>
            <a:ext cx="4680115" cy="35362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F948C6-8F6F-476D-944D-7D042E057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86899"/>
            <a:ext cx="2958228" cy="30774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870D313-ADC1-42B7-924D-EA8D97B2CC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2" y="3956267"/>
            <a:ext cx="4572000" cy="234755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7549461E-33AF-4F24-B585-521189B2C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78" y="3825812"/>
            <a:ext cx="4211960" cy="260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75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</a:rPr>
              <a:t>Спасибо за внимание!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4294967295"/>
          </p:nvPr>
        </p:nvSpPr>
        <p:spPr>
          <a:xfrm>
            <a:off x="1835696" y="1916832"/>
            <a:ext cx="5365204" cy="43918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hlinkClick r:id="rId2"/>
              </a:rPr>
              <a:t>СОВЕТ ТОС ДОБРЯНСКОГО ГОРОДСКОГО ОКРУГА (vk.com)</a:t>
            </a:r>
            <a:endParaRPr lang="ru-RU" sz="2400" dirty="0"/>
          </a:p>
          <a:p>
            <a:pPr marL="0" indent="0">
              <a:buNone/>
            </a:pPr>
            <a:r>
              <a:rPr lang="ru-RU" sz="2400" dirty="0">
                <a:hlinkClick r:id="rId3"/>
              </a:rPr>
              <a:t>Фонд поддержки ТОС </a:t>
            </a:r>
            <a:r>
              <a:rPr lang="ru-RU" sz="2400" dirty="0" err="1">
                <a:hlinkClick r:id="rId3"/>
              </a:rPr>
              <a:t>Добрянского</a:t>
            </a:r>
            <a:r>
              <a:rPr lang="ru-RU" sz="2400" dirty="0">
                <a:hlinkClick r:id="rId3"/>
              </a:rPr>
              <a:t> г/о (vk.com)</a:t>
            </a: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723B0E7-4AE1-44E6-8959-4878D561B5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282" y="4021525"/>
            <a:ext cx="4788024" cy="256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i="1" dirty="0">
                <a:solidFill>
                  <a:srgbClr val="04374A"/>
                </a:solidFill>
              </a:rPr>
              <a:t>Заседания, выездные встречи, </a:t>
            </a:r>
            <a:br>
              <a:rPr lang="ru-RU" sz="3600" i="1" dirty="0">
                <a:solidFill>
                  <a:srgbClr val="04374A"/>
                </a:solidFill>
              </a:rPr>
            </a:br>
            <a:r>
              <a:rPr lang="ru-RU" sz="3600" i="1" dirty="0">
                <a:solidFill>
                  <a:srgbClr val="04374A"/>
                </a:solidFill>
              </a:rPr>
              <a:t>рабочие встречи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988840"/>
            <a:ext cx="8784976" cy="4320480"/>
          </a:xfrm>
        </p:spPr>
        <p:txBody>
          <a:bodyPr>
            <a:normAutofit fontScale="92500"/>
          </a:bodyPr>
          <a:lstStyle/>
          <a:p>
            <a:pPr marL="514350" indent="-514350">
              <a:buAutoNum type="arabicPeriod"/>
            </a:pPr>
            <a:r>
              <a:rPr lang="ru-RU" sz="2800" dirty="0">
                <a:solidFill>
                  <a:srgbClr val="04374A"/>
                </a:solidFill>
              </a:rPr>
              <a:t>Заседания Координационного Совета – 4</a:t>
            </a:r>
          </a:p>
          <a:p>
            <a:pPr marL="514350" indent="-514350">
              <a:buAutoNum type="arabicPeriod"/>
            </a:pPr>
            <a:r>
              <a:rPr lang="ru-RU" sz="2800" dirty="0">
                <a:solidFill>
                  <a:srgbClr val="04374A"/>
                </a:solidFill>
              </a:rPr>
              <a:t>Внеплановые рабочие встречи - 4</a:t>
            </a:r>
          </a:p>
          <a:p>
            <a:pPr marL="514350" indent="-514350">
              <a:buAutoNum type="arabicPeriod"/>
            </a:pPr>
            <a:r>
              <a:rPr lang="ru-RU" sz="2800" dirty="0">
                <a:solidFill>
                  <a:srgbClr val="04374A"/>
                </a:solidFill>
              </a:rPr>
              <a:t>Рабочие встречи с председателями ТОС г. Добрянка – 24</a:t>
            </a:r>
          </a:p>
          <a:p>
            <a:pPr marL="514350" indent="-514350">
              <a:buAutoNum type="arabicPeriod"/>
            </a:pPr>
            <a:r>
              <a:rPr lang="ru-RU" sz="2800" dirty="0">
                <a:solidFill>
                  <a:srgbClr val="04374A"/>
                </a:solidFill>
              </a:rPr>
              <a:t>Выездные заседания в </a:t>
            </a:r>
            <a:r>
              <a:rPr lang="ru-RU" sz="2800" dirty="0" err="1">
                <a:solidFill>
                  <a:srgbClr val="04374A"/>
                </a:solidFill>
              </a:rPr>
              <a:t>пг</a:t>
            </a:r>
            <a:r>
              <a:rPr lang="ru-RU" sz="2800" dirty="0">
                <a:solidFill>
                  <a:srgbClr val="04374A"/>
                </a:solidFill>
              </a:rPr>
              <a:t> Полазна – 3</a:t>
            </a:r>
          </a:p>
          <a:p>
            <a:pPr marL="514350" indent="-514350">
              <a:buAutoNum type="arabicPeriod"/>
            </a:pPr>
            <a:r>
              <a:rPr lang="ru-RU" sz="2800" dirty="0">
                <a:solidFill>
                  <a:srgbClr val="04374A"/>
                </a:solidFill>
              </a:rPr>
              <a:t>Выездная встреча в пос. </a:t>
            </a:r>
            <a:r>
              <a:rPr lang="ru-RU" sz="2800" dirty="0" err="1">
                <a:solidFill>
                  <a:srgbClr val="04374A"/>
                </a:solidFill>
              </a:rPr>
              <a:t>Дивья</a:t>
            </a:r>
            <a:r>
              <a:rPr lang="ru-RU" sz="2800" dirty="0">
                <a:solidFill>
                  <a:srgbClr val="04374A"/>
                </a:solidFill>
              </a:rPr>
              <a:t> – 1</a:t>
            </a:r>
          </a:p>
          <a:p>
            <a:pPr marL="514350" indent="-514350">
              <a:buAutoNum type="arabicPeriod"/>
            </a:pPr>
            <a:r>
              <a:rPr lang="ru-RU" sz="2800" dirty="0">
                <a:solidFill>
                  <a:srgbClr val="04374A"/>
                </a:solidFill>
              </a:rPr>
              <a:t>В течении года проведено 54 выездных встреч с главой администрации </a:t>
            </a:r>
            <a:r>
              <a:rPr lang="ru-RU" sz="2800" dirty="0" err="1">
                <a:solidFill>
                  <a:srgbClr val="04374A"/>
                </a:solidFill>
              </a:rPr>
              <a:t>Добрянского</a:t>
            </a:r>
            <a:r>
              <a:rPr lang="ru-RU" sz="2800" dirty="0">
                <a:solidFill>
                  <a:srgbClr val="04374A"/>
                </a:solidFill>
              </a:rPr>
              <a:t> городского округа, с депутатами, со специалистами разных сфер обслуживания населения. </a:t>
            </a:r>
          </a:p>
        </p:txBody>
      </p:sp>
    </p:spTree>
    <p:extLst>
      <p:ext uri="{BB962C8B-B14F-4D97-AF65-F5344CB8AC3E}">
        <p14:creationId xmlns:p14="http://schemas.microsoft.com/office/powerpoint/2010/main" val="332782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BB7A781-94F5-43F1-86CB-D47D2965CF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44" y="151207"/>
            <a:ext cx="4264467" cy="1783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8F397CB-6FC0-4A95-85D0-15D34EED00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5" y="2553875"/>
            <a:ext cx="4306320" cy="1680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996389C-B1AE-4CAB-B618-6E44BC3E4C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85481"/>
            <a:ext cx="4324252" cy="182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3DB6E3C-95D4-4E28-BCB2-420ED0BF3E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44" y="4720837"/>
            <a:ext cx="4419156" cy="1719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19C872F-8BA9-4D2B-ACAC-9ADB1E3682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495" y="3365172"/>
            <a:ext cx="4240757" cy="2507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342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260648"/>
            <a:ext cx="8640960" cy="864096"/>
          </a:xfrm>
        </p:spPr>
        <p:txBody>
          <a:bodyPr>
            <a:normAutofit/>
          </a:bodyPr>
          <a:lstStyle/>
          <a:p>
            <a:r>
              <a:rPr lang="ru-RU" sz="3600" i="1" dirty="0">
                <a:solidFill>
                  <a:srgbClr val="04374A"/>
                </a:solidFill>
              </a:rPr>
              <a:t>Обучение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268760"/>
            <a:ext cx="8352928" cy="5256584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AutoNum type="arabicPeriod"/>
            </a:pPr>
            <a:r>
              <a:rPr lang="ru-RU" sz="2800" dirty="0">
                <a:solidFill>
                  <a:srgbClr val="04374A"/>
                </a:solidFill>
              </a:rPr>
              <a:t>МОО «Общество развития продуктивных инициатив» – кейс-лаборатория в рамках проекта «Местное молодежное партнерство в кейс-академии НКО»</a:t>
            </a:r>
          </a:p>
          <a:p>
            <a:pPr marL="514350" indent="-514350">
              <a:buAutoNum type="arabicPeriod"/>
            </a:pPr>
            <a:r>
              <a:rPr lang="ru-RU" sz="2800" dirty="0">
                <a:solidFill>
                  <a:srgbClr val="04374A"/>
                </a:solidFill>
              </a:rPr>
              <a:t>«Агентство городских инициатив» «Лаборатория коммуникаций» для НКО и ТОС проект «Экономика добра»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4374A"/>
                </a:solidFill>
              </a:rPr>
              <a:t> Фандрайзинг нового поколения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4374A"/>
                </a:solidFill>
              </a:rPr>
              <a:t>Лаборатория </a:t>
            </a:r>
            <a:r>
              <a:rPr lang="ru-RU" sz="2800" dirty="0" err="1">
                <a:solidFill>
                  <a:srgbClr val="04374A"/>
                </a:solidFill>
              </a:rPr>
              <a:t>эндаумента</a:t>
            </a:r>
            <a:endParaRPr lang="ru-RU" sz="2800" dirty="0">
              <a:solidFill>
                <a:srgbClr val="04374A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4374A"/>
                </a:solidFill>
              </a:rPr>
              <a:t>Программа по созданию целевого капитала для местного сообщества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4374A"/>
                </a:solidFill>
              </a:rPr>
              <a:t>3. «Агентство городских инициатив». Конкурс публичных отчетов среди НКО и ТОС </a:t>
            </a:r>
            <a:r>
              <a:rPr lang="ru-RU" sz="2800" dirty="0" err="1">
                <a:solidFill>
                  <a:srgbClr val="04374A"/>
                </a:solidFill>
              </a:rPr>
              <a:t>Добрянского</a:t>
            </a:r>
            <a:r>
              <a:rPr lang="ru-RU" sz="2800" dirty="0">
                <a:solidFill>
                  <a:srgbClr val="04374A"/>
                </a:solidFill>
              </a:rPr>
              <a:t> городского округа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4374A"/>
                </a:solidFill>
              </a:rPr>
              <a:t>4. г. Добрянка. «Школа социальных инноваций»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4374A"/>
                </a:solidFill>
              </a:rPr>
              <a:t>5. г. Добрянка. Мастер-классы по написанию проектов от ТОС и НКО</a:t>
            </a:r>
          </a:p>
          <a:p>
            <a:pPr marL="0" indent="0">
              <a:buNone/>
            </a:pPr>
            <a:endParaRPr lang="ru-RU" sz="2800" dirty="0">
              <a:solidFill>
                <a:srgbClr val="04374A"/>
              </a:solidFill>
            </a:endParaRPr>
          </a:p>
          <a:p>
            <a:pPr marL="0" indent="0">
              <a:buNone/>
            </a:pPr>
            <a:endParaRPr lang="ru-RU" sz="2800" dirty="0">
              <a:solidFill>
                <a:srgbClr val="0437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87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EF33816-40EF-417A-B9DC-BC779A7E3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60648"/>
            <a:ext cx="5043803" cy="3571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89540CB-6243-42BC-8857-2AFE22108B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59808"/>
            <a:ext cx="3888432" cy="2393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CA3C1C7-CD81-4984-B72D-CEE635DE8C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059808"/>
            <a:ext cx="3888812" cy="2393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572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260648"/>
            <a:ext cx="8424936" cy="936104"/>
          </a:xfrm>
        </p:spPr>
        <p:txBody>
          <a:bodyPr>
            <a:normAutofit/>
          </a:bodyPr>
          <a:lstStyle/>
          <a:p>
            <a:r>
              <a:rPr lang="ru-RU" sz="3600" i="1" dirty="0">
                <a:solidFill>
                  <a:srgbClr val="04374A"/>
                </a:solidFill>
              </a:rPr>
              <a:t>Обмен опытом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268760"/>
            <a:ext cx="8424936" cy="5328592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AutoNum type="arabicPeriod"/>
            </a:pPr>
            <a:r>
              <a:rPr lang="ru-RU" sz="2800" dirty="0">
                <a:solidFill>
                  <a:srgbClr val="04374A"/>
                </a:solidFill>
              </a:rPr>
              <a:t>г. </a:t>
            </a:r>
            <a:r>
              <a:rPr lang="ru-RU" sz="2800" dirty="0" smtClean="0">
                <a:solidFill>
                  <a:srgbClr val="04374A"/>
                </a:solidFill>
              </a:rPr>
              <a:t>Сарапул. </a:t>
            </a:r>
            <a:r>
              <a:rPr lang="ru-RU" sz="2800" dirty="0">
                <a:solidFill>
                  <a:srgbClr val="04374A"/>
                </a:solidFill>
              </a:rPr>
              <a:t>Подписание соглашения о сотрудничестве Пермского края и Республики Удмуртия по развитию движения ТОС. Представители от </a:t>
            </a:r>
            <a:r>
              <a:rPr lang="ru-RU" sz="2800" dirty="0" err="1">
                <a:solidFill>
                  <a:srgbClr val="04374A"/>
                </a:solidFill>
              </a:rPr>
              <a:t>Добрянского</a:t>
            </a:r>
            <a:r>
              <a:rPr lang="ru-RU" sz="2800" dirty="0">
                <a:solidFill>
                  <a:srgbClr val="04374A"/>
                </a:solidFill>
              </a:rPr>
              <a:t> городского округа ТОС-4 и </a:t>
            </a:r>
            <a:r>
              <a:rPr lang="ru-RU" sz="2800" dirty="0" err="1">
                <a:solidFill>
                  <a:srgbClr val="04374A"/>
                </a:solidFill>
              </a:rPr>
              <a:t>Злыгостев</a:t>
            </a:r>
            <a:r>
              <a:rPr lang="ru-RU" sz="2800" dirty="0">
                <a:solidFill>
                  <a:srgbClr val="04374A"/>
                </a:solidFill>
              </a:rPr>
              <a:t> А.К.</a:t>
            </a:r>
          </a:p>
          <a:p>
            <a:pPr marL="514350" indent="-514350">
              <a:buAutoNum type="arabicPeriod"/>
            </a:pPr>
            <a:r>
              <a:rPr lang="ru-RU" sz="2800" dirty="0">
                <a:solidFill>
                  <a:srgbClr val="04374A"/>
                </a:solidFill>
              </a:rPr>
              <a:t>г. Краснокамск. Слет «Лидеры территории», представители </a:t>
            </a:r>
            <a:r>
              <a:rPr lang="ru-RU" sz="2800" dirty="0" err="1">
                <a:solidFill>
                  <a:srgbClr val="04374A"/>
                </a:solidFill>
              </a:rPr>
              <a:t>Добрянского</a:t>
            </a:r>
            <a:r>
              <a:rPr lang="ru-RU" sz="2800" dirty="0">
                <a:solidFill>
                  <a:srgbClr val="04374A"/>
                </a:solidFill>
              </a:rPr>
              <a:t> городского округа  в качестве экспертов Туркин В.Л. И </a:t>
            </a:r>
            <a:r>
              <a:rPr lang="ru-RU" sz="2800" dirty="0" err="1">
                <a:solidFill>
                  <a:srgbClr val="04374A"/>
                </a:solidFill>
              </a:rPr>
              <a:t>Злыгостев</a:t>
            </a:r>
            <a:r>
              <a:rPr lang="ru-RU" sz="2800" dirty="0">
                <a:solidFill>
                  <a:srgbClr val="04374A"/>
                </a:solidFill>
              </a:rPr>
              <a:t> А.К.</a:t>
            </a:r>
          </a:p>
          <a:p>
            <a:pPr marL="514350" indent="-514350">
              <a:buAutoNum type="arabicPeriod"/>
            </a:pPr>
            <a:r>
              <a:rPr lang="ru-RU" sz="2800" dirty="0">
                <a:solidFill>
                  <a:srgbClr val="04374A"/>
                </a:solidFill>
              </a:rPr>
              <a:t>г. Соликамск. Делегация </a:t>
            </a:r>
            <a:r>
              <a:rPr lang="ru-RU" sz="2800" dirty="0" err="1">
                <a:solidFill>
                  <a:srgbClr val="04374A"/>
                </a:solidFill>
              </a:rPr>
              <a:t>Добрянского</a:t>
            </a:r>
            <a:r>
              <a:rPr lang="ru-RU" sz="2800" dirty="0">
                <a:solidFill>
                  <a:srgbClr val="04374A"/>
                </a:solidFill>
              </a:rPr>
              <a:t> городского округа по приглашению ТОС «Дубрава» посетили территорию набережной по проекту «Соляная верста», реализованного по инициативе граждан.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sz="2800" dirty="0" err="1">
                <a:solidFill>
                  <a:srgbClr val="04374A"/>
                </a:solidFill>
              </a:rPr>
              <a:t>Лысьвенский</a:t>
            </a:r>
            <a:r>
              <a:rPr lang="ru-RU" sz="2800" dirty="0">
                <a:solidFill>
                  <a:srgbClr val="04374A"/>
                </a:solidFill>
              </a:rPr>
              <a:t> район, п. Кын. Региональный фестиваль ТОС «КЫН-</a:t>
            </a:r>
            <a:r>
              <a:rPr lang="en-US" sz="2800" dirty="0">
                <a:solidFill>
                  <a:srgbClr val="04374A"/>
                </a:solidFill>
              </a:rPr>
              <a:t>FEST</a:t>
            </a:r>
            <a:r>
              <a:rPr lang="ru-RU" sz="2800" dirty="0">
                <a:solidFill>
                  <a:srgbClr val="04374A"/>
                </a:solidFill>
              </a:rPr>
              <a:t>» </a:t>
            </a:r>
          </a:p>
          <a:p>
            <a:pPr marL="514350" indent="-514350">
              <a:buAutoNum type="arabicPeriod"/>
            </a:pPr>
            <a:r>
              <a:rPr lang="ru-RU" sz="2800" dirty="0">
                <a:solidFill>
                  <a:srgbClr val="04374A"/>
                </a:solidFill>
              </a:rPr>
              <a:t>г. Добрянка. Делегация ТОС из Соликамского района у нас в гостях.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sz="2800" dirty="0" err="1">
                <a:solidFill>
                  <a:srgbClr val="04374A"/>
                </a:solidFill>
              </a:rPr>
              <a:t>пг</a:t>
            </a:r>
            <a:r>
              <a:rPr lang="ru-RU" sz="2800" dirty="0">
                <a:solidFill>
                  <a:srgbClr val="04374A"/>
                </a:solidFill>
              </a:rPr>
              <a:t> Полазна. Форум ТОС «Пермский край – 2022»</a:t>
            </a:r>
          </a:p>
          <a:p>
            <a:pPr marL="514350" indent="-514350">
              <a:buAutoNum type="arabicPeriod"/>
            </a:pPr>
            <a:r>
              <a:rPr lang="ru-RU" sz="2800" dirty="0">
                <a:solidFill>
                  <a:srgbClr val="04374A"/>
                </a:solidFill>
              </a:rPr>
              <a:t>г. Краснокамск. Делегация ТОС г. Добрянки у ТОС Краснокамского городского округа: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4374A"/>
                </a:solidFill>
              </a:rPr>
              <a:t>Обмен опытом работы Координационного Совета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4374A"/>
                </a:solidFill>
              </a:rPr>
              <a:t>Поддержка ТОС в муниципальных округах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4374A"/>
                </a:solidFill>
              </a:rPr>
              <a:t>Мастер-класс по плетению маскировочной сетки для СВО.</a:t>
            </a:r>
          </a:p>
        </p:txBody>
      </p:sp>
    </p:spTree>
    <p:extLst>
      <p:ext uri="{BB962C8B-B14F-4D97-AF65-F5344CB8AC3E}">
        <p14:creationId xmlns:p14="http://schemas.microsoft.com/office/powerpoint/2010/main" val="205364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6EC6267-0A41-44E7-80A5-346816282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868" y="2428406"/>
            <a:ext cx="5173419" cy="2285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4999060-EBCC-4F0A-BB40-91D0676FE3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25" y="291604"/>
            <a:ext cx="4392488" cy="2372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0633E01-4606-4275-BE93-CEE5E97FCA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194" y="291604"/>
            <a:ext cx="4106986" cy="2372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3749662-A4AC-444D-8993-E090A78020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464205"/>
            <a:ext cx="3409921" cy="2276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48F3442-DEEC-46C4-BCA9-18243AF362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447138"/>
            <a:ext cx="3312368" cy="2310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279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80920" cy="720080"/>
          </a:xfrm>
        </p:spPr>
        <p:txBody>
          <a:bodyPr>
            <a:normAutofit/>
          </a:bodyPr>
          <a:lstStyle/>
          <a:p>
            <a:r>
              <a:rPr lang="ru-RU" sz="3600" i="1" dirty="0">
                <a:solidFill>
                  <a:srgbClr val="04374A"/>
                </a:solidFill>
              </a:rPr>
              <a:t>Проектная деятельность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268760"/>
            <a:ext cx="8424936" cy="5328592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AutoNum type="arabicPeriod"/>
            </a:pPr>
            <a:r>
              <a:rPr lang="ru-RU" sz="2400" dirty="0">
                <a:solidFill>
                  <a:srgbClr val="04374A"/>
                </a:solidFill>
              </a:rPr>
              <a:t>Проект конкурса социальных инициатив ПАО ЛУКОЙЛ «Переулок пяти дорог». п. </a:t>
            </a:r>
            <a:r>
              <a:rPr lang="ru-RU" sz="2400" dirty="0" err="1">
                <a:solidFill>
                  <a:srgbClr val="04374A"/>
                </a:solidFill>
              </a:rPr>
              <a:t>Вильва</a:t>
            </a:r>
            <a:r>
              <a:rPr lang="ru-RU" sz="2400" dirty="0">
                <a:solidFill>
                  <a:srgbClr val="04374A"/>
                </a:solidFill>
              </a:rPr>
              <a:t> – 100 000,00 руб.</a:t>
            </a:r>
          </a:p>
          <a:p>
            <a:pPr marL="514350" indent="-514350">
              <a:buAutoNum type="arabicPeriod"/>
            </a:pPr>
            <a:r>
              <a:rPr lang="ru-RU" sz="2400" dirty="0">
                <a:solidFill>
                  <a:srgbClr val="04374A"/>
                </a:solidFill>
              </a:rPr>
              <a:t>Проект конкурса социальных инициатив ПАО ЛУКОЙЛ «С песней и старость не страшна». Сальникова А.В. – 150 000,00 руб.</a:t>
            </a:r>
          </a:p>
          <a:p>
            <a:pPr marL="457200" indent="-457200">
              <a:buAutoNum type="arabicPeriod" startAt="3"/>
            </a:pPr>
            <a:r>
              <a:rPr lang="ru-RU" sz="2400" dirty="0">
                <a:solidFill>
                  <a:srgbClr val="04374A"/>
                </a:solidFill>
              </a:rPr>
              <a:t>Фонд Тимченко при поддержке </a:t>
            </a:r>
            <a:r>
              <a:rPr lang="ru-RU" sz="2400" dirty="0" err="1">
                <a:solidFill>
                  <a:srgbClr val="04374A"/>
                </a:solidFill>
              </a:rPr>
              <a:t>Агенства</a:t>
            </a:r>
            <a:r>
              <a:rPr lang="ru-RU" sz="2400" dirty="0">
                <a:solidFill>
                  <a:srgbClr val="04374A"/>
                </a:solidFill>
              </a:rPr>
              <a:t> городских инициатив «Открытая дверь». ТОС-1 – 50 000,00 руб.</a:t>
            </a:r>
          </a:p>
          <a:p>
            <a:pPr marL="457200" indent="-457200">
              <a:buAutoNum type="arabicPeriod" startAt="3"/>
            </a:pPr>
            <a:r>
              <a:rPr lang="ru-RU" sz="2400" dirty="0">
                <a:solidFill>
                  <a:srgbClr val="04374A"/>
                </a:solidFill>
              </a:rPr>
              <a:t>Фонд грантов губернатора Пермского края при поддержке Агентства городских инициатив «</a:t>
            </a:r>
            <a:r>
              <a:rPr lang="en-US" sz="2400" dirty="0">
                <a:solidFill>
                  <a:srgbClr val="04374A"/>
                </a:solidFill>
              </a:rPr>
              <a:t>#</a:t>
            </a:r>
            <a:r>
              <a:rPr lang="ru-RU" sz="2400" dirty="0">
                <a:solidFill>
                  <a:srgbClr val="04374A"/>
                </a:solidFill>
              </a:rPr>
              <a:t>Это не мусор» – Фонд поддержки и развития ТОС ДГО – 426 700,00 руб.</a:t>
            </a:r>
          </a:p>
          <a:p>
            <a:pPr marL="457200" indent="-457200">
              <a:buAutoNum type="arabicPeriod" startAt="3"/>
            </a:pPr>
            <a:r>
              <a:rPr lang="ru-RU" sz="2400" dirty="0">
                <a:solidFill>
                  <a:srgbClr val="04374A"/>
                </a:solidFill>
              </a:rPr>
              <a:t>Муниципальный конкурс социальных инициатив при поддержке Фонда поддержки и развития ТОС ДГО «Добрые вести» – 134 000,00 руб. и «Плыви к мечте».</a:t>
            </a:r>
          </a:p>
          <a:p>
            <a:pPr marL="457200" indent="-457200">
              <a:buAutoNum type="arabicPeriod" startAt="3"/>
            </a:pPr>
            <a:r>
              <a:rPr lang="ru-RU" sz="2400" dirty="0">
                <a:solidFill>
                  <a:srgbClr val="04374A"/>
                </a:solidFill>
              </a:rPr>
              <a:t>Инициативное бюджетирование «Территория </a:t>
            </a:r>
            <a:r>
              <a:rPr lang="ru-RU" sz="2400" dirty="0" err="1" smtClean="0">
                <a:solidFill>
                  <a:srgbClr val="04374A"/>
                </a:solidFill>
              </a:rPr>
              <a:t>здоровьесбережения</a:t>
            </a:r>
            <a:r>
              <a:rPr lang="ru-RU" sz="2400" dirty="0" smtClean="0">
                <a:solidFill>
                  <a:srgbClr val="04374A"/>
                </a:solidFill>
              </a:rPr>
              <a:t>» </a:t>
            </a:r>
            <a:r>
              <a:rPr lang="ru-RU" sz="2400" dirty="0">
                <a:solidFill>
                  <a:srgbClr val="04374A"/>
                </a:solidFill>
              </a:rPr>
              <a:t>Бондаренко Г.И. – 4 995 590,400 руб. и «Поляна сказок».</a:t>
            </a:r>
          </a:p>
          <a:p>
            <a:pPr marL="457200" indent="-457200">
              <a:buAutoNum type="arabicPeriod" startAt="3"/>
            </a:pPr>
            <a:r>
              <a:rPr lang="ru-RU" sz="2400" dirty="0">
                <a:solidFill>
                  <a:srgbClr val="04374A"/>
                </a:solidFill>
              </a:rPr>
              <a:t>Проект ТОС </a:t>
            </a:r>
            <a:r>
              <a:rPr lang="ru-RU" sz="2400" dirty="0" err="1">
                <a:solidFill>
                  <a:srgbClr val="04374A"/>
                </a:solidFill>
              </a:rPr>
              <a:t>Вильва</a:t>
            </a:r>
            <a:r>
              <a:rPr lang="ru-RU" sz="2400" dirty="0">
                <a:solidFill>
                  <a:srgbClr val="04374A"/>
                </a:solidFill>
              </a:rPr>
              <a:t> на сайте Президентского фонда культурных инициатив «Я люблю тебя милая родина, хоть ты малый поселок лесной» </a:t>
            </a:r>
          </a:p>
          <a:p>
            <a:pPr marL="457200" indent="-457200">
              <a:buAutoNum type="arabicPeriod" startAt="3"/>
            </a:pPr>
            <a:r>
              <a:rPr lang="ru-RU" sz="2400" dirty="0">
                <a:solidFill>
                  <a:srgbClr val="04374A"/>
                </a:solidFill>
              </a:rPr>
              <a:t>Добрый город Петербург, грантовый конкурс «Ближний круг».</a:t>
            </a:r>
          </a:p>
          <a:p>
            <a:pPr marL="457200" indent="-457200">
              <a:buAutoNum type="arabicPeriod" startAt="3"/>
            </a:pPr>
            <a:endParaRPr lang="ru-RU" sz="2400" dirty="0">
              <a:solidFill>
                <a:srgbClr val="0437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65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99b574a7f2517b87606b8abc619a135e6520bebe"/>
</p:tagLst>
</file>

<file path=ppt/theme/theme1.xml><?xml version="1.0" encoding="utf-8"?>
<a:theme xmlns:a="http://schemas.openxmlformats.org/drawingml/2006/main" name="Тема Office">
  <a:themeElements>
    <a:clrScheme name="Составная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2316</TotalTime>
  <Words>920</Words>
  <Application>Microsoft Office PowerPoint</Application>
  <PresentationFormat>Экран (4:3)</PresentationFormat>
  <Paragraphs>103</Paragraphs>
  <Slides>26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Calibri</vt:lpstr>
      <vt:lpstr>Wingdings</vt:lpstr>
      <vt:lpstr>Тема Office</vt:lpstr>
      <vt:lpstr>Фонд поддержки и развития территориального общественного самоуправления и общественных инициатив Добрянского городского округа   Директор Туркин Владислав Леонидович</vt:lpstr>
      <vt:lpstr>Совместная работа Координационного Совета с ТОСами Добрянского городского округа</vt:lpstr>
      <vt:lpstr>Заседания, выездные встречи,  рабочие встречи</vt:lpstr>
      <vt:lpstr>Презентация PowerPoint</vt:lpstr>
      <vt:lpstr>Обучение</vt:lpstr>
      <vt:lpstr>Презентация PowerPoint</vt:lpstr>
      <vt:lpstr>Обмен опытом</vt:lpstr>
      <vt:lpstr>Презентация PowerPoint</vt:lpstr>
      <vt:lpstr>Проектная деятельность</vt:lpstr>
      <vt:lpstr>Презентация PowerPoint</vt:lpstr>
      <vt:lpstr>Культурно-массовые мероприятия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Акции, субботники</vt:lpstr>
      <vt:lpstr>Презентация PowerPoint</vt:lpstr>
      <vt:lpstr>Презентация PowerPoint</vt:lpstr>
      <vt:lpstr>Спортивные мероприятия</vt:lpstr>
      <vt:lpstr>Новоселье ТОС</vt:lpstr>
      <vt:lpstr>Презентация PowerPoint</vt:lpstr>
      <vt:lpstr>Взаимодействие со СМИ  (средства массовой информации)</vt:lpstr>
      <vt:lpstr>Волонтеры, помощь мобилизованным.</vt:lpstr>
      <vt:lpstr>Презентация PowerPoint</vt:lpstr>
      <vt:lpstr>Спасибо за внимание!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Сине-зеленые формы</dc:title>
  <dc:creator>obstinate</dc:creator>
  <dc:description>Шаблон презентации с сайта https://presentation-creation.ru/</dc:description>
  <cp:lastModifiedBy>Аркадий</cp:lastModifiedBy>
  <cp:revision>470</cp:revision>
  <dcterms:created xsi:type="dcterms:W3CDTF">2018-02-25T09:09:03Z</dcterms:created>
  <dcterms:modified xsi:type="dcterms:W3CDTF">2023-03-16T04:04:49Z</dcterms:modified>
</cp:coreProperties>
</file>