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9" r:id="rId1"/>
  </p:sldMasterIdLst>
  <p:notesMasterIdLst>
    <p:notesMasterId r:id="rId18"/>
  </p:notesMasterIdLst>
  <p:sldIdLst>
    <p:sldId id="257" r:id="rId2"/>
    <p:sldId id="258" r:id="rId3"/>
    <p:sldId id="260" r:id="rId4"/>
    <p:sldId id="259" r:id="rId5"/>
    <p:sldId id="26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766" autoAdjust="0"/>
  </p:normalViewPr>
  <p:slideViewPr>
    <p:cSldViewPr>
      <p:cViewPr varScale="1">
        <p:scale>
          <a:sx n="88" d="100"/>
          <a:sy n="88" d="100"/>
        </p:scale>
        <p:origin x="219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9939A-9CF9-48D6-9A51-F2609007A7C2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29ADE-A37B-421C-B348-773017284A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533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Основные компетенции добровольца и волонтера: коммуникабельность, стрессоустойчивость и умение работать в команде.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629ADE-A37B-421C-B348-773017284AC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1818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Любая игра имеет свой свод правил. Общение в рамках игрового мира, с его законами, правилами и ограничениями хорошо способствует развитию этих навыков у волонтеров.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629ADE-A37B-421C-B348-773017284AC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5669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Кроме всего прочего, ролевые игры, как настольные, так и живого действия, это огромное поле для творческой самореализации человека. Они не только развивают творческое мышление и воображение, но также побуждают на самые различные виды творчества: от рисования, до шитья, 3д-моделирования и прочего.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629ADE-A37B-421C-B348-773017284AC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0797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Ну и, конечно же, стратегическое мышление, опыт принятия решений и их последствий, планирование, согласование своих действий, поиск наиболее эффективных решений, прогнозирование и преодоление препятствий – все эти навыки развиваются в увлекательной игровой форме и потом успешно применяются подростками в рамках их добровольческой деятельности, и не только.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629ADE-A37B-421C-B348-773017284AC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052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базе нашего волонтерского центра на протяжении всего времени нашего существования действует клуб любителей настольных и интеллектуальных игр «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Эверес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Изначально клуб «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Эверес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существовал в параллели с нашим волонтерским центром и зачастую участники этих молодежных объединений не пересекались. Однако, со временем все больше и больше ребят-волонтеров стали интересоваться настольными играми. Нам стало понятно, что это можно использовать для развития добровольческих компетенций. И как-то раз нами было принято решение внедрить в нашу деятельность и ролевое моделирование. Опыт оказался очень удачным.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629ADE-A37B-421C-B348-773017284AC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42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теперь самое время поговорить о том, как это работает и какие плюсы мы видим в таком симбиозе.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629ADE-A37B-421C-B348-773017284AC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07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Развитие коммуникационных навыков: отыгрыш роли, необходимость взаимодействовать с другими игроками для достижения собственных целей, необходимость поиска подходов к разным игрокам – является мощным инструментам развития коммуникативных навыков у волонтеров. Через игру, зачастую, это происходит практически само собой.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629ADE-A37B-421C-B348-773017284AC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376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«Репетиция» социальных взаимодействий: в своей работе мы часто сталкиваемся с тем, что многие подростки замкнуты, не уверены в себе, им тяжело преодолеть психологический барьер общения и обращения с незнакомыми или малознакомыми людьми. А без этих навыков очень тяжело заниматься добровольческой деятельностью. В рамках ролевого моделирования различных социальных ситуаций ребята «проживают» самые разнообразные ситуации, тем самым получая необходимый опыт общения. Практика показывает, что в дальнейшем им намного проще выстраивать общение. Многие буквально «начинают» говорить!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629ADE-A37B-421C-B348-773017284AC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800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Интересный сюжет, новая игра, внимание со стороны «мастера»-руководителя, создание собственных приключений, ощущение победы, преодоления и свершения – мощные «мотиваторы» для ребенка. Например, через некоторое время после сложного мероприятия, в которое команда вложила много сил, провести интересную игру, с сюжетом по их заявкам, или продолжение приключения их героев в настольной ролевой игре, поощрение опытом, игровыми привилегиями и т.д. И плюс к этому ролевые игры дарят современным подросткам те самые настоящие, живые и часто совсем не игровые эмоции, которых им так не хватает.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629ADE-A37B-421C-B348-773017284AC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492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Настольные и ролевые игры в последнее время набирают все большую популярность. Большой процент подростков и молодых людей интересуется этим хобби. Многие целенаправленно ищут себе компанию, клуб или ведущего для игр. И проведение игр показало себя мощным ресурсом по привлечению потенциальных волонтеров. Многие ребята, которые изначально пришли просто играть, впоследствии становятся частью волонтерской команды.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629ADE-A37B-421C-B348-773017284AC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310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Существует огромное количество игр с кооперативным режимом. Когда игроки совместно решают одну общую задачу, идут к одной общей цели. Такие игры крайне плодотворно влияют на сплочение добровольческого объединения, и являются отличным инструментом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командообразования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629ADE-A37B-421C-B348-773017284AC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484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помощью ролевого моделирования можно программировать и решать огромное количество добровольческих задач, моделировать самые разнообразные ситуации.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Постигровая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рефлексия позволяет сделать верные акценты на полученных решениях, проанализировать ситуацию с самых разных сторон и закрепить необходимую информации в сознании подростка, связав ее с положительными эмоциями, полученными от игры.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629ADE-A37B-421C-B348-773017284AC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630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337E4-3A1F-4949-9F1B-4AF84F4274D9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ED5EA71-1646-4B3A-8C56-BB4100C68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791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337E4-3A1F-4949-9F1B-4AF84F4274D9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ED5EA71-1646-4B3A-8C56-BB4100C68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230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337E4-3A1F-4949-9F1B-4AF84F4274D9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ED5EA71-1646-4B3A-8C56-BB4100C687E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0905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337E4-3A1F-4949-9F1B-4AF84F4274D9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ED5EA71-1646-4B3A-8C56-BB4100C68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06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337E4-3A1F-4949-9F1B-4AF84F4274D9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ED5EA71-1646-4B3A-8C56-BB4100C687E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222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337E4-3A1F-4949-9F1B-4AF84F4274D9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ED5EA71-1646-4B3A-8C56-BB4100C68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22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337E4-3A1F-4949-9F1B-4AF84F4274D9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EA71-1646-4B3A-8C56-BB4100C68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855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337E4-3A1F-4949-9F1B-4AF84F4274D9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EA71-1646-4B3A-8C56-BB4100C68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004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337E4-3A1F-4949-9F1B-4AF84F4274D9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EA71-1646-4B3A-8C56-BB4100C68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686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337E4-3A1F-4949-9F1B-4AF84F4274D9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ED5EA71-1646-4B3A-8C56-BB4100C68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666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337E4-3A1F-4949-9F1B-4AF84F4274D9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ED5EA71-1646-4B3A-8C56-BB4100C68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9586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337E4-3A1F-4949-9F1B-4AF84F4274D9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ED5EA71-1646-4B3A-8C56-BB4100C68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6931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337E4-3A1F-4949-9F1B-4AF84F4274D9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EA71-1646-4B3A-8C56-BB4100C68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070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337E4-3A1F-4949-9F1B-4AF84F4274D9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EA71-1646-4B3A-8C56-BB4100C68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660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337E4-3A1F-4949-9F1B-4AF84F4274D9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EA71-1646-4B3A-8C56-BB4100C68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8574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337E4-3A1F-4949-9F1B-4AF84F4274D9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ED5EA71-1646-4B3A-8C56-BB4100C68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306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04"/>
            <a:ext cx="1952272" cy="6853049"/>
            <a:chOff x="6627813" y="195650"/>
            <a:chExt cx="1952625" cy="5678101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65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337E4-3A1F-4949-9F1B-4AF84F4274D9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ED5EA71-1646-4B3A-8C56-BB4100C68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226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  <p:sldLayoutId id="2147484171" r:id="rId12"/>
    <p:sldLayoutId id="2147484172" r:id="rId13"/>
    <p:sldLayoutId id="2147484173" r:id="rId14"/>
    <p:sldLayoutId id="2147484174" r:id="rId15"/>
    <p:sldLayoutId id="214748417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eweres" TargetMode="External"/><Relationship Id="rId2" Type="http://schemas.openxmlformats.org/officeDocument/2006/relationships/hyperlink" Target="https://vk.com/forumrc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D:\Documents and Settings\Admin\Рабочий стол\Бланки грамот и дипломов\форум лого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4624"/>
            <a:ext cx="864096" cy="1206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405F69-51E2-493C-B7CA-EFFC07475A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521031"/>
            <a:ext cx="3978641" cy="42268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4E4183-891A-4AE4-8A0A-4443B29DA5D9}"/>
              </a:ext>
            </a:extLst>
          </p:cNvPr>
          <p:cNvSpPr txBox="1"/>
          <p:nvPr/>
        </p:nvSpPr>
        <p:spPr>
          <a:xfrm>
            <a:off x="1375608" y="193139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</a:rPr>
              <a:t>Волонтерский Центр </a:t>
            </a:r>
          </a:p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</a:rPr>
              <a:t>«П.А.Н.Д.А.»</a:t>
            </a:r>
            <a:endParaRPr lang="ru-RU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6E492E-DA91-4C19-99E6-2730C12D4C8F}"/>
              </a:ext>
            </a:extLst>
          </p:cNvPr>
          <p:cNvSpPr txBox="1"/>
          <p:nvPr/>
        </p:nvSpPr>
        <p:spPr>
          <a:xfrm>
            <a:off x="1375608" y="5898224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Позитивно-Адекватная Невероятно Деятельная Ассоциация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331640" y="188640"/>
            <a:ext cx="78014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spc="-15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Кооперативный режим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060848"/>
            <a:ext cx="5409600" cy="40572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422649"/>
            <a:ext cx="593905" cy="59390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30DE314-8AFB-47F5-B117-AA0AF75517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625" y="5755524"/>
            <a:ext cx="827088" cy="87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64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331640" y="188640"/>
            <a:ext cx="78014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spc="-15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Решение добровольческих кейсов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991" y="2060848"/>
            <a:ext cx="6088178" cy="40572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422649"/>
            <a:ext cx="593905" cy="59390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3EC15B-4428-47BC-A592-BDF8574682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625" y="5755524"/>
            <a:ext cx="827088" cy="87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699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331640" y="188640"/>
            <a:ext cx="78014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spc="-15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Соблюдение правил и умение следовать инструкциям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991" y="2316526"/>
            <a:ext cx="6088178" cy="40572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422649"/>
            <a:ext cx="593905" cy="59390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6CD3C6-7D70-4788-8B32-DC5248FFE3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625" y="5755524"/>
            <a:ext cx="827088" cy="87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841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331640" y="188640"/>
            <a:ext cx="78014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spc="-15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Реализация творческого потенциала команды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544" y="2144034"/>
            <a:ext cx="6084611" cy="40572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422649"/>
            <a:ext cx="593905" cy="59390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1F4FE10-80D6-4024-BD6B-6834B61B55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625" y="5755524"/>
            <a:ext cx="827088" cy="87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056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331640" y="188640"/>
            <a:ext cx="78014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spc="-15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Развитие стратегического мышления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109754"/>
            <a:ext cx="5409600" cy="40572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422649"/>
            <a:ext cx="593905" cy="59390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0933F86-566B-4B47-931D-557987ECA7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625" y="5755524"/>
            <a:ext cx="827088" cy="87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71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75656" y="692696"/>
            <a:ext cx="780145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spc="-15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Наши контакты:</a:t>
            </a:r>
          </a:p>
          <a:p>
            <a:endParaRPr lang="ru-RU" sz="4400" b="1" spc="-15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r>
              <a:rPr lang="ru-RU" sz="4000" b="1" spc="-15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Панда-Центр </a:t>
            </a:r>
            <a:r>
              <a:rPr lang="en-US" sz="4000" b="1" u="sng" spc="-15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hlinkClick r:id="rId2"/>
              </a:rPr>
              <a:t>https://vk.com/forumrc</a:t>
            </a:r>
            <a:endParaRPr lang="ru-RU" sz="4000" b="1" u="sng" spc="-15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endParaRPr lang="ru-RU" sz="4000" b="1" u="sng" spc="-15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r>
              <a:rPr lang="ru-RU" sz="4000" b="1" spc="-15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Клуб настольных игр </a:t>
            </a:r>
          </a:p>
          <a:p>
            <a:r>
              <a:rPr lang="ru-RU" sz="4000" b="1" spc="-15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«</a:t>
            </a:r>
            <a:r>
              <a:rPr lang="ru-RU" sz="4000" b="1" spc="-15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Эверес</a:t>
            </a:r>
            <a:r>
              <a:rPr lang="ru-RU" sz="4000" b="1" spc="-15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»</a:t>
            </a:r>
          </a:p>
          <a:p>
            <a:r>
              <a:rPr lang="en-US" sz="4000" b="1" spc="-15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hlinkClick r:id="rId3"/>
              </a:rPr>
              <a:t>https://vk.com/eweres</a:t>
            </a:r>
            <a:endParaRPr lang="ru-RU" sz="4000" b="1" spc="-15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endParaRPr lang="ru-RU" sz="4000" b="1" spc="-15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422649"/>
            <a:ext cx="593905" cy="59390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3917BB8-3D5A-4216-9309-E74A1F987E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625" y="5755524"/>
            <a:ext cx="827088" cy="87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183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051720" y="4277033"/>
            <a:ext cx="78014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spc="-15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Спасибо за внимание!</a:t>
            </a:r>
            <a:endParaRPr lang="ru-RU" sz="4000" b="1" spc="-15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endParaRPr lang="ru-RU" sz="4000" b="1" spc="-15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422649"/>
            <a:ext cx="593905" cy="59390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4ECFAAA-E32B-48E2-A2DB-02714E564E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625" y="5755524"/>
            <a:ext cx="827088" cy="87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279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9712" y="836712"/>
            <a:ext cx="766695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Словесные и ролевые игры как инструмент развития добровольческих компетенций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2915816" y="4509120"/>
            <a:ext cx="5043346" cy="1802904"/>
            <a:chOff x="2123728" y="4725144"/>
            <a:chExt cx="5043346" cy="1802904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4170" y="4725144"/>
              <a:ext cx="1802904" cy="1802904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3728" y="4725144"/>
              <a:ext cx="1931683" cy="1802904"/>
            </a:xfrm>
            <a:prstGeom prst="rect">
              <a:avLst/>
            </a:prstGeom>
          </p:spPr>
        </p:pic>
        <p:sp>
          <p:nvSpPr>
            <p:cNvPr id="5" name="Крест 4"/>
            <p:cNvSpPr/>
            <p:nvPr/>
          </p:nvSpPr>
          <p:spPr>
            <a:xfrm>
              <a:off x="4355976" y="5301208"/>
              <a:ext cx="576064" cy="576064"/>
            </a:xfrm>
            <a:prstGeom prst="plus">
              <a:avLst>
                <a:gd name="adj" fmla="val 3721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19672" y="214695"/>
            <a:ext cx="75243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pc="-3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Три кита  добровольческих компетенций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11760" y="2168282"/>
            <a:ext cx="6732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Стрессоустойчивость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05526" y="3356992"/>
            <a:ext cx="6732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Коммуникабельность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05526" y="4545702"/>
            <a:ext cx="67322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Умение работать в команде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620" y="2256050"/>
            <a:ext cx="593905" cy="5939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621" y="3444760"/>
            <a:ext cx="593905" cy="59390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621" y="4633470"/>
            <a:ext cx="593905" cy="59390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BCC905B-5C72-4F4D-BCF0-5FDB5C7931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805264"/>
            <a:ext cx="827088" cy="87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857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7"/>
          <a:stretch/>
        </p:blipFill>
        <p:spPr>
          <a:xfrm>
            <a:off x="5591621" y="4404955"/>
            <a:ext cx="2862019" cy="18487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6" b="1977"/>
          <a:stretch/>
        </p:blipFill>
        <p:spPr>
          <a:xfrm>
            <a:off x="2532829" y="388041"/>
            <a:ext cx="6084168" cy="13415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"/>
          <a:stretch/>
        </p:blipFill>
        <p:spPr>
          <a:xfrm rot="636068">
            <a:off x="5604884" y="2296254"/>
            <a:ext cx="2863710" cy="18790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0" b="11357"/>
          <a:stretch/>
        </p:blipFill>
        <p:spPr>
          <a:xfrm>
            <a:off x="2464177" y="2348880"/>
            <a:ext cx="2861787" cy="18774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9" b="6062"/>
          <a:stretch/>
        </p:blipFill>
        <p:spPr>
          <a:xfrm rot="623154">
            <a:off x="2516948" y="4468989"/>
            <a:ext cx="2861788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422649"/>
            <a:ext cx="593905" cy="59390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5901A5C-9110-4F2B-AB88-24B3CD5F298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805264"/>
            <a:ext cx="827088" cy="87867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07704" y="1988840"/>
            <a:ext cx="7524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Как это работает?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89303">
            <a:off x="3716281" y="3030010"/>
            <a:ext cx="3208383" cy="320838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06B14EC-8C6A-4209-8266-CC25AAECAB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805264"/>
            <a:ext cx="827088" cy="87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88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141" y="2204864"/>
            <a:ext cx="6084546" cy="40553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0" name="TextBox 9"/>
          <p:cNvSpPr txBox="1"/>
          <p:nvPr/>
        </p:nvSpPr>
        <p:spPr>
          <a:xfrm>
            <a:off x="1331640" y="188640"/>
            <a:ext cx="78014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spc="-15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Развитие коммуникативных навыков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422649"/>
            <a:ext cx="593905" cy="59390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16531CA-A653-4EB0-B784-41EF4667D2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805264"/>
            <a:ext cx="827088" cy="87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937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331640" y="188640"/>
            <a:ext cx="78014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spc="-15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«Репетиция» социальных взаимодействий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934" y="2159169"/>
            <a:ext cx="6088235" cy="40572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422649"/>
            <a:ext cx="593905" cy="59390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06B14EC-8C6A-4209-8266-CC25AAECAB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625" y="5755524"/>
            <a:ext cx="827088" cy="87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982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331640" y="188640"/>
            <a:ext cx="78014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spc="-15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Нематериальное поощрение волонтеров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934" y="2144034"/>
            <a:ext cx="6088235" cy="40572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422649"/>
            <a:ext cx="593905" cy="59390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C62F87E-50BE-4CA8-A932-D2A43EF902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625" y="5755524"/>
            <a:ext cx="827088" cy="87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411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331640" y="188640"/>
            <a:ext cx="78014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spc="-15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Эволюция </a:t>
            </a:r>
          </a:p>
          <a:p>
            <a:r>
              <a:rPr lang="ru-RU" sz="4400" b="1" spc="-15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«Игрок» → «Волонтер»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586" y="2148262"/>
            <a:ext cx="6084583" cy="40572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422649"/>
            <a:ext cx="593905" cy="59390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0EA2468-8DBE-452B-816C-557C0BC16D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625" y="5755524"/>
            <a:ext cx="827088" cy="87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599707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178</TotalTime>
  <Words>765</Words>
  <Application>Microsoft Office PowerPoint</Application>
  <PresentationFormat>Экран (4:3)</PresentationFormat>
  <Paragraphs>52</Paragraphs>
  <Slides>16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 forum</dc:creator>
  <cp:lastModifiedBy>Дарья Бойко</cp:lastModifiedBy>
  <cp:revision>43</cp:revision>
  <dcterms:created xsi:type="dcterms:W3CDTF">2020-02-12T10:49:58Z</dcterms:created>
  <dcterms:modified xsi:type="dcterms:W3CDTF">2020-04-25T10:46:33Z</dcterms:modified>
</cp:coreProperties>
</file>