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D3-9EA5-4208-AA0D-E20F3BEFB0E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662-C7CC-4236-BCC0-522F4A608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8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D3-9EA5-4208-AA0D-E20F3BEFB0E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662-C7CC-4236-BCC0-522F4A608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4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D3-9EA5-4208-AA0D-E20F3BEFB0E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662-C7CC-4236-BCC0-522F4A608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D3-9EA5-4208-AA0D-E20F3BEFB0E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662-C7CC-4236-BCC0-522F4A608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7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D3-9EA5-4208-AA0D-E20F3BEFB0E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662-C7CC-4236-BCC0-522F4A608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8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D3-9EA5-4208-AA0D-E20F3BEFB0E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662-C7CC-4236-BCC0-522F4A608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4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D3-9EA5-4208-AA0D-E20F3BEFB0E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662-C7CC-4236-BCC0-522F4A608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0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D3-9EA5-4208-AA0D-E20F3BEFB0E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662-C7CC-4236-BCC0-522F4A608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9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D3-9EA5-4208-AA0D-E20F3BEFB0E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662-C7CC-4236-BCC0-522F4A608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6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D3-9EA5-4208-AA0D-E20F3BEFB0E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662-C7CC-4236-BCC0-522F4A608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6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D3-9EA5-4208-AA0D-E20F3BEFB0E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662-C7CC-4236-BCC0-522F4A608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8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CD0D3-9EA5-4208-AA0D-E20F3BEFB0E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E5662-C7CC-4236-BCC0-522F4A608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8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Школьный сериал</a:t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«Тридцать кадров»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50690" y="5486399"/>
            <a:ext cx="7290619" cy="7847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i="1" dirty="0" smtClean="0">
                <a:latin typeface="Bookman Old Style" panose="02050604050505020204" pitchFamily="18" charset="0"/>
              </a:rPr>
              <a:t>МОУ «Гимназия №30»</a:t>
            </a:r>
            <a:endParaRPr lang="ru-RU" sz="4400" i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25806" r="6130" b="12115"/>
          <a:stretch/>
        </p:blipFill>
        <p:spPr>
          <a:xfrm>
            <a:off x="4891547" y="3544748"/>
            <a:ext cx="2408903" cy="1906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86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957"/>
            <a:ext cx="11186652" cy="1325563"/>
          </a:xfrm>
        </p:spPr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Перспектива развития и дальнейшее развитие проекта</a:t>
            </a:r>
            <a:r>
              <a:rPr lang="ru-RU" b="1" dirty="0" smtClean="0">
                <a:latin typeface="Bookman Old Style" panose="02050604050505020204" pitchFamily="18" charset="0"/>
              </a:rPr>
              <a:t> 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746654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Освоение навыков </a:t>
            </a:r>
            <a:r>
              <a:rPr lang="ru-RU" dirty="0" smtClean="0">
                <a:latin typeface="Bookman Old Style" panose="02050604050505020204" pitchFamily="18" charset="0"/>
              </a:rPr>
              <a:t>и </a:t>
            </a:r>
            <a:r>
              <a:rPr lang="ru-RU" dirty="0" smtClean="0">
                <a:latin typeface="Bookman Old Style" panose="02050604050505020204" pitchFamily="18" charset="0"/>
              </a:rPr>
              <a:t>знаний, </a:t>
            </a:r>
            <a:r>
              <a:rPr lang="ru-RU" dirty="0" smtClean="0">
                <a:latin typeface="Bookman Old Style" panose="02050604050505020204" pitchFamily="18" charset="0"/>
              </a:rPr>
              <a:t>которые позволят нам оперативно освещать актуальные школьные проблемы при помощи создания видеоматериалов в разных форматах для их последующего решения.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Использования </a:t>
            </a:r>
            <a:r>
              <a:rPr lang="ru-RU" dirty="0">
                <a:latin typeface="Bookman Old Style" panose="02050604050505020204" pitchFamily="18" charset="0"/>
              </a:rPr>
              <a:t>в профилактической и воспитательной работе </a:t>
            </a:r>
            <a:r>
              <a:rPr lang="ru-RU" dirty="0" smtClean="0">
                <a:latin typeface="Bookman Old Style" panose="02050604050505020204" pitchFamily="18" charset="0"/>
              </a:rPr>
              <a:t>Штаба воспитательной работы гимназии </a:t>
            </a:r>
            <a:r>
              <a:rPr lang="ru-RU" dirty="0" smtClean="0">
                <a:latin typeface="Bookman Old Style" panose="02050604050505020204" pitchFamily="18" charset="0"/>
              </a:rPr>
              <a:t>единого фонда </a:t>
            </a:r>
            <a:r>
              <a:rPr lang="ru-RU" smtClean="0">
                <a:latin typeface="Bookman Old Style" panose="02050604050505020204" pitchFamily="18" charset="0"/>
              </a:rPr>
              <a:t>цифровых </a:t>
            </a:r>
            <a:r>
              <a:rPr lang="ru-RU" smtClean="0">
                <a:latin typeface="Bookman Old Style" panose="02050604050505020204" pitchFamily="18" charset="0"/>
              </a:rPr>
              <a:t>ресурсов.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2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Bookman Old Style" panose="02050604050505020204" pitchFamily="18" charset="0"/>
              </a:rPr>
              <a:t>Проектная команда</a:t>
            </a:r>
            <a:endParaRPr lang="ru-RU" sz="54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348" y="1766631"/>
            <a:ext cx="10515600" cy="100606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Bookman Old Style" panose="02050604050505020204" pitchFamily="18" charset="0"/>
              </a:rPr>
              <a:t>Автор (инициатор) проекта: </a:t>
            </a:r>
            <a:endParaRPr lang="ru-RU" i="1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Шевчук </a:t>
            </a:r>
            <a:r>
              <a:rPr lang="ru-RU" dirty="0" smtClean="0">
                <a:latin typeface="Bookman Old Style" panose="02050604050505020204" pitchFamily="18" charset="0"/>
              </a:rPr>
              <a:t>Дамир </a:t>
            </a:r>
            <a:r>
              <a:rPr lang="ru-RU" dirty="0" smtClean="0">
                <a:latin typeface="Bookman Old Style" panose="02050604050505020204" pitchFamily="18" charset="0"/>
              </a:rPr>
              <a:t>Михайлович, </a:t>
            </a:r>
            <a:r>
              <a:rPr lang="ru-RU" dirty="0" smtClean="0">
                <a:latin typeface="Bookman Old Style" panose="02050604050505020204" pitchFamily="18" charset="0"/>
              </a:rPr>
              <a:t>10 «Б» 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3264" y="2772697"/>
            <a:ext cx="10038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Bookman Old Style" panose="02050604050505020204" pitchFamily="18" charset="0"/>
              </a:rPr>
              <a:t>Члены команды: </a:t>
            </a:r>
            <a:r>
              <a:rPr lang="ru-RU" sz="2800" dirty="0" smtClean="0">
                <a:latin typeface="Bookman Old Style" panose="02050604050505020204" pitchFamily="18" charset="0"/>
              </a:rPr>
              <a:t>Баранова Ульяна, </a:t>
            </a:r>
            <a:r>
              <a:rPr lang="ru-RU" sz="2800" dirty="0" err="1" smtClean="0">
                <a:latin typeface="Bookman Old Style" panose="02050604050505020204" pitchFamily="18" charset="0"/>
              </a:rPr>
              <a:t>Левонен</a:t>
            </a:r>
            <a:r>
              <a:rPr lang="ru-RU" sz="2800" dirty="0" smtClean="0">
                <a:latin typeface="Bookman Old Style" panose="02050604050505020204" pitchFamily="18" charset="0"/>
              </a:rPr>
              <a:t> Виктория, </a:t>
            </a:r>
            <a:r>
              <a:rPr lang="ru-RU" sz="2800" dirty="0" err="1" smtClean="0">
                <a:latin typeface="Bookman Old Style" panose="02050604050505020204" pitchFamily="18" charset="0"/>
              </a:rPr>
              <a:t>Плугатаренко</a:t>
            </a: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dirty="0" err="1" smtClean="0">
                <a:latin typeface="Bookman Old Style" panose="02050604050505020204" pitchFamily="18" charset="0"/>
              </a:rPr>
              <a:t>Мирьям</a:t>
            </a:r>
            <a:r>
              <a:rPr lang="ru-RU" sz="2800" dirty="0" smtClean="0">
                <a:latin typeface="Bookman Old Style" panose="02050604050505020204" pitchFamily="18" charset="0"/>
              </a:rPr>
              <a:t>, </a:t>
            </a:r>
            <a:r>
              <a:rPr lang="ru-RU" sz="2800" dirty="0" err="1" smtClean="0">
                <a:latin typeface="Bookman Old Style" panose="02050604050505020204" pitchFamily="18" charset="0"/>
              </a:rPr>
              <a:t>Михайлюченко</a:t>
            </a:r>
            <a:r>
              <a:rPr lang="ru-RU" sz="2800" dirty="0" smtClean="0">
                <a:latin typeface="Bookman Old Style" panose="02050604050505020204" pitchFamily="18" charset="0"/>
              </a:rPr>
              <a:t> Евгения, Суркова Екатерина, Варавва Ольга, Палкина Полина (учащиеся 8-10 классов)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3264" y="4765791"/>
            <a:ext cx="96946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Bookman Old Style" panose="02050604050505020204" pitchFamily="18" charset="0"/>
              </a:rPr>
              <a:t>Куратор проекта: </a:t>
            </a:r>
            <a:r>
              <a:rPr lang="ru-RU" sz="2800" dirty="0" err="1">
                <a:latin typeface="Bookman Old Style" panose="02050604050505020204" pitchFamily="18" charset="0"/>
              </a:rPr>
              <a:t>Сандберг</a:t>
            </a:r>
            <a:r>
              <a:rPr lang="ru-RU" sz="2800" dirty="0">
                <a:latin typeface="Bookman Old Style" panose="02050604050505020204" pitchFamily="18" charset="0"/>
              </a:rPr>
              <a:t> Анна Сергеевна, заместитель директора по воспитательной работе, МОУ «Гимназия №30</a:t>
            </a:r>
            <a:r>
              <a:rPr lang="ru-RU" sz="2800" dirty="0" smtClean="0">
                <a:latin typeface="Bookman Old Style" panose="02050604050505020204" pitchFamily="18" charset="0"/>
              </a:rPr>
              <a:t>»</a:t>
            </a:r>
            <a:r>
              <a:rPr lang="ru-RU" sz="2800" i="1" dirty="0" smtClean="0">
                <a:latin typeface="Bookman Old Style" panose="02050604050505020204" pitchFamily="18" charset="0"/>
              </a:rPr>
              <a:t> 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2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349" y="98324"/>
            <a:ext cx="4736690" cy="1109714"/>
          </a:xfrm>
        </p:spPr>
        <p:txBody>
          <a:bodyPr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Актуальность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9369" y="993059"/>
            <a:ext cx="9153832" cy="20057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Учащихся </a:t>
            </a:r>
            <a:r>
              <a:rPr lang="ru-RU" dirty="0" smtClean="0">
                <a:latin typeface="Bookman Old Style" panose="02050604050505020204" pitchFamily="18" charset="0"/>
              </a:rPr>
              <a:t>волнует высокий </a:t>
            </a:r>
            <a:r>
              <a:rPr lang="ru-RU" dirty="0" smtClean="0">
                <a:latin typeface="Bookman Old Style" panose="02050604050505020204" pitchFamily="18" charset="0"/>
              </a:rPr>
              <a:t>уровень </a:t>
            </a:r>
            <a:r>
              <a:rPr lang="ru-RU" dirty="0">
                <a:latin typeface="Bookman Old Style" panose="02050604050505020204" pitchFamily="18" charset="0"/>
              </a:rPr>
              <a:t>недопонимания и конфликтности в треугольнике «родитель-ученик-подросток»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Проект </a:t>
            </a:r>
            <a:r>
              <a:rPr lang="ru-RU" dirty="0" smtClean="0">
                <a:latin typeface="Bookman Old Style" panose="02050604050505020204" pitchFamily="18" charset="0"/>
              </a:rPr>
              <a:t>позволит восстановить сломанные коммуникации и найти различные подходы к обсуждению и решению возникших проблем.</a:t>
            </a: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41755" y="4029895"/>
            <a:ext cx="97241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В связи с быстрым ритмом жизни современного поколения возникает недостаточная коммуникация между участниками образовательных отношений, из-за чего им не хватает времени для осмысления и осознания данной проблемы.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10349" y="2998839"/>
            <a:ext cx="4736690" cy="110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Проблематика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5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10" y="-63461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Цель проекта: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10" y="852232"/>
            <a:ext cx="10515600" cy="1743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Bookman Old Style" panose="02050604050505020204" pitchFamily="18" charset="0"/>
              </a:rPr>
              <a:t>Реализовать </a:t>
            </a:r>
            <a:r>
              <a:rPr lang="ru-RU" sz="2400" dirty="0" smtClean="0">
                <a:latin typeface="Bookman Old Style" panose="02050604050505020204" pitchFamily="18" charset="0"/>
              </a:rPr>
              <a:t>комплекс мероприятий об актуальных проблемах, имеющихся между всеми участниками образовательных отношений (родители, дети, учителя) для их освещения и решения.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9129" y="1916185"/>
            <a:ext cx="2772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800" b="1" kern="100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b="1" kern="1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80299" y="2439406"/>
            <a:ext cx="10090355" cy="3756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провести анкетирование среди учащихся средней и старшей школы;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Bookman Old Style" panose="02050604050505020204" pitchFamily="18" charset="0"/>
              </a:rPr>
              <a:t>создать сценарный план сериала;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организовать обучающие тренинги и мастер-классы для съемочной группы и актерского состава;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создать </a:t>
            </a:r>
            <a:r>
              <a:rPr lang="ru-RU" sz="2400" dirty="0" smtClean="0">
                <a:latin typeface="Bookman Old Style" panose="02050604050505020204" pitchFamily="18" charset="0"/>
              </a:rPr>
              <a:t>видеоролики </a:t>
            </a:r>
            <a:r>
              <a:rPr lang="ru-RU" sz="2400" dirty="0" smtClean="0">
                <a:latin typeface="Bookman Old Style" panose="02050604050505020204" pitchFamily="18" charset="0"/>
              </a:rPr>
              <a:t>и разместить их в открытом доступе;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запустить цикл из трех кинолекториев для учащихся, их родителей и учителей;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Bookman Old Style" panose="02050604050505020204" pitchFamily="18" charset="0"/>
              </a:rPr>
              <a:t> создать </a:t>
            </a:r>
            <a:r>
              <a:rPr lang="ru-RU" sz="2400" dirty="0" smtClean="0">
                <a:latin typeface="Bookman Old Style" panose="02050604050505020204" pitchFamily="18" charset="0"/>
              </a:rPr>
              <a:t>методичку </a:t>
            </a:r>
            <a:r>
              <a:rPr lang="ru-RU" sz="2400" dirty="0" smtClean="0">
                <a:latin typeface="Bookman Old Style" panose="02050604050505020204" pitchFamily="18" charset="0"/>
              </a:rPr>
              <a:t>для </a:t>
            </a:r>
            <a:r>
              <a:rPr lang="ru-RU" sz="2400" dirty="0" smtClean="0">
                <a:latin typeface="Bookman Old Style" panose="02050604050505020204" pitchFamily="18" charset="0"/>
              </a:rPr>
              <a:t>помощи в решении проблем, озвученных в сериях.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0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Краткое описание проекта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Комплекс </a:t>
            </a:r>
            <a:r>
              <a:rPr lang="ru-RU" dirty="0" smtClean="0">
                <a:latin typeface="Bookman Old Style" panose="02050604050505020204" pitchFamily="18" charset="0"/>
              </a:rPr>
              <a:t>мероприятий по созданию сериала об актуальных проблемах современных школьников, направленный на освещение этих вопросов среди родителей и учителей для последующего их обсуждения и </a:t>
            </a:r>
            <a:r>
              <a:rPr lang="ru-RU" dirty="0" smtClean="0">
                <a:latin typeface="Bookman Old Style" panose="02050604050505020204" pitchFamily="18" charset="0"/>
              </a:rPr>
              <a:t>решения, </a:t>
            </a:r>
            <a:r>
              <a:rPr lang="ru-RU" dirty="0" smtClean="0">
                <a:latin typeface="Bookman Old Style" panose="02050604050505020204" pitchFamily="18" charset="0"/>
              </a:rPr>
              <a:t>включающий в себя профилактические встречи, тренинги, мастер-классы, психологические консультации.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Мы </a:t>
            </a:r>
            <a:r>
              <a:rPr lang="ru-RU" dirty="0" smtClean="0">
                <a:latin typeface="Bookman Old Style" panose="02050604050505020204" pitchFamily="18" charset="0"/>
              </a:rPr>
              <a:t>хотим снять данный сериал, чтобы наглядно показать родителям и учителям наши чувства и эмоции в течение школьной жизни с целью восстановить сломанные коммуникации. 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1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957"/>
            <a:ext cx="11186652" cy="1325563"/>
          </a:xfrm>
        </p:spPr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Объем необходимых средств и срок реализации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Требуемый </a:t>
            </a:r>
            <a:r>
              <a:rPr lang="ru-RU" dirty="0" smtClean="0">
                <a:latin typeface="Bookman Old Style" panose="02050604050505020204" pitchFamily="18" charset="0"/>
              </a:rPr>
              <a:t>объем необходимых средств на реализацию проекта: </a:t>
            </a:r>
            <a:r>
              <a:rPr lang="ru-RU" b="1" dirty="0" smtClean="0">
                <a:latin typeface="Bookman Old Style" panose="02050604050505020204" pitchFamily="18" charset="0"/>
              </a:rPr>
              <a:t>494.134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рублей </a:t>
            </a:r>
          </a:p>
          <a:p>
            <a:pPr marL="0" indent="0" algn="just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Срок </a:t>
            </a:r>
            <a:r>
              <a:rPr lang="ru-RU" dirty="0" smtClean="0">
                <a:latin typeface="Bookman Old Style" panose="02050604050505020204" pitchFamily="18" charset="0"/>
              </a:rPr>
              <a:t>реализации: </a:t>
            </a:r>
            <a:r>
              <a:rPr lang="ru-RU" b="1" dirty="0" smtClean="0">
                <a:latin typeface="Bookman Old Style" panose="02050604050505020204" pitchFamily="18" charset="0"/>
              </a:rPr>
              <a:t>июнь – ноябрь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2026 года</a:t>
            </a: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9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957"/>
            <a:ext cx="11186652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Возможность появления рисков реализации и пути их решения  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Bookman Old Style" panose="02050604050505020204" pitchFamily="18" charset="0"/>
              </a:rPr>
              <a:t>Поломка оборудования для сьемки</a:t>
            </a:r>
          </a:p>
          <a:p>
            <a:pPr>
              <a:buFontTx/>
              <a:buChar char="-"/>
            </a:pPr>
            <a:r>
              <a:rPr lang="ru-RU" dirty="0" smtClean="0">
                <a:latin typeface="Bookman Old Style" panose="02050604050505020204" pitchFamily="18" charset="0"/>
              </a:rPr>
              <a:t>Ремонт или замена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2. Нехватка опыта у актерского состава и съёмочной группы</a:t>
            </a:r>
          </a:p>
          <a:p>
            <a:pPr>
              <a:buFontTx/>
              <a:buChar char="-"/>
            </a:pPr>
            <a:r>
              <a:rPr lang="ru-RU" dirty="0" smtClean="0">
                <a:latin typeface="Bookman Old Style" panose="02050604050505020204" pitchFamily="18" charset="0"/>
              </a:rPr>
              <a:t>Проведение тематических мастер-классов специалистами 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3. Изменение рыночной стоимости оборудования</a:t>
            </a:r>
          </a:p>
          <a:p>
            <a:pPr>
              <a:buFontTx/>
              <a:buChar char="-"/>
            </a:pPr>
            <a:r>
              <a:rPr lang="ru-RU" dirty="0" smtClean="0">
                <a:latin typeface="Bookman Old Style" panose="02050604050505020204" pitchFamily="18" charset="0"/>
              </a:rPr>
              <a:t>Выбор </a:t>
            </a:r>
            <a:r>
              <a:rPr lang="ru-RU" dirty="0" smtClean="0">
                <a:latin typeface="Bookman Old Style" panose="02050604050505020204" pitchFamily="18" charset="0"/>
              </a:rPr>
              <a:t>другого оборудования с подходящей стоимостью и поиск инвесторов или иных источников </a:t>
            </a:r>
            <a:r>
              <a:rPr lang="ru-RU" dirty="0" smtClean="0">
                <a:latin typeface="Bookman Old Style" panose="02050604050505020204" pitchFamily="18" charset="0"/>
              </a:rPr>
              <a:t>финансирования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4. Высокая занятость привлеченных экспертов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- Гибкость расписания 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6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957"/>
            <a:ext cx="11186652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Визуализация пространства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26" y="2075477"/>
            <a:ext cx="4883355" cy="3662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3354"/>
            <a:ext cx="4942348" cy="3706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456293"/>
            <a:ext cx="625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Кабинет </a:t>
            </a:r>
            <a:r>
              <a:rPr lang="ru-RU" sz="2800" dirty="0" err="1" smtClean="0">
                <a:latin typeface="Bookman Old Style" panose="02050604050505020204" pitchFamily="18" charset="0"/>
              </a:rPr>
              <a:t>медиацентра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6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957"/>
            <a:ext cx="11186652" cy="1325563"/>
          </a:xfrm>
        </p:spPr>
        <p:txBody>
          <a:bodyPr>
            <a:norm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Ожидаемые результаты </a:t>
            </a:r>
            <a:r>
              <a:rPr lang="ru-RU" b="1" dirty="0" smtClean="0">
                <a:latin typeface="Bookman Old Style" panose="02050604050505020204" pitchFamily="18" charset="0"/>
              </a:rPr>
              <a:t>проекта 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9857" y="1595021"/>
            <a:ext cx="60566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Количественные</a:t>
            </a:r>
            <a:r>
              <a:rPr lang="ru-RU" sz="2800" b="1" dirty="0">
                <a:latin typeface="Bookman Old Style" panose="02050604050505020204" pitchFamily="18" charset="0"/>
              </a:rPr>
              <a:t> </a:t>
            </a:r>
            <a:r>
              <a:rPr lang="ru-RU" sz="2800" b="1" dirty="0" smtClean="0">
                <a:latin typeface="Bookman Old Style" panose="02050604050505020204" pitchFamily="18" charset="0"/>
              </a:rPr>
              <a:t>результаты</a:t>
            </a:r>
          </a:p>
          <a:p>
            <a:pPr algn="ctr"/>
            <a:r>
              <a:rPr lang="ru-RU" sz="2800" dirty="0" smtClean="0">
                <a:latin typeface="Bookman Old Style" panose="02050604050505020204" pitchFamily="18" charset="0"/>
              </a:rPr>
              <a:t>Общее число обучающихся в образовательной </a:t>
            </a:r>
            <a:r>
              <a:rPr lang="ru-RU" sz="2800" dirty="0" smtClean="0">
                <a:latin typeface="Bookman Old Style" panose="02050604050505020204" pitchFamily="18" charset="0"/>
              </a:rPr>
              <a:t>организации </a:t>
            </a:r>
            <a:r>
              <a:rPr lang="ru-RU" sz="2800" dirty="0" smtClean="0">
                <a:latin typeface="Bookman Old Style" panose="02050604050505020204" pitchFamily="18" charset="0"/>
              </a:rPr>
              <a:t>на </a:t>
            </a:r>
            <a:r>
              <a:rPr lang="ru-RU" sz="2800" u="sng" dirty="0" smtClean="0">
                <a:latin typeface="Bookman Old Style" panose="02050604050505020204" pitchFamily="18" charset="0"/>
              </a:rPr>
              <a:t>01.03.2026 г.</a:t>
            </a: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b="1" dirty="0" smtClean="0">
                <a:latin typeface="Bookman Old Style" panose="02050604050505020204" pitchFamily="18" charset="0"/>
              </a:rPr>
              <a:t>607 чел</a:t>
            </a:r>
            <a:r>
              <a:rPr lang="ru-RU" sz="2800" b="1" dirty="0">
                <a:latin typeface="Bookman Old Style" panose="02050604050505020204" pitchFamily="18" charset="0"/>
              </a:rPr>
              <a:t>. 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800" dirty="0" smtClean="0">
                <a:latin typeface="Bookman Old Style" panose="02050604050505020204" pitchFamily="18" charset="0"/>
              </a:rPr>
              <a:t>Число </a:t>
            </a:r>
            <a:r>
              <a:rPr lang="ru-RU" sz="2800" dirty="0" err="1" smtClean="0">
                <a:latin typeface="Bookman Old Style" panose="02050604050505020204" pitchFamily="18" charset="0"/>
              </a:rPr>
              <a:t>благополучателей</a:t>
            </a: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dirty="0" smtClean="0">
                <a:latin typeface="Bookman Old Style" panose="02050604050505020204" pitchFamily="18" charset="0"/>
              </a:rPr>
              <a:t>проекта из числа </a:t>
            </a:r>
            <a:r>
              <a:rPr lang="ru-RU" sz="2800" dirty="0" smtClean="0">
                <a:latin typeface="Bookman Old Style" panose="02050604050505020204" pitchFamily="18" charset="0"/>
              </a:rPr>
              <a:t>обучающихся</a:t>
            </a: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dirty="0" smtClean="0">
                <a:latin typeface="Bookman Old Style" panose="02050604050505020204" pitchFamily="18" charset="0"/>
              </a:rPr>
              <a:t>– </a:t>
            </a:r>
          </a:p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388 чел</a:t>
            </a:r>
            <a:r>
              <a:rPr lang="ru-RU" sz="2800" b="1" dirty="0">
                <a:latin typeface="Bookman Old Style" panose="02050604050505020204" pitchFamily="18" charset="0"/>
              </a:rPr>
              <a:t>.</a:t>
            </a:r>
            <a:endParaRPr lang="ru-RU" sz="28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800" dirty="0" smtClean="0">
                <a:latin typeface="Bookman Old Style" panose="02050604050505020204" pitchFamily="18" charset="0"/>
              </a:rPr>
              <a:t>Количество </a:t>
            </a:r>
            <a:r>
              <a:rPr lang="ru-RU" sz="2800" dirty="0" err="1" smtClean="0">
                <a:latin typeface="Bookman Old Style" panose="02050604050505020204" pitchFamily="18" charset="0"/>
              </a:rPr>
              <a:t>благополучателей</a:t>
            </a: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dirty="0" smtClean="0">
                <a:latin typeface="Bookman Old Style" panose="02050604050505020204" pitchFamily="18" charset="0"/>
              </a:rPr>
              <a:t>проекта, в процентах (%) от общего числа обучающихся образовательной организации </a:t>
            </a:r>
            <a:r>
              <a:rPr lang="ru-RU" sz="2800" b="1" dirty="0" smtClean="0">
                <a:latin typeface="Bookman Old Style" panose="02050604050505020204" pitchFamily="18" charset="0"/>
              </a:rPr>
              <a:t>63,92 %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40944"/>
            <a:ext cx="58698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Качественные результаты </a:t>
            </a:r>
            <a:r>
              <a:rPr lang="ru-RU" sz="2800" dirty="0" smtClean="0">
                <a:latin typeface="Bookman Old Style" panose="02050604050505020204" pitchFamily="18" charset="0"/>
              </a:rPr>
              <a:t>проекта, и способы их измерения: </a:t>
            </a:r>
          </a:p>
          <a:p>
            <a:pPr algn="ctr"/>
            <a:r>
              <a:rPr lang="ru-RU" sz="2800" dirty="0" smtClean="0">
                <a:latin typeface="Bookman Old Style" panose="02050604050505020204" pitchFamily="18" charset="0"/>
              </a:rPr>
              <a:t>Общий социальный эффект: </a:t>
            </a:r>
            <a:r>
              <a:rPr lang="ru-RU" sz="2400" b="1" dirty="0" smtClean="0">
                <a:latin typeface="Bookman Old Style" panose="02050604050505020204" pitchFamily="18" charset="0"/>
              </a:rPr>
              <a:t>снижение уровня недопонимания и конфликтности в треугольнике «родитель-ученик-подросток» за счет перехода от эмоциональных реакций к осознанным и эффективным коммуникациям.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72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506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Times New Roman</vt:lpstr>
      <vt:lpstr>Wingdings</vt:lpstr>
      <vt:lpstr>Тема Office</vt:lpstr>
      <vt:lpstr>Школьный сериал «Тридцать кадров»</vt:lpstr>
      <vt:lpstr>Проектная команда</vt:lpstr>
      <vt:lpstr>Актуальность</vt:lpstr>
      <vt:lpstr>Цель проекта:</vt:lpstr>
      <vt:lpstr>Краткое описание проекта</vt:lpstr>
      <vt:lpstr>Объем необходимых средств и срок реализации</vt:lpstr>
      <vt:lpstr>Возможность появления рисков реализации и пути их решения   </vt:lpstr>
      <vt:lpstr>Визуализация пространства </vt:lpstr>
      <vt:lpstr>Ожидаемые результаты проекта  </vt:lpstr>
      <vt:lpstr>Перспектива развития и дальнейшее развитие проекта 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сериал «Тридцать кадров»</dc:title>
  <dc:creator>Gimnaziya30</dc:creator>
  <cp:lastModifiedBy>Gimnaziya30</cp:lastModifiedBy>
  <cp:revision>21</cp:revision>
  <dcterms:created xsi:type="dcterms:W3CDTF">2026-04-01T05:41:27Z</dcterms:created>
  <dcterms:modified xsi:type="dcterms:W3CDTF">2026-04-03T09:57:12Z</dcterms:modified>
</cp:coreProperties>
</file>