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C6BB-DF71-4281-B916-A45BE88D79A6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87E8-FE14-4B5A-B605-227E5ED62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C6BB-DF71-4281-B916-A45BE88D79A6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87E8-FE14-4B5A-B605-227E5ED62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C6BB-DF71-4281-B916-A45BE88D79A6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87E8-FE14-4B5A-B605-227E5ED62A1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C6BB-DF71-4281-B916-A45BE88D79A6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87E8-FE14-4B5A-B605-227E5ED62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C6BB-DF71-4281-B916-A45BE88D79A6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87E8-FE14-4B5A-B605-227E5ED62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C6BB-DF71-4281-B916-A45BE88D79A6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87E8-FE14-4B5A-B605-227E5ED62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C6BB-DF71-4281-B916-A45BE88D79A6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87E8-FE14-4B5A-B605-227E5ED62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C6BB-DF71-4281-B916-A45BE88D79A6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87E8-FE14-4B5A-B605-227E5ED62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C6BB-DF71-4281-B916-A45BE88D79A6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87E8-FE14-4B5A-B605-227E5ED62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C6BB-DF71-4281-B916-A45BE88D79A6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87E8-FE14-4B5A-B605-227E5ED62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C6BB-DF71-4281-B916-A45BE88D79A6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87E8-FE14-4B5A-B605-227E5ED62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E1DC6BB-DF71-4281-B916-A45BE88D79A6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8DE87E8-FE14-4B5A-B605-227E5ED62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5616624" cy="79208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Тульское областное отделение Общероссийской общественной организации «Российский Красный Крест»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429000"/>
            <a:ext cx="6400800" cy="1473200"/>
          </a:xfrm>
        </p:spPr>
        <p:txBody>
          <a:bodyPr>
            <a:noAutofit/>
          </a:bodyPr>
          <a:lstStyle/>
          <a:p>
            <a:pPr algn="r"/>
            <a:r>
              <a:rPr lang="ru-RU" sz="6000" b="1" dirty="0" smtClean="0">
                <a:solidFill>
                  <a:srgbClr val="FF0000"/>
                </a:solidFill>
              </a:rPr>
              <a:t>ШКОЛА</a:t>
            </a:r>
          </a:p>
          <a:p>
            <a:pPr algn="r"/>
            <a:r>
              <a:rPr lang="ru-RU" sz="6000" b="1" dirty="0" smtClean="0">
                <a:solidFill>
                  <a:srgbClr val="FF0000"/>
                </a:solidFill>
              </a:rPr>
              <a:t>ПЕРВОЙ</a:t>
            </a:r>
          </a:p>
          <a:p>
            <a:pPr algn="r"/>
            <a:r>
              <a:rPr lang="ru-RU" sz="6000" b="1" dirty="0" smtClean="0">
                <a:solidFill>
                  <a:srgbClr val="FF0000"/>
                </a:solidFill>
              </a:rPr>
              <a:t>ПОМОЩИ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ЛОГОТИП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260648"/>
            <a:ext cx="1571636" cy="1571636"/>
          </a:xfrm>
          <a:prstGeom prst="rect">
            <a:avLst/>
          </a:prstGeom>
        </p:spPr>
      </p:pic>
      <p:pic>
        <p:nvPicPr>
          <p:cNvPr id="5" name="Рисунок 4" descr="Logotype_f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4071934" cy="13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3325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Количественные </a:t>
            </a:r>
            <a:r>
              <a:rPr lang="ru-RU" dirty="0" smtClean="0">
                <a:latin typeface="Comic Sans MS" panose="030F0702030302020204" pitchFamily="66" charset="0"/>
              </a:rPr>
              <a:t>результаты</a:t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sz="3200" dirty="0" smtClean="0">
                <a:latin typeface="Comic Sans MS" panose="030F0702030302020204" pitchFamily="66" charset="0"/>
              </a:rPr>
              <a:t>(2018-2019гг)</a:t>
            </a:r>
            <a:endParaRPr lang="ru-RU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2385009"/>
              </p:ext>
            </p:extLst>
          </p:nvPr>
        </p:nvGraphicFramePr>
        <p:xfrm>
          <a:off x="467544" y="2492896"/>
          <a:ext cx="7632848" cy="38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/>
                <a:gridCol w="2232248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anose="030F0702030302020204" pitchFamily="66" charset="0"/>
                        </a:rPr>
                        <a:t>Наименование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anose="030F0702030302020204" pitchFamily="66" charset="0"/>
                        </a:rPr>
                        <a:t>Достигнутый результат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57094"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Количество человек, принявших участие в мероприятиях проекта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anose="030F0702030302020204" pitchFamily="66" charset="0"/>
                        </a:rPr>
                        <a:t>6087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57094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Кол-во человек, принявших участие в семинарах «Первая помощь»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anose="030F0702030302020204" pitchFamily="66" charset="0"/>
                        </a:rPr>
                        <a:t>642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57094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Кол-во семинаров, проведенными инструкторами РКК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anose="030F0702030302020204" pitchFamily="66" charset="0"/>
                        </a:rPr>
                        <a:t>52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5709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anose="030F0702030302020204" pitchFamily="66" charset="0"/>
                        </a:rPr>
                        <a:t>Количество</a:t>
                      </a:r>
                      <a:r>
                        <a:rPr lang="ru-RU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dirty="0" smtClean="0">
                          <a:latin typeface="Comic Sans MS" panose="030F0702030302020204" pitchFamily="66" charset="0"/>
                        </a:rPr>
                        <a:t>во мастер-классов, проведенных инструкторами РКК для детей и подростков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omic Sans MS" panose="030F0702030302020204" pitchFamily="66" charset="0"/>
                        </a:rPr>
                        <a:t>33</a:t>
                      </a:r>
                      <a:endParaRPr lang="ru-RU" dirty="0" smtClean="0">
                        <a:latin typeface="Comic Sans MS" panose="030F0702030302020204" pitchFamily="66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45709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anose="030F0702030302020204" pitchFamily="66" charset="0"/>
                        </a:rPr>
                        <a:t>Количество детского населения, принявших участие в мероприятиях проекта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omic Sans MS" panose="030F0702030302020204" pitchFamily="66" charset="0"/>
                        </a:rPr>
                        <a:t>5425</a:t>
                      </a:r>
                      <a:endParaRPr lang="ru-RU" dirty="0" smtClean="0">
                        <a:latin typeface="Comic Sans MS" panose="030F0702030302020204" pitchFamily="66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1233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04864"/>
            <a:ext cx="8208912" cy="3528392"/>
          </a:xfrm>
        </p:spPr>
        <p:txBody>
          <a:bodyPr>
            <a:normAutofit fontScale="92500" lnSpcReduction="10000"/>
          </a:bodyPr>
          <a:lstStyle/>
          <a:p>
            <a:pPr marL="457200" indent="432000">
              <a:buFont typeface="+mj-lt"/>
              <a:buAutoNum type="arabicParenR"/>
            </a:pPr>
            <a:r>
              <a:rPr lang="ru-RU" dirty="0" smtClean="0">
                <a:latin typeface="Comic Sans MS" panose="030F0702030302020204" pitchFamily="66" charset="0"/>
              </a:rPr>
              <a:t>Получена возможность </a:t>
            </a:r>
            <a:r>
              <a:rPr lang="ru-RU" dirty="0">
                <a:latin typeface="Comic Sans MS" panose="030F0702030302020204" pitchFamily="66" charset="0"/>
              </a:rPr>
              <a:t>обучаться оказанию первой помощи квалифицированными инструкторами и освоению навыков посредством практического моделирования ситуаций с использованием манекенов и необходимых средств.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457200" indent="432000">
              <a:buFont typeface="+mj-lt"/>
              <a:buAutoNum type="arabicParenR"/>
            </a:pPr>
            <a:r>
              <a:rPr lang="ru-RU" dirty="0" smtClean="0">
                <a:latin typeface="Comic Sans MS" panose="030F0702030302020204" pitchFamily="66" charset="0"/>
              </a:rPr>
              <a:t>Повысилась </a:t>
            </a:r>
            <a:r>
              <a:rPr lang="ru-RU" dirty="0">
                <a:latin typeface="Comic Sans MS" panose="030F0702030302020204" pitchFamily="66" charset="0"/>
              </a:rPr>
              <a:t>готовность населения Тульской области к оказанию первой помощи и психологической поддержки при ЧС, путем освоения навыков оказания первой помощи в установленных случаях: при отсутствии сознания, остановке дыхания </a:t>
            </a:r>
            <a:r>
              <a:rPr lang="ru-RU" dirty="0" smtClean="0">
                <a:latin typeface="Comic Sans MS" panose="030F0702030302020204" pitchFamily="66" charset="0"/>
              </a:rPr>
              <a:t>и др.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Качественные результаты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59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2675467"/>
            <a:ext cx="8208911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3) </a:t>
            </a:r>
            <a:r>
              <a:rPr lang="ru-RU" dirty="0" smtClean="0">
                <a:latin typeface="Comic Sans MS" panose="030F0702030302020204" pitchFamily="66" charset="0"/>
              </a:rPr>
              <a:t>Привлечено </a:t>
            </a:r>
            <a:r>
              <a:rPr lang="ru-RU" dirty="0">
                <a:latin typeface="Comic Sans MS" panose="030F0702030302020204" pitchFamily="66" charset="0"/>
              </a:rPr>
              <a:t>внимание общественности к профилактике детского дорожно-транспортного травматизма на дорогах.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4) </a:t>
            </a:r>
            <a:r>
              <a:rPr lang="ru-RU" dirty="0" smtClean="0">
                <a:latin typeface="Comic Sans MS" panose="030F0702030302020204" pitchFamily="66" charset="0"/>
              </a:rPr>
              <a:t>Формируется </a:t>
            </a:r>
            <a:r>
              <a:rPr lang="ru-RU" dirty="0">
                <a:latin typeface="Comic Sans MS" panose="030F0702030302020204" pitchFamily="66" charset="0"/>
              </a:rPr>
              <a:t>культура безопасности жизнедеятельности в детской и молодежной среде.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5) </a:t>
            </a:r>
            <a:r>
              <a:rPr lang="ru-RU" dirty="0" smtClean="0">
                <a:latin typeface="Comic Sans MS" panose="030F0702030302020204" pitchFamily="66" charset="0"/>
              </a:rPr>
              <a:t>Население </a:t>
            </a:r>
            <a:r>
              <a:rPr lang="ru-RU" dirty="0">
                <a:latin typeface="Comic Sans MS" panose="030F0702030302020204" pitchFamily="66" charset="0"/>
              </a:rPr>
              <a:t>Тульской области </a:t>
            </a:r>
            <a:r>
              <a:rPr lang="ru-RU" dirty="0" smtClean="0">
                <a:latin typeface="Comic Sans MS" panose="030F0702030302020204" pitchFamily="66" charset="0"/>
              </a:rPr>
              <a:t>мотивировано </a:t>
            </a:r>
            <a:r>
              <a:rPr lang="ru-RU" dirty="0">
                <a:latin typeface="Comic Sans MS" panose="030F0702030302020204" pitchFamily="66" charset="0"/>
              </a:rPr>
              <a:t>на обучение принципам оказания первой помощи и психологической поддержки.</a:t>
            </a:r>
          </a:p>
          <a:p>
            <a:pPr marL="0" indent="0">
              <a:buNone/>
            </a:pP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omic Sans MS" panose="030F0702030302020204" pitchFamily="66" charset="0"/>
              </a:rPr>
              <a:t>Качественные результаты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0528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76872"/>
            <a:ext cx="5328591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Comic Sans MS" panose="030F0702030302020204" pitchFamily="66" charset="0"/>
              </a:rPr>
              <a:t>Также в рамках </a:t>
            </a:r>
            <a:r>
              <a:rPr lang="ru-RU" dirty="0" smtClean="0">
                <a:latin typeface="Comic Sans MS" panose="030F0702030302020204" pitchFamily="66" charset="0"/>
              </a:rPr>
              <a:t>проектов </a:t>
            </a:r>
            <a:r>
              <a:rPr lang="ru-RU" dirty="0" smtClean="0">
                <a:latin typeface="Comic Sans MS" panose="030F0702030302020204" pitchFamily="66" charset="0"/>
              </a:rPr>
              <a:t>«Научись спасать </a:t>
            </a:r>
            <a:r>
              <a:rPr lang="ru-RU" dirty="0">
                <a:latin typeface="Comic Sans MS" panose="030F0702030302020204" pitchFamily="66" charset="0"/>
              </a:rPr>
              <a:t>жизнь</a:t>
            </a:r>
            <a:r>
              <a:rPr lang="ru-RU" dirty="0" smtClean="0">
                <a:latin typeface="Comic Sans MS" panose="030F0702030302020204" pitchFamily="66" charset="0"/>
              </a:rPr>
              <a:t>» и «Школа Первой Помощи» </a:t>
            </a:r>
            <a:r>
              <a:rPr lang="ru-RU" dirty="0" smtClean="0">
                <a:latin typeface="Comic Sans MS" panose="030F0702030302020204" pitchFamily="66" charset="0"/>
              </a:rPr>
              <a:t>в </a:t>
            </a:r>
            <a:r>
              <a:rPr lang="ru-RU" dirty="0">
                <a:latin typeface="Comic Sans MS" panose="030F0702030302020204" pitchFamily="66" charset="0"/>
              </a:rPr>
              <a:t>оздоровительных лагерях </a:t>
            </a:r>
            <a:r>
              <a:rPr lang="ru-RU" dirty="0" smtClean="0">
                <a:latin typeface="Comic Sans MS" panose="030F0702030302020204" pitchFamily="66" charset="0"/>
              </a:rPr>
              <a:t>Тульской области «Орленок» </a:t>
            </a:r>
            <a:r>
              <a:rPr lang="ru-RU" dirty="0">
                <a:latin typeface="Comic Sans MS" panose="030F0702030302020204" pitchFamily="66" charset="0"/>
              </a:rPr>
              <a:t>и </a:t>
            </a:r>
            <a:r>
              <a:rPr lang="ru-RU" dirty="0" smtClean="0">
                <a:latin typeface="Comic Sans MS" panose="030F0702030302020204" pitchFamily="66" charset="0"/>
              </a:rPr>
              <a:t>«им</a:t>
            </a:r>
            <a:r>
              <a:rPr lang="ru-RU" dirty="0">
                <a:latin typeface="Comic Sans MS" panose="030F0702030302020204" pitchFamily="66" charset="0"/>
              </a:rPr>
              <a:t>. С. </a:t>
            </a:r>
            <a:r>
              <a:rPr lang="ru-RU" dirty="0" smtClean="0">
                <a:latin typeface="Comic Sans MS" panose="030F0702030302020204" pitchFamily="66" charset="0"/>
              </a:rPr>
              <a:t>Чекалина», </a:t>
            </a:r>
            <a:r>
              <a:rPr lang="ru-RU" dirty="0">
                <a:latin typeface="Comic Sans MS" panose="030F0702030302020204" pitchFamily="66" charset="0"/>
              </a:rPr>
              <a:t>«Октава», «Солнечный</a:t>
            </a:r>
            <a:r>
              <a:rPr lang="ru-RU" dirty="0" smtClean="0">
                <a:latin typeface="Comic Sans MS" panose="030F0702030302020204" pitchFamily="66" charset="0"/>
              </a:rPr>
              <a:t>», «Дружба», «Березка», «Новая волна» </a:t>
            </a:r>
            <a:r>
              <a:rPr lang="ru-RU" dirty="0">
                <a:latin typeface="Comic Sans MS" panose="030F0702030302020204" pitchFamily="66" charset="0"/>
              </a:rPr>
              <a:t>были проведены мастер-классы по </a:t>
            </a:r>
            <a:r>
              <a:rPr lang="ru-RU" dirty="0" smtClean="0">
                <a:latin typeface="Comic Sans MS" panose="030F0702030302020204" pitchFamily="66" charset="0"/>
              </a:rPr>
              <a:t>первой </a:t>
            </a:r>
            <a:r>
              <a:rPr lang="ru-RU" dirty="0" smtClean="0">
                <a:latin typeface="Comic Sans MS" panose="030F0702030302020204" pitchFamily="66" charset="0"/>
              </a:rPr>
              <a:t>помощи для подростков.  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Примечание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12" t="11761"/>
          <a:stretch/>
        </p:blipFill>
        <p:spPr bwMode="auto">
          <a:xfrm>
            <a:off x="5190912" y="3789040"/>
            <a:ext cx="3745512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AutoShape 2" descr="https://xn--80afcdbalict6afooklqi5o.xn--p1ai/File/Download?fileName=c76ccaa8f3ff413da882829fa3b382f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xn--80afcdbalict6afooklqi5o.xn--p1ai/File/Download?fileName=c76ccaa8f3ff413da882829fa3b382f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C:\Users\Галина Анатольевна\Desktop\ПГ 2019\лагер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916832"/>
            <a:ext cx="3168352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1606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Благодарим за внимание!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222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899592" y="620688"/>
            <a:ext cx="7200800" cy="2808312"/>
          </a:xfrm>
        </p:spPr>
        <p:txBody>
          <a:bodyPr>
            <a:normAutofit/>
          </a:bodyPr>
          <a:lstStyle/>
          <a:p>
            <a:pPr indent="432000"/>
            <a:r>
              <a:rPr lang="ru-RU" dirty="0">
                <a:latin typeface="Comic Sans MS" panose="030F0702030302020204" pitchFamily="66" charset="0"/>
              </a:rPr>
              <a:t>Основная идея проекта </a:t>
            </a:r>
            <a:r>
              <a:rPr lang="ru-RU" dirty="0" smtClean="0">
                <a:latin typeface="Comic Sans MS" panose="030F0702030302020204" pitchFamily="66" charset="0"/>
              </a:rPr>
              <a:t>состоит в </a:t>
            </a:r>
            <a:r>
              <a:rPr lang="ru-RU" dirty="0">
                <a:latin typeface="Comic Sans MS" panose="030F0702030302020204" pitchFamily="66" charset="0"/>
              </a:rPr>
              <a:t>том, что любой человек, не имеющий специального образования, </a:t>
            </a:r>
            <a:r>
              <a:rPr lang="ru-RU" dirty="0" smtClean="0">
                <a:latin typeface="Comic Sans MS" panose="030F0702030302020204" pitchFamily="66" charset="0"/>
              </a:rPr>
              <a:t> сможет </a:t>
            </a:r>
            <a:r>
              <a:rPr lang="ru-RU" dirty="0">
                <a:latin typeface="Comic Sans MS" panose="030F0702030302020204" pitchFamily="66" charset="0"/>
              </a:rPr>
              <a:t>научиться оказывать первую помощь и психологическую поддержку себе или окружающим. </a:t>
            </a:r>
            <a:endParaRPr lang="ru-RU" dirty="0" smtClean="0">
              <a:latin typeface="Comic Sans MS" panose="030F0702030302020204" pitchFamily="66" charset="0"/>
            </a:endParaRPr>
          </a:p>
          <a:p>
            <a:pPr indent="432000"/>
            <a:r>
              <a:rPr lang="ru-RU" dirty="0">
                <a:latin typeface="Comic Sans MS" panose="030F0702030302020204" pitchFamily="66" charset="0"/>
              </a:rPr>
              <a:t>На базе Тульского областного отделения </a:t>
            </a:r>
            <a:r>
              <a:rPr lang="ru-RU" dirty="0" smtClean="0">
                <a:latin typeface="Comic Sans MS" panose="030F0702030302020204" pitchFamily="66" charset="0"/>
              </a:rPr>
              <a:t>«Российский </a:t>
            </a:r>
            <a:r>
              <a:rPr lang="ru-RU" dirty="0">
                <a:latin typeface="Comic Sans MS" panose="030F0702030302020204" pitchFamily="66" charset="0"/>
              </a:rPr>
              <a:t>Красный </a:t>
            </a:r>
            <a:r>
              <a:rPr lang="ru-RU" dirty="0" smtClean="0">
                <a:latin typeface="Comic Sans MS" panose="030F0702030302020204" pitchFamily="66" charset="0"/>
              </a:rPr>
              <a:t>Крест» </a:t>
            </a:r>
            <a:r>
              <a:rPr lang="ru-RU" dirty="0">
                <a:latin typeface="Comic Sans MS" panose="030F0702030302020204" pitchFamily="66" charset="0"/>
              </a:rPr>
              <a:t>создан и </a:t>
            </a:r>
            <a:r>
              <a:rPr lang="ru-RU" dirty="0" smtClean="0">
                <a:latin typeface="Comic Sans MS" panose="030F0702030302020204" pitchFamily="66" charset="0"/>
              </a:rPr>
              <a:t>оборудован учебный класс по </a:t>
            </a:r>
            <a:r>
              <a:rPr lang="ru-RU" dirty="0">
                <a:latin typeface="Comic Sans MS" panose="030F0702030302020204" pitchFamily="66" charset="0"/>
              </a:rPr>
              <a:t>обучению населения навыкам оказания первой </a:t>
            </a:r>
            <a:r>
              <a:rPr lang="ru-RU" dirty="0" smtClean="0">
                <a:latin typeface="Comic Sans MS" panose="030F0702030302020204" pitchFamily="66" charset="0"/>
              </a:rPr>
              <a:t>помощи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331018" cy="2753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Галина Анатольевна\Desktop\ПГ 2019\презентации\обучение ПП в Тул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140968"/>
            <a:ext cx="3902075" cy="2925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773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539552" y="2132856"/>
            <a:ext cx="4320480" cy="4104456"/>
          </a:xfrm>
        </p:spPr>
        <p:txBody>
          <a:bodyPr>
            <a:normAutofit/>
          </a:bodyPr>
          <a:lstStyle/>
          <a:p>
            <a:pPr indent="432000" algn="just">
              <a:lnSpc>
                <a:spcPct val="120000"/>
              </a:lnSpc>
            </a:pPr>
            <a:r>
              <a:rPr lang="ru-RU" dirty="0" smtClean="0">
                <a:latin typeface="Comic Sans MS" panose="030F0702030302020204" pitchFamily="66" charset="0"/>
              </a:rPr>
              <a:t>Тульское областное отделение «Российский </a:t>
            </a:r>
            <a:r>
              <a:rPr lang="ru-RU" dirty="0">
                <a:latin typeface="Comic Sans MS" panose="030F0702030302020204" pitchFamily="66" charset="0"/>
              </a:rPr>
              <a:t>Красный </a:t>
            </a:r>
            <a:r>
              <a:rPr lang="ru-RU" dirty="0" smtClean="0">
                <a:latin typeface="Comic Sans MS" panose="030F0702030302020204" pitchFamily="66" charset="0"/>
              </a:rPr>
              <a:t>Крест» </a:t>
            </a:r>
            <a:r>
              <a:rPr lang="ru-RU" dirty="0">
                <a:latin typeface="Comic Sans MS" panose="030F0702030302020204" pitchFamily="66" charset="0"/>
              </a:rPr>
              <a:t>имеет </a:t>
            </a:r>
            <a:r>
              <a:rPr lang="ru-RU" dirty="0" smtClean="0">
                <a:latin typeface="Comic Sans MS" panose="030F0702030302020204" pitchFamily="66" charset="0"/>
              </a:rPr>
              <a:t>следующую материально-техническую </a:t>
            </a:r>
            <a:r>
              <a:rPr lang="ru-RU" dirty="0">
                <a:latin typeface="Comic Sans MS" panose="030F0702030302020204" pitchFamily="66" charset="0"/>
              </a:rPr>
              <a:t>базу: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Comic Sans MS" panose="030F0702030302020204" pitchFamily="66" charset="0"/>
              </a:rPr>
              <a:t>М</a:t>
            </a:r>
            <a:r>
              <a:rPr lang="ru-RU" dirty="0" smtClean="0">
                <a:latin typeface="Comic Sans MS" panose="030F0702030302020204" pitchFamily="66" charset="0"/>
              </a:rPr>
              <a:t>анекены-тренажеры </a:t>
            </a:r>
            <a:r>
              <a:rPr lang="ru-RU" dirty="0">
                <a:latin typeface="Comic Sans MS" panose="030F0702030302020204" pitchFamily="66" charset="0"/>
              </a:rPr>
              <a:t>с большей </a:t>
            </a:r>
            <a:r>
              <a:rPr lang="ru-RU" dirty="0" smtClean="0">
                <a:latin typeface="Comic Sans MS" panose="030F0702030302020204" pitchFamily="66" charset="0"/>
              </a:rPr>
              <a:t>мобильностью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Comic Sans MS" panose="030F0702030302020204" pitchFamily="66" charset="0"/>
              </a:rPr>
              <a:t>И</a:t>
            </a:r>
            <a:r>
              <a:rPr lang="ru-RU" dirty="0" smtClean="0">
                <a:latin typeface="Comic Sans MS" panose="030F0702030302020204" pitchFamily="66" charset="0"/>
              </a:rPr>
              <a:t>митаторы ранений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Comic Sans MS" panose="030F0702030302020204" pitchFamily="66" charset="0"/>
              </a:rPr>
              <a:t>П</a:t>
            </a:r>
            <a:r>
              <a:rPr lang="ru-RU" dirty="0" smtClean="0">
                <a:latin typeface="Comic Sans MS" panose="030F0702030302020204" pitchFamily="66" charset="0"/>
              </a:rPr>
              <a:t>одручные </a:t>
            </a:r>
            <a:r>
              <a:rPr lang="ru-RU" dirty="0">
                <a:latin typeface="Comic Sans MS" panose="030F0702030302020204" pitchFamily="66" charset="0"/>
              </a:rPr>
              <a:t>средства для оказания первой помощи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24936" cy="1008112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Материально-техническая база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60" t="16838" r="6865" b="17233"/>
          <a:stretch/>
        </p:blipFill>
        <p:spPr bwMode="auto">
          <a:xfrm>
            <a:off x="5076056" y="4077072"/>
            <a:ext cx="2673211" cy="2698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Галина Анатольевна\Desktop\ПГ 2019\уч. класс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2020887"/>
            <a:ext cx="24384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39294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51520" y="692696"/>
            <a:ext cx="3966208" cy="78377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География проекта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251520" y="1772816"/>
            <a:ext cx="3384375" cy="1512168"/>
          </a:xfrm>
        </p:spPr>
        <p:txBody>
          <a:bodyPr>
            <a:normAutofit/>
          </a:bodyPr>
          <a:lstStyle/>
          <a:p>
            <a:pPr marL="0" indent="43200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Тула, Тульская область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179512" y="2852936"/>
            <a:ext cx="3672408" cy="136815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2018-2019гг – 19 МО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251520" y="4653136"/>
            <a:ext cx="3384376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2019-2020 </a:t>
            </a:r>
            <a:r>
              <a:rPr lang="ru-RU" sz="2400" dirty="0" err="1" smtClean="0">
                <a:latin typeface="Comic Sans MS" panose="030F0702030302020204" pitchFamily="66" charset="0"/>
              </a:rPr>
              <a:t>гг</a:t>
            </a:r>
            <a:r>
              <a:rPr lang="ru-RU" sz="2400" dirty="0" smtClean="0">
                <a:latin typeface="Comic Sans MS" panose="030F0702030302020204" pitchFamily="66" charset="0"/>
              </a:rPr>
              <a:t> – 8 МО (</a:t>
            </a:r>
            <a:r>
              <a:rPr lang="ru-RU" sz="1600" dirty="0" smtClean="0">
                <a:latin typeface="Comic Sans MS" panose="030F0702030302020204" pitchFamily="66" charset="0"/>
              </a:rPr>
              <a:t>включая Тулу)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926770" cy="470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8046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67544" y="2420888"/>
            <a:ext cx="3672408" cy="2664296"/>
          </a:xfrm>
        </p:spPr>
        <p:txBody>
          <a:bodyPr>
            <a:normAutofit/>
          </a:bodyPr>
          <a:lstStyle/>
          <a:p>
            <a:endParaRPr lang="ru-RU" sz="2000" dirty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Comic Sans MS" panose="030F0702030302020204" pitchFamily="66" charset="0"/>
              </a:rPr>
              <a:t>Молодежь и </a:t>
            </a:r>
            <a:r>
              <a:rPr lang="ru-RU" sz="2000" dirty="0" smtClean="0">
                <a:latin typeface="Comic Sans MS" panose="030F0702030302020204" pitchFamily="66" charset="0"/>
              </a:rPr>
              <a:t>студенты</a:t>
            </a:r>
            <a:endParaRPr lang="ru-RU" sz="2000" dirty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Comic Sans MS" panose="030F0702030302020204" pitchFamily="66" charset="0"/>
              </a:rPr>
              <a:t>Дети и </a:t>
            </a:r>
            <a:r>
              <a:rPr lang="ru-RU" sz="2000" dirty="0" smtClean="0">
                <a:latin typeface="Comic Sans MS" panose="030F0702030302020204" pitchFamily="66" charset="0"/>
              </a:rPr>
              <a:t>подростки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Comic Sans MS" panose="030F0702030302020204" pitchFamily="66" charset="0"/>
              </a:rPr>
              <a:t>Активное население ТО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268760"/>
            <a:ext cx="3744416" cy="1150590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Целевые группы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9"/>
            <a:ext cx="3672408" cy="2591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Галина Анатольевна\Desktop\ПГ 2019\презентации\работа с манекенам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293096"/>
            <a:ext cx="3168000" cy="237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3869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23528" y="2276872"/>
            <a:ext cx="4104456" cy="417646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980728"/>
            <a:ext cx="3352800" cy="1252728"/>
          </a:xfrm>
        </p:spPr>
        <p:txBody>
          <a:bodyPr/>
          <a:lstStyle/>
          <a:p>
            <a:r>
              <a:rPr lang="ru-RU" sz="1800" b="1" dirty="0" smtClean="0"/>
              <a:t>«УМЕНИЕ ОКАЗЫВАТЬ ПЕРВУЮ ПОМОЩЬ… – ЭТО КАК УМЕНИЕ ЧИТАТЬ И ПИСАТЬ»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ходе реализации проекта в 8 Муниципальных образованиях (7 из них самые отдаленные от областного центра) будут обучены и подготовлены 396 волонтеров из числа местных жителей (молодежь, студенты, а также заинтересованные представители других категорий населения), готовые оказанию первой помощи пострадавшему населению; привитие учащейся молодежи навыков по оказанию первой помощи гражданам при несчастных случаях, угрожающих их жизни и здоровью. В числе прочего, обучающиеся группы населения, получат знания о том, как выжить при иных ЧС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После прохождения курсов люди гораздо чаще замечают тех, кому нужна помощь, и правильно ее оказывают.</a:t>
            </a:r>
            <a:endParaRPr lang="ru-RU" dirty="0"/>
          </a:p>
        </p:txBody>
      </p:sp>
      <p:pic>
        <p:nvPicPr>
          <p:cNvPr id="5" name="Рисунок 4" descr="http://www.redcross.ru/sites/default/files/organizaciya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20882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Галина Анатольевна\Desktop\коммерческая ПП\Фото 250418 Проктер\DSC_05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20162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Галина Анатольевна\Desktop\коммерческая ПП\Фото 250418 Проктер\IMG_20190220_1606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204864"/>
            <a:ext cx="16561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Галина Анатольевна\Desktop\коммерческая ПП\Фото 250418 Проктер\DSC_05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797152"/>
            <a:ext cx="2160240" cy="151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Цель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7544" y="2780928"/>
            <a:ext cx="7992888" cy="3600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800" dirty="0" smtClean="0"/>
              <a:t>Пропаганда и распространение знаний и навыков среди населения по оказанию первой помощи в случае возникновения неотложной ситуации, мотивация и обучение населения основам оказания первой помощи и, как следствие, повышение выживаемости людей в чрезвычайных ситуациях.</a:t>
            </a:r>
            <a:endParaRPr lang="ru-R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6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420888"/>
            <a:ext cx="7992888" cy="3705861"/>
          </a:xfrm>
        </p:spPr>
        <p:txBody>
          <a:bodyPr>
            <a:normAutofit lnSpcReduction="10000"/>
          </a:bodyPr>
          <a:lstStyle/>
          <a:p>
            <a:pPr marL="457200" indent="-457200" algn="just">
              <a:spcBef>
                <a:spcPts val="600"/>
              </a:spcBef>
              <a:buFont typeface="+mj-lt"/>
              <a:buAutoNum type="arabicParenR"/>
            </a:pPr>
            <a:r>
              <a:rPr lang="ru-RU" sz="2800" dirty="0" smtClean="0">
                <a:latin typeface="Comic Sans MS" panose="030F0702030302020204" pitchFamily="66" charset="0"/>
              </a:rPr>
              <a:t>Подготовка </a:t>
            </a:r>
            <a:r>
              <a:rPr lang="ru-RU" sz="2800" dirty="0">
                <a:latin typeface="Comic Sans MS" panose="030F0702030302020204" pitchFamily="66" charset="0"/>
              </a:rPr>
              <a:t>волонтеров в </a:t>
            </a:r>
            <a:r>
              <a:rPr lang="ru-RU" sz="2800" dirty="0" smtClean="0">
                <a:latin typeface="Comic Sans MS" panose="030F0702030302020204" pitchFamily="66" charset="0"/>
              </a:rPr>
              <a:t>8 </a:t>
            </a:r>
            <a:r>
              <a:rPr lang="ru-RU" sz="2800" dirty="0">
                <a:latin typeface="Comic Sans MS" panose="030F0702030302020204" pitchFamily="66" charset="0"/>
              </a:rPr>
              <a:t>Муниципальных образованиях Тульской области по программе Российского Красного Креста «Первая помощь»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arenR"/>
            </a:pPr>
            <a:r>
              <a:rPr lang="ru-RU" sz="2800" dirty="0">
                <a:latin typeface="Comic Sans MS" panose="030F0702030302020204" pitchFamily="66" charset="0"/>
              </a:rPr>
              <a:t>Повышение готовности населения Тульской области к оказанию первой помощи путем распространения знаний об оказании первой помощи, в том числе среди детей и подростков.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130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2060848"/>
            <a:ext cx="7776864" cy="4320480"/>
          </a:xfrm>
        </p:spPr>
        <p:txBody>
          <a:bodyPr>
            <a:normAutofit/>
          </a:bodyPr>
          <a:lstStyle/>
          <a:p>
            <a:pPr indent="457200"/>
            <a:r>
              <a:rPr lang="ru-RU" dirty="0">
                <a:latin typeface="Comic Sans MS" panose="030F0702030302020204" pitchFamily="66" charset="0"/>
              </a:rPr>
              <a:t>Тяжесть последствий </a:t>
            </a:r>
            <a:r>
              <a:rPr lang="ru-RU" dirty="0" smtClean="0">
                <a:latin typeface="Comic Sans MS" panose="030F0702030302020204" pitchFamily="66" charset="0"/>
              </a:rPr>
              <a:t> ДТП в </a:t>
            </a:r>
            <a:r>
              <a:rPr lang="ru-RU" dirty="0">
                <a:latin typeface="Comic Sans MS" panose="030F0702030302020204" pitchFamily="66" charset="0"/>
              </a:rPr>
              <a:t>тульском регионе выше среднего показателя по </a:t>
            </a:r>
            <a:r>
              <a:rPr lang="ru-RU" dirty="0" smtClean="0">
                <a:latin typeface="Comic Sans MS" panose="030F0702030302020204" pitchFamily="66" charset="0"/>
              </a:rPr>
              <a:t>стране. Из-за несвоевременного оказания первой </a:t>
            </a:r>
            <a:r>
              <a:rPr lang="ru-RU" dirty="0">
                <a:latin typeface="Comic Sans MS" panose="030F0702030302020204" pitchFamily="66" charset="0"/>
              </a:rPr>
              <a:t>помощи при катастрофах и </a:t>
            </a:r>
            <a:r>
              <a:rPr lang="ru-RU" dirty="0" smtClean="0">
                <a:latin typeface="Comic Sans MS" panose="030F0702030302020204" pitchFamily="66" charset="0"/>
              </a:rPr>
              <a:t>происшествиях в </a:t>
            </a:r>
            <a:r>
              <a:rPr lang="ru-RU" dirty="0">
                <a:latin typeface="Comic Sans MS" panose="030F0702030302020204" pitchFamily="66" charset="0"/>
              </a:rPr>
              <a:t>течение первого часа погибает до 30% пострадавших, через три часа — до 70%, а через шесть часов — до 90% </a:t>
            </a:r>
          </a:p>
          <a:p>
            <a:pPr indent="457200"/>
            <a:endParaRPr lang="ru-RU" dirty="0">
              <a:latin typeface="Comic Sans MS" panose="030F0702030302020204" pitchFamily="66" charset="0"/>
            </a:endParaRPr>
          </a:p>
          <a:p>
            <a:pPr indent="457200"/>
            <a:r>
              <a:rPr lang="ru-RU" dirty="0">
                <a:latin typeface="Comic Sans MS" panose="030F0702030302020204" pitchFamily="66" charset="0"/>
              </a:rPr>
              <a:t>Для изменения такой ситуации необходимо качественное обучение населения соответствующим знаниям и умениям. </a:t>
            </a:r>
            <a:r>
              <a:rPr lang="ru-RU" dirty="0" smtClean="0">
                <a:latin typeface="Comic Sans MS" panose="030F0702030302020204" pitchFamily="66" charset="0"/>
              </a:rPr>
              <a:t>Для достижения </a:t>
            </a:r>
            <a:r>
              <a:rPr lang="ru-RU" dirty="0">
                <a:latin typeface="Comic Sans MS" panose="030F0702030302020204" pitchFamily="66" charset="0"/>
              </a:rPr>
              <a:t>ожидаемого эффекта в виде сохраненных жизней, в регионе должно быть единообразно подготовлено к оказанию первой помощи до 30% населения. Достичь подобного результата можно только при массовом унифицированном обучении силами специально подготовленных региональных инструкторов.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224136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Социальная значимость проекта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735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359</TotalTime>
  <Words>641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Тульское областное отделение Общероссийской общественной организации «Российский Красный Крест»</vt:lpstr>
      <vt:lpstr>Слайд 2</vt:lpstr>
      <vt:lpstr>Материально-техническая база</vt:lpstr>
      <vt:lpstr>Слайд 4</vt:lpstr>
      <vt:lpstr>Целевые группы</vt:lpstr>
      <vt:lpstr>«УМЕНИЕ ОКАЗЫВАТЬ ПЕРВУЮ ПОМОЩЬ… – ЭТО КАК УМЕНИЕ ЧИТАТЬ И ПИСАТЬ»</vt:lpstr>
      <vt:lpstr>Цель</vt:lpstr>
      <vt:lpstr>Задачи</vt:lpstr>
      <vt:lpstr>Социальная значимость проекта</vt:lpstr>
      <vt:lpstr>Количественные результаты (2018-2019гг)</vt:lpstr>
      <vt:lpstr>Качественные результаты</vt:lpstr>
      <vt:lpstr>Качественные результаты</vt:lpstr>
      <vt:lpstr>Примечание</vt:lpstr>
      <vt:lpstr>Благодарим за внимание!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Галина Анатольевна</cp:lastModifiedBy>
  <cp:revision>38</cp:revision>
  <dcterms:created xsi:type="dcterms:W3CDTF">2019-08-22T07:51:48Z</dcterms:created>
  <dcterms:modified xsi:type="dcterms:W3CDTF">2020-02-03T09:09:21Z</dcterms:modified>
</cp:coreProperties>
</file>