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72" r:id="rId4"/>
    <p:sldId id="271" r:id="rId5"/>
    <p:sldId id="258" r:id="rId6"/>
    <p:sldId id="262" r:id="rId7"/>
    <p:sldId id="263" r:id="rId8"/>
    <p:sldId id="265" r:id="rId9"/>
    <p:sldId id="261" r:id="rId10"/>
    <p:sldId id="266" r:id="rId11"/>
    <p:sldId id="267" r:id="rId12"/>
    <p:sldId id="268" r:id="rId13"/>
    <p:sldId id="269" r:id="rId14"/>
    <p:sldId id="283" r:id="rId15"/>
    <p:sldId id="284" r:id="rId16"/>
    <p:sldId id="273" r:id="rId17"/>
    <p:sldId id="274" r:id="rId18"/>
    <p:sldId id="275" r:id="rId19"/>
    <p:sldId id="276" r:id="rId20"/>
    <p:sldId id="280" r:id="rId21"/>
    <p:sldId id="282" r:id="rId22"/>
    <p:sldId id="270" r:id="rId23"/>
  </p:sldIdLst>
  <p:sldSz cx="12061825" cy="6840538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E52"/>
    <a:srgbClr val="110A38"/>
    <a:srgbClr val="251680"/>
    <a:srgbClr val="00EE6C"/>
    <a:srgbClr val="00194C"/>
    <a:srgbClr val="004C22"/>
    <a:srgbClr val="006C31"/>
    <a:srgbClr val="F85208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9" autoAdjust="0"/>
  </p:normalViewPr>
  <p:slideViewPr>
    <p:cSldViewPr>
      <p:cViewPr varScale="1">
        <p:scale>
          <a:sx n="69" d="100"/>
          <a:sy n="69" d="100"/>
        </p:scale>
        <p:origin x="780" y="54"/>
      </p:cViewPr>
      <p:guideLst>
        <p:guide orient="horz" pos="2155"/>
        <p:guide pos="37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637" y="2125001"/>
            <a:ext cx="10252551" cy="14662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274" y="3876305"/>
            <a:ext cx="8443278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4823" y="273939"/>
            <a:ext cx="2713911" cy="5836626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091" y="273939"/>
            <a:ext cx="7940701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01" y="4395679"/>
            <a:ext cx="10252551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801" y="2899312"/>
            <a:ext cx="10252551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091" y="1596126"/>
            <a:ext cx="532730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428" y="1596126"/>
            <a:ext cx="532730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91" y="1531204"/>
            <a:ext cx="53294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091" y="2169337"/>
            <a:ext cx="53294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240" y="1531204"/>
            <a:ext cx="5331494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7240" y="2169337"/>
            <a:ext cx="5331494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92" y="272355"/>
            <a:ext cx="3968257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839" y="272355"/>
            <a:ext cx="674289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092" y="1431446"/>
            <a:ext cx="396825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202" y="4788377"/>
            <a:ext cx="7237095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64202" y="611215"/>
            <a:ext cx="7237095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4202" y="5353671"/>
            <a:ext cx="7237095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EE6C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EE6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091" y="273939"/>
            <a:ext cx="10855643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91" y="1596126"/>
            <a:ext cx="10855643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091" y="6340166"/>
            <a:ext cx="28144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1124" y="6340166"/>
            <a:ext cx="381957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308" y="6340166"/>
            <a:ext cx="28144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.siteapi.org/2PFBEiOoFiCH5q3uBbwolHvmdkg=/fit-in/1024x768/center/top/filters:format(png)/007a81aa74384a2.s2.siteapi.org/img/86ssoelzqso4o04sgos0c8sooskck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рмо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061825" cy="6840538"/>
          </a:xfrm>
          <a:prstGeom prst="rect">
            <a:avLst/>
          </a:prstGeom>
        </p:spPr>
      </p:pic>
      <p:pic>
        <p:nvPicPr>
          <p:cNvPr id="3" name="Рисунок 2" descr="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507" y="524554"/>
            <a:ext cx="2509350" cy="2048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8092" y="0"/>
            <a:ext cx="4617773" cy="3792466"/>
          </a:xfrm>
          <a:prstGeom prst="rect">
            <a:avLst/>
          </a:prstGeom>
          <a:noFill/>
          <a:effectLst>
            <a:outerShdw blurRad="50800" dist="38100" dir="16200000" rotWithShape="0">
              <a:srgbClr val="005024">
                <a:alpha val="7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8188" tIns="49094" rIns="98188" bIns="49094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Центр</a:t>
            </a:r>
          </a:p>
          <a:p>
            <a:r>
              <a:rPr lang="ru-RU" sz="4800" b="1" dirty="0">
                <a:solidFill>
                  <a:srgbClr val="C00000"/>
                </a:solidFill>
              </a:rPr>
              <a:t>Инновационных</a:t>
            </a:r>
          </a:p>
          <a:p>
            <a:r>
              <a:rPr lang="ru-RU" sz="4800" b="1" dirty="0">
                <a:solidFill>
                  <a:srgbClr val="C00000"/>
                </a:solidFill>
              </a:rPr>
              <a:t>Технологий</a:t>
            </a:r>
          </a:p>
          <a:p>
            <a:r>
              <a:rPr lang="ru-RU" sz="4800" b="1" dirty="0">
                <a:solidFill>
                  <a:srgbClr val="C00000"/>
                </a:solidFill>
              </a:rPr>
              <a:t>Развития</a:t>
            </a:r>
          </a:p>
          <a:p>
            <a:r>
              <a:rPr lang="ru-RU" sz="4800" b="1" dirty="0">
                <a:solidFill>
                  <a:srgbClr val="C00000"/>
                </a:solidFill>
              </a:rPr>
              <a:t>Личности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0492" y="0"/>
            <a:ext cx="1074944" cy="3793748"/>
          </a:xfrm>
          <a:prstGeom prst="rect">
            <a:avLst/>
          </a:prstGeom>
          <a:noFill/>
          <a:effectLst>
            <a:outerShdw blurRad="50800" dist="38100" dir="16200000" rotWithShape="0">
              <a:srgbClr val="005024">
                <a:alpha val="78000"/>
              </a:srgbClr>
            </a:outerShdw>
          </a:effectLst>
        </p:spPr>
        <p:txBody>
          <a:bodyPr vert="wordArtVert" wrap="none" lIns="98188" tIns="49094" rIns="98188" bIns="49094" rtlCol="0">
            <a:spAutoFit/>
          </a:bodyPr>
          <a:lstStyle/>
          <a:p>
            <a:r>
              <a:rPr lang="ru-RU" sz="4800" b="1" spc="-1074" dirty="0">
                <a:solidFill>
                  <a:srgbClr val="C00000"/>
                </a:solidFill>
              </a:rPr>
              <a:t>Ирина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5857" y="3632150"/>
            <a:ext cx="5473456" cy="1761140"/>
          </a:xfrm>
          <a:prstGeom prst="rect">
            <a:avLst/>
          </a:prstGeom>
          <a:noFill/>
          <a:effectLst>
            <a:outerShdw blurRad="50800" dist="38100" dir="16200000" rotWithShape="0">
              <a:srgbClr val="007434">
                <a:alpha val="80000"/>
              </a:srgbClr>
            </a:outerShdw>
          </a:effectLst>
        </p:spPr>
        <p:txBody>
          <a:bodyPr wrap="none" lIns="98188" tIns="49094" rIns="98188" bIns="49094" rtlCol="0">
            <a:spAutoFit/>
          </a:bodyPr>
          <a:lstStyle/>
          <a:p>
            <a:r>
              <a:rPr lang="ru-RU" sz="3600" b="1" dirty="0">
                <a:solidFill>
                  <a:srgbClr val="00194C"/>
                </a:solidFill>
              </a:rPr>
              <a:t>Здоровье без лекарств,</a:t>
            </a:r>
          </a:p>
          <a:p>
            <a:r>
              <a:rPr lang="ru-RU" sz="3600" b="1" dirty="0">
                <a:solidFill>
                  <a:srgbClr val="00194C"/>
                </a:solidFill>
              </a:rPr>
              <a:t>Красота без уколов!</a:t>
            </a:r>
          </a:p>
          <a:p>
            <a:r>
              <a:rPr lang="ru-RU" sz="3600" b="1" dirty="0">
                <a:solidFill>
                  <a:srgbClr val="00194C"/>
                </a:solidFill>
              </a:rPr>
              <a:t>Только во благо человека!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031" y="228019"/>
            <a:ext cx="11860794" cy="6239289"/>
          </a:xfrm>
          <a:prstGeom prst="rect">
            <a:avLst/>
          </a:prstGeom>
        </p:spPr>
        <p:txBody>
          <a:bodyPr wrap="square" lIns="98188" tIns="49094" rIns="98188" bIns="49094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Цвето–звуковая Матрица «ЦЗМ – Антистресс» с помощью заложенного алгоритма цвета, звука, слова, фигуры осуществляет нормализацию биоритмов, воздействуя </a:t>
            </a: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главным образом, через зрительный  анализатор и кожные покровы, оптимизируя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функциональное состояние человека.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Программа «ЦЗМ-Антистресс» легко и безопасно поможет избавиться от стресса без усилий со стороны пользователя.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Уникальность и эффективность «ЦЗМ-Антистресс» заключается в комплексном воздействии: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цветовых спектров психологических типов «экстраверт» и «интроверт»;</a:t>
            </a:r>
            <a:endParaRPr lang="ru-RU" sz="2000" b="1" dirty="0"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сакральной геометрии (геометрия форм, лежащих в основе жизни, подтвержденная известными физическими константами);звуковых колебаний в соответствии с матрицей </a:t>
            </a:r>
          </a:p>
          <a:p>
            <a:pPr marL="10800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природных систем ; индивидуального выбора положительных </a:t>
            </a:r>
          </a:p>
          <a:p>
            <a:pPr marL="108000" lvl="0">
              <a:lnSpc>
                <a:spcPct val="115000"/>
              </a:lnSpc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психологических утверждений – афирмации.</a:t>
            </a:r>
            <a:r>
              <a:rPr lang="ru-RU" sz="2000" b="1" dirty="0">
                <a:latin typeface="Comic Sans MS" pitchFamily="66" charset="0"/>
                <a:cs typeface="Arial" pitchFamily="34" charset="0"/>
              </a:rPr>
              <a:t> </a:t>
            </a:r>
          </a:p>
          <a:p>
            <a:pPr lvl="0">
              <a:lnSpc>
                <a:spcPct val="115000"/>
              </a:lnSpc>
            </a:pPr>
            <a:endParaRPr lang="ru-RU" sz="2000" b="1" dirty="0">
              <a:solidFill>
                <a:srgbClr val="FF0000"/>
              </a:solidFill>
              <a:latin typeface="Comic Sans MS" pitchFamily="66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Verdana" panose="020B0604030504040204" pitchFamily="34" charset="0"/>
                <a:cs typeface="Verdana" panose="020B0604030504040204" pitchFamily="34" charset="0"/>
              </a:rPr>
              <a:t>Каждый сеанс "ЦЗМ-Антистресс" как «камертон» настраивает Вас на саногенное (здоровое) мышление.</a:t>
            </a:r>
          </a:p>
          <a:p>
            <a:pPr lvl="0">
              <a:lnSpc>
                <a:spcPct val="115000"/>
              </a:lnSpc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подтверждены практикой!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1546" y="5397831"/>
            <a:ext cx="11760279" cy="453090"/>
          </a:xfrm>
          <a:prstGeom prst="rect">
            <a:avLst/>
          </a:prstGeom>
        </p:spPr>
        <p:txBody>
          <a:bodyPr wrap="square" lIns="98188" tIns="49094" rIns="98188" bIns="49094">
            <a:spAutoFit/>
          </a:bodyPr>
          <a:lstStyle/>
          <a:p>
            <a:endParaRPr lang="ru-RU" sz="2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146919" y="234514"/>
            <a:ext cx="1191490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«Капсула здоровья» – </a:t>
            </a:r>
          </a:p>
          <a:p>
            <a:r>
              <a:rPr lang="ru-RU" sz="2000" b="1" dirty="0">
                <a:latin typeface="Comic Sans MS" pitchFamily="66" charset="0"/>
              </a:rPr>
              <a:t>предназначена для быстрого </a:t>
            </a:r>
          </a:p>
          <a:p>
            <a:r>
              <a:rPr lang="ru-RU" sz="2000" b="1" dirty="0">
                <a:latin typeface="Comic Sans MS" pitchFamily="66" charset="0"/>
              </a:rPr>
              <a:t>Восстановления здоровья человека, </a:t>
            </a:r>
          </a:p>
          <a:p>
            <a:r>
              <a:rPr lang="ru-RU" sz="2000" b="1" dirty="0">
                <a:latin typeface="Comic Sans MS" pitchFamily="66" charset="0"/>
              </a:rPr>
              <a:t>Нормализации нарушенных в организме </a:t>
            </a:r>
          </a:p>
          <a:p>
            <a:r>
              <a:rPr lang="ru-RU" sz="2000" b="1" dirty="0">
                <a:latin typeface="Comic Sans MS" pitchFamily="66" charset="0"/>
              </a:rPr>
              <a:t>процессов. </a:t>
            </a:r>
          </a:p>
          <a:p>
            <a:endParaRPr lang="ru-RU" sz="2000" b="1" dirty="0">
              <a:latin typeface="Comic Sans MS" pitchFamily="66" charset="0"/>
            </a:endParaRPr>
          </a:p>
          <a:p>
            <a:r>
              <a:rPr lang="ru-RU" sz="2000" b="1" dirty="0">
                <a:latin typeface="Comic Sans MS" pitchFamily="66" charset="0"/>
              </a:rPr>
              <a:t>Повышает энергетический и жизненный </a:t>
            </a:r>
          </a:p>
          <a:p>
            <a:r>
              <a:rPr lang="ru-RU" sz="2000" b="1" dirty="0">
                <a:latin typeface="Comic Sans MS" pitchFamily="66" charset="0"/>
              </a:rPr>
              <a:t>тонус; запускает систему саморегуляции; </a:t>
            </a:r>
          </a:p>
          <a:p>
            <a:r>
              <a:rPr lang="ru-RU" sz="2000" b="1" dirty="0">
                <a:latin typeface="Comic Sans MS" pitchFamily="66" charset="0"/>
              </a:rPr>
              <a:t>имеет иммуномодулирующее, бактерицидное, противоаллергенное, противовоспалительное и антимикробное  действие; корректирует биополе человека; снимает накопленное статическое напряжение и усталость; оптимизирует метаболизм и активирует фотохимические реакции внутри клеток; повышает защитные силы и запускает механизм самовосстановления организма.</a:t>
            </a:r>
          </a:p>
          <a:p>
            <a:r>
              <a:rPr lang="ru-RU" sz="2000" b="1" dirty="0">
                <a:latin typeface="Comic Sans MS" pitchFamily="66" charset="0"/>
              </a:rPr>
              <a:t>В результате нормализуется деятельность всех органов и систем человека и снижается риск возникновения каких-либо патологий. Человек входит в капсулу в полный рост, что позволяет достичь благоприятного воздействия на весь организм. Изделие  не является средством медицинского назначения. </a:t>
            </a:r>
          </a:p>
          <a:p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Цена 1 сеанса – 1000 руб.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Минимальное количество сеансов – 10, рекомендованное – 15-25 сеансов.</a:t>
            </a:r>
          </a:p>
        </p:txBody>
      </p:sp>
      <p:pic>
        <p:nvPicPr>
          <p:cNvPr id="18" name="Рисунок 17" descr="Капсул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0912" y="448469"/>
            <a:ext cx="5714668" cy="1906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6919" y="-30778"/>
            <a:ext cx="11914906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ОСНОВНЫЕ ЭФФЕКТЫ ИСПОЛЬЗОВАНИЯ</a:t>
            </a:r>
          </a:p>
          <a:p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Несмотря на существование массы процедур, и лекарств для восстановления физических и душевных сил, если хочется добиться самого лучшего результата, имеет смысл сделать выбор в пользу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Капсулы здоровья.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Во-первых, это универсальное средство, у которого практически нет противопоказаний, то есть им могут пользоваться как взрослые, так и дети.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</a:p>
          <a:p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Специалисты рекомендуют подобные сеансы: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работникам крупных и небольших компаний, которые постоянно находятся в офисе и ведут сидячий образ жизни;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учащимся школ и студентам, напряженный график которых приводит к развитию хронической усталости;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тем, кто работает в ночное время, из-за чего происходит сбой в режиме сна и бодрствования;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людям, которые по долгу службы имеют дело со сложными психоэмоциональными ситуациями, и нуждаются в полноценной релаксации;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жителям многомиллионных мегаполисов, где постоянно циркулирует негативная энергетика и есть необходимость в ментальном очищении;</a:t>
            </a:r>
          </a:p>
          <a:p>
            <a:pPr lvl="0" fontAlgn="base"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профессиональным спортсменам и любителям, которые хотят избежать травм;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Comic Sans MS" pitchFamily="66" charset="0"/>
              </a:rPr>
              <a:t>  пенсионерам, которым требуется поддержание общего тонуса организма и нейтрализация признаков старения.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6920" y="171419"/>
            <a:ext cx="11914906" cy="660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Кроме того, она обеспечивает сразу несколько положительных эффектов, а именно: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нейтрализует патогенную микрофлору 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оказывает антибактериальное действие;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способствует более активному обмену веществ;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избавляет от плохого настроения, депрессивных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мыслей и тревоги, возвращая ощущение радости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жизни;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помогает побороть хронические болезни,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частности, патологии сосудов и сердца, нервные расстройства и т.д.;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устраняет напряжение мышц, включая мышечные спазмы;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стимулирует интенсификацию кровообращения – как свидетельствуют отзывы о </a:t>
            </a: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«Капсуле здоровья», </a:t>
            </a: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после сеансов нормализуется давление и гораздо реже происходят аритмические приступы;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активируется иммунитет;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 обеспечивает полную релаксацию всего организма, что крайне важно для современного человека, погруженного в рабочие и домашние хлопоты.</a:t>
            </a:r>
            <a:endParaRPr kumimoji="0" lang="ru-RU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" name="Рисунок 2" descr="Капсула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9565">
            <a:off x="8081014" y="1491572"/>
            <a:ext cx="3622686" cy="2031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M видео\Desktop\ЦИТРЛ ИРИНА\Квантовый Магнитно-Резонансный Биоанализатор\0.jpg"/>
          <p:cNvPicPr>
            <a:picLocks noChangeAspect="1" noChangeArrowheads="1"/>
          </p:cNvPicPr>
          <p:nvPr/>
        </p:nvPicPr>
        <p:blipFill>
          <a:blip r:embed="rId2" cstate="print"/>
          <a:srcRect t="4004" b="87090"/>
          <a:stretch>
            <a:fillRect/>
          </a:stretch>
        </p:blipFill>
        <p:spPr bwMode="auto">
          <a:xfrm>
            <a:off x="849312" y="372269"/>
            <a:ext cx="10728325" cy="716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5" descr="C:\Users\M видео\Desktop\ЦИТРЛ ИРИНА\Квантовый Магнитно-Резонансный Биоанализатор\0.jpg"/>
          <p:cNvPicPr>
            <a:picLocks noChangeAspect="1" noChangeArrowheads="1"/>
          </p:cNvPicPr>
          <p:nvPr/>
        </p:nvPicPr>
        <p:blipFill>
          <a:blip r:embed="rId2" cstate="print"/>
          <a:srcRect t="11874"/>
          <a:stretch>
            <a:fillRect/>
          </a:stretch>
        </p:blipFill>
        <p:spPr bwMode="auto">
          <a:xfrm>
            <a:off x="315912" y="1362869"/>
            <a:ext cx="5767136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6" name="Picture 6" descr="C:\Users\M видео\Desktop\ЦИТРЛ ИРИНА\Квантовый Магнитно-Резонансный Биоанализатор\1.jpg"/>
          <p:cNvPicPr>
            <a:picLocks noChangeAspect="1" noChangeArrowheads="1"/>
          </p:cNvPicPr>
          <p:nvPr/>
        </p:nvPicPr>
        <p:blipFill>
          <a:blip r:embed="rId3" cstate="print"/>
          <a:srcRect l="44437" t="6973" b="38111"/>
          <a:stretch>
            <a:fillRect/>
          </a:stretch>
        </p:blipFill>
        <p:spPr bwMode="auto">
          <a:xfrm>
            <a:off x="6640512" y="1362869"/>
            <a:ext cx="3805238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7" name="Picture 7" descr="C:\Users\M видео\Desktop\ЦИТРЛ ИРИНА\Квантовый Магнитно-Резонансный Биоанализатор\1.jpg"/>
          <p:cNvPicPr>
            <a:picLocks noChangeAspect="1" noChangeArrowheads="1"/>
          </p:cNvPicPr>
          <p:nvPr/>
        </p:nvPicPr>
        <p:blipFill>
          <a:blip r:embed="rId3" cstate="print"/>
          <a:srcRect t="64858"/>
          <a:stretch>
            <a:fillRect/>
          </a:stretch>
        </p:blipFill>
        <p:spPr bwMode="auto">
          <a:xfrm>
            <a:off x="4278312" y="4487069"/>
            <a:ext cx="6848475" cy="1804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 видео\Desktop\ЦИТРЛ ИРИНА\Квантовый Магнитно-Резонансный Биоанализатор\4.jpg"/>
          <p:cNvPicPr>
            <a:picLocks noChangeAspect="1" noChangeArrowheads="1"/>
          </p:cNvPicPr>
          <p:nvPr/>
        </p:nvPicPr>
        <p:blipFill>
          <a:blip r:embed="rId2" cstate="print"/>
          <a:srcRect r="55494" b="48500"/>
          <a:stretch>
            <a:fillRect/>
          </a:stretch>
        </p:blipFill>
        <p:spPr bwMode="auto">
          <a:xfrm>
            <a:off x="468312" y="1439069"/>
            <a:ext cx="3200400" cy="2776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 descr="C:\Users\M видео\Desktop\ЦИТРЛ ИРИНА\Квантовый Магнитно-Резонансный Биоанализатор\4.jpg"/>
          <p:cNvPicPr>
            <a:picLocks noChangeAspect="1" noChangeArrowheads="1"/>
          </p:cNvPicPr>
          <p:nvPr/>
        </p:nvPicPr>
        <p:blipFill>
          <a:blip r:embed="rId2" cstate="print"/>
          <a:srcRect l="43324" t="2520" b="48500"/>
          <a:stretch>
            <a:fillRect/>
          </a:stretch>
        </p:blipFill>
        <p:spPr bwMode="auto">
          <a:xfrm>
            <a:off x="696912" y="4410869"/>
            <a:ext cx="3200400" cy="2073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Picture 4" descr="C:\Users\M видео\Desktop\ЦИТРЛ ИРИНА\Квантовый Магнитно-Резонансный Биоанализатор\4.jpg"/>
          <p:cNvPicPr>
            <a:picLocks noChangeAspect="1" noChangeArrowheads="1"/>
          </p:cNvPicPr>
          <p:nvPr/>
        </p:nvPicPr>
        <p:blipFill>
          <a:blip r:embed="rId2" cstate="print"/>
          <a:srcRect t="50015"/>
          <a:stretch>
            <a:fillRect/>
          </a:stretch>
        </p:blipFill>
        <p:spPr bwMode="auto">
          <a:xfrm>
            <a:off x="4278312" y="3725069"/>
            <a:ext cx="7255190" cy="2718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M видео\Desktop\ЦИТРЛ ИРИНА\Квантовый Магнитно-Резонансный Биоанализатор\0.jpg"/>
          <p:cNvPicPr>
            <a:picLocks noChangeAspect="1" noChangeArrowheads="1"/>
          </p:cNvPicPr>
          <p:nvPr/>
        </p:nvPicPr>
        <p:blipFill>
          <a:blip r:embed="rId3" cstate="print"/>
          <a:srcRect t="4004" b="87090"/>
          <a:stretch>
            <a:fillRect/>
          </a:stretch>
        </p:blipFill>
        <p:spPr bwMode="auto">
          <a:xfrm>
            <a:off x="849312" y="372269"/>
            <a:ext cx="10728325" cy="716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9" name="Picture 5" descr="C:\Users\M видео\Desktop\ЦИТРЛ ИРИНА\Квантовый Магнитно-Резонансный Биоанализатор\6.jpg"/>
          <p:cNvPicPr>
            <a:picLocks noChangeAspect="1" noChangeArrowheads="1"/>
          </p:cNvPicPr>
          <p:nvPr/>
        </p:nvPicPr>
        <p:blipFill>
          <a:blip r:embed="rId4" cstate="print"/>
          <a:srcRect t="69310"/>
          <a:stretch>
            <a:fillRect/>
          </a:stretch>
        </p:blipFill>
        <p:spPr bwMode="auto">
          <a:xfrm>
            <a:off x="4430712" y="1667669"/>
            <a:ext cx="6848475" cy="157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3795" y="242046"/>
            <a:ext cx="78480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800" b="1" dirty="0">
                <a:solidFill>
                  <a:srgbClr val="FF0000"/>
                </a:solidFill>
                <a:latin typeface="Comic Sans MS" pitchFamily="66" charset="0"/>
              </a:rPr>
              <a:t>Квантовая медицина –</a:t>
            </a:r>
            <a:br>
              <a:rPr lang="ru-RU" altLang="ru-RU" sz="2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Comic Sans MS" pitchFamily="66" charset="0"/>
              </a:rPr>
              <a:t>это квантовая физика</a:t>
            </a:r>
            <a:br>
              <a:rPr lang="ru-RU" altLang="ru-RU" sz="2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Comic Sans MS" pitchFamily="66" charset="0"/>
              </a:rPr>
              <a:t>в приложении к биоогранизмам</a:t>
            </a:r>
            <a:r>
              <a:rPr lang="en-US" altLang="ru-RU" sz="2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Квант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4859" y="242045"/>
            <a:ext cx="1731744" cy="13251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919" y="1654590"/>
            <a:ext cx="11914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>
                <a:latin typeface="Comic Sans MS" pitchFamily="66" charset="0"/>
              </a:rPr>
              <a:t>Это медицина, основанная на целенаправленном использовании малых доз электромагнитных излучений (квантов) для лечения, диагностики, профилактики и реабилитации пациентов</a:t>
            </a:r>
            <a:r>
              <a:rPr lang="en-US" altLang="ru-RU" sz="2400" b="1" dirty="0">
                <a:latin typeface="Comic Sans MS" pitchFamily="66" charset="0"/>
              </a:rPr>
              <a:t>.</a:t>
            </a:r>
            <a:endParaRPr lang="ru-RU" altLang="ru-RU" sz="2400" b="1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919" y="2963069"/>
            <a:ext cx="11914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АППАРАТЫ ЛАЗЕРНОЙ ПОЛИФАКТОРНОЙ ТЕРАПИИ,  </a:t>
            </a:r>
            <a:br>
              <a:rPr lang="en-US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четверть века выпускаемые ЗАО «МИЛТА</a:t>
            </a:r>
            <a:r>
              <a:rPr lang="en-US" sz="2000" b="1" dirty="0">
                <a:latin typeface="Comic Sans MS" pitchFamily="66" charset="0"/>
              </a:rPr>
              <a:t> – </a:t>
            </a:r>
            <a:r>
              <a:rPr lang="ru-RU" sz="2000" b="1" dirty="0">
                <a:latin typeface="Comic Sans MS" pitchFamily="66" charset="0"/>
              </a:rPr>
              <a:t>ПКП ГИТ» (г. Москва), широко и успешно применяются в медицинской практике России</a:t>
            </a:r>
            <a:r>
              <a:rPr lang="en-US" sz="2000" b="1" dirty="0">
                <a:latin typeface="Comic Sans MS" pitchFamily="66" charset="0"/>
              </a:rPr>
              <a:t>,</a:t>
            </a:r>
            <a:r>
              <a:rPr lang="ru-RU" sz="2000" b="1" dirty="0">
                <a:latin typeface="Comic Sans MS" pitchFamily="66" charset="0"/>
              </a:rPr>
              <a:t> стран СНГ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ru-RU" sz="2000" b="1" dirty="0">
                <a:latin typeface="Comic Sans MS" pitchFamily="66" charset="0"/>
              </a:rPr>
              <a:t>и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ru-RU" sz="2000" b="1" dirty="0">
                <a:latin typeface="Comic Sans MS" pitchFamily="66" charset="0"/>
              </a:rPr>
              <a:t>за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ru-RU" sz="2000" b="1" dirty="0">
                <a:latin typeface="Comic Sans MS" pitchFamily="66" charset="0"/>
              </a:rPr>
              <a:t>рубежом.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2689" y="4029869"/>
            <a:ext cx="74191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itchFamily="66" charset="0"/>
              </a:rPr>
              <a:t>Аппараты разрешены к лечебному применению Комитетом по новой медицинской технике, внесены в Государственный реестр медицинских изделий, сертифицированы в России 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и за рубежом. </a:t>
            </a:r>
          </a:p>
          <a:p>
            <a:r>
              <a:rPr lang="ru-RU" sz="2000" b="1" dirty="0">
                <a:latin typeface="Comic Sans MS" pitchFamily="66" charset="0"/>
              </a:rPr>
              <a:t>Услуга использования аппаратов лазерной терапии в центре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РИКТА 04/4»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latin typeface="Comic Sans MS" pitchFamily="66" charset="0"/>
              </a:rPr>
              <a:t>до 15 мин. –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1000 руб</a:t>
            </a:r>
            <a:r>
              <a:rPr lang="ru-RU" sz="2000" b="1" dirty="0">
                <a:latin typeface="Comic Sans MS" pitchFamily="66" charset="0"/>
              </a:rPr>
              <a:t>., более 15 мин. –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1500 руб</a:t>
            </a:r>
            <a:r>
              <a:rPr lang="ru-RU" sz="2000" b="1" dirty="0">
                <a:latin typeface="Comic Sans MS" pitchFamily="66" charset="0"/>
              </a:rPr>
              <a:t>.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РИКТАШАРМ 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1000 руб. 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-4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6239669"/>
            <a:ext cx="535381" cy="396364"/>
          </a:xfrm>
          <a:prstGeom prst="rect">
            <a:avLst/>
          </a:prstGeom>
        </p:spPr>
      </p:pic>
      <p:pic>
        <p:nvPicPr>
          <p:cNvPr id="10" name="Рисунок 9" descr="Рисунок2.tif"/>
          <p:cNvPicPr>
            <a:picLocks noChangeAspect="1"/>
          </p:cNvPicPr>
          <p:nvPr/>
        </p:nvPicPr>
        <p:blipFill>
          <a:blip r:embed="rId4" cstate="print">
            <a:lum bright="-40000" contrast="30000"/>
          </a:blip>
          <a:stretch>
            <a:fillRect/>
          </a:stretch>
        </p:blipFill>
        <p:spPr>
          <a:xfrm>
            <a:off x="1611312" y="6239669"/>
            <a:ext cx="524424" cy="457315"/>
          </a:xfrm>
          <a:prstGeom prst="rect">
            <a:avLst/>
          </a:prstGeom>
        </p:spPr>
      </p:pic>
      <p:pic>
        <p:nvPicPr>
          <p:cNvPr id="11" name="Рисунок 10" descr="Рисунок3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tretch>
            <a:fillRect/>
          </a:stretch>
        </p:blipFill>
        <p:spPr>
          <a:xfrm>
            <a:off x="2373312" y="6315869"/>
            <a:ext cx="1143317" cy="264639"/>
          </a:xfrm>
          <a:prstGeom prst="rect">
            <a:avLst/>
          </a:prstGeom>
        </p:spPr>
      </p:pic>
      <p:pic>
        <p:nvPicPr>
          <p:cNvPr id="13" name="Рисунок 12" descr="Рикта2.PNG"/>
          <p:cNvPicPr>
            <a:picLocks noChangeAspect="1"/>
          </p:cNvPicPr>
          <p:nvPr/>
        </p:nvPicPr>
        <p:blipFill>
          <a:blip r:embed="rId6" cstate="print"/>
          <a:srcRect l="3977" r="2554"/>
          <a:stretch>
            <a:fillRect/>
          </a:stretch>
        </p:blipFill>
        <p:spPr>
          <a:xfrm>
            <a:off x="146919" y="4055914"/>
            <a:ext cx="4066877" cy="206704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921" y="171418"/>
            <a:ext cx="1191490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Что такое лазерная терапия </a:t>
            </a: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Лазерная терапия </a:t>
            </a:r>
            <a:r>
              <a:rPr lang="ru-RU" sz="2000" b="1" dirty="0">
                <a:latin typeface="Comic Sans MS" pitchFamily="66" charset="0"/>
              </a:rPr>
              <a:t>– одно из направлений медицины, основанное на использовании излучения оптического диапазона и его воздействии на физиологию живых организмов.  </a:t>
            </a:r>
          </a:p>
          <a:p>
            <a:r>
              <a:rPr lang="ru-RU" sz="2000" b="1" dirty="0">
                <a:latin typeface="Comic Sans MS" pitchFamily="66" charset="0"/>
              </a:rPr>
              <a:t>Лазерная терапия направлена на профилактику и лечение заболеваний, вызванных нарушением работы функциональных систем организма, нормализацию метаболических процессов, включая работу иммунной, эндокринной, паракринной и нервной систем, лечение и реабилитацию пациентов после таких травматических повреждений, как ожоги, разрывы тканей, переломы. </a:t>
            </a:r>
          </a:p>
          <a:p>
            <a:r>
              <a:rPr lang="ru-RU" sz="2000" b="1" dirty="0">
                <a:latin typeface="Comic Sans MS" pitchFamily="66" charset="0"/>
              </a:rPr>
              <a:t>Посредством микроэлектродной техники доказано наличие мембранного потенциала клетки, т. е. разности потенциалов, существующих на мембране между цитоплазмой клетки и ее внешней поверхностью: наружная поверхность заряжена положительно, а внутренняя – отрицательно. </a:t>
            </a:r>
          </a:p>
          <a:p>
            <a:r>
              <a:rPr lang="ru-RU" sz="2000" b="1" dirty="0">
                <a:latin typeface="Comic Sans MS" pitchFamily="66" charset="0"/>
              </a:rPr>
              <a:t>Даже небольшие изменения потенциалов сопровождаются выраженными физиологическими функциями: нервным импульсом, сокращением мышечной клетки, секрецией гормонов и т.д. </a:t>
            </a:r>
          </a:p>
          <a:p>
            <a:r>
              <a:rPr lang="ru-RU" sz="2000" b="1" dirty="0">
                <a:latin typeface="Comic Sans MS" pitchFamily="66" charset="0"/>
              </a:rPr>
              <a:t>Очень малая энергия электромагнитного излучения, необходимая для оказания существенного влияния на функционирование организмов, свидетельствует о том, что эта энергия - не случайный для живых организмов фактор, а вырабатывается и используется в определенных целях самим организмом.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15912" y="3877469"/>
            <a:ext cx="7391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omic Sans MS" pitchFamily="66" charset="0"/>
              </a:rPr>
              <a:t>Воздействие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аппаратом</a:t>
            </a:r>
            <a:r>
              <a:rPr lang="ru-RU" b="1" dirty="0">
                <a:latin typeface="Comic Sans MS" pitchFamily="66" charset="0"/>
              </a:rPr>
              <a:t> происходит на биологические активные зоны человека одновременно четырьмя базовыми факторами: лазер, инфракрасное излучение, красный свет и магнит, за счёт чего стимулируются собственные жизненные силы организма на борьбу с широким кругом заболеваний.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Лечебные факторы: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latin typeface="Comic Sans MS" pitchFamily="66" charset="0"/>
              </a:rPr>
              <a:t>  Импульсное инфракрасное лазерное излучение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latin typeface="Comic Sans MS" pitchFamily="66" charset="0"/>
              </a:rPr>
              <a:t>  Пульсирующее широкополосное инфракрасное излучение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latin typeface="Comic Sans MS" pitchFamily="66" charset="0"/>
              </a:rPr>
              <a:t>  Пульсирующий красный свет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latin typeface="Comic Sans MS" pitchFamily="66" charset="0"/>
              </a:rPr>
              <a:t>  Постоянное магнитное поле.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 descr="Рикта 04-4д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0168">
            <a:off x="8390744" y="768585"/>
            <a:ext cx="2936781" cy="240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217488" y="219869"/>
            <a:ext cx="1257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Аппарат магнито-инфракрасный лазерный терапевтический «РИКТА 04/4»</a:t>
            </a:r>
            <a:endParaRPr lang="ru-RU" sz="2400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712" y="753269"/>
            <a:ext cx="90455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Физиотерапевтический аппарат. Широко применяется для лечения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более 200 заболеваний, с ярко выраженным клиническим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эффектом. Используется в медицинских учреждениях различной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Направленности (кардиология, педиатрия, урология, косметология,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дерматологии, спортивная медицина, фитнес и др.), а так же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пригоден и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для домашнего применения </a:t>
            </a: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при лечении различных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заболеваний у всей семьи. Имеет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1 класс лазерной безопасности</a:t>
            </a: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в то время как зарубежные аналоги имеют, как правило, класс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лазерной опасности 3R, т. е. опасны при определённых условиях, что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значительно осложняет их применение.</a:t>
            </a:r>
            <a:endParaRPr lang="ru-RU" b="1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Без возрастных ограничений!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9712" y="3572669"/>
            <a:ext cx="3810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Конструкция: </a:t>
            </a:r>
            <a:r>
              <a:rPr lang="ru-RU" b="1" dirty="0">
                <a:latin typeface="Comic Sans MS" pitchFamily="66" charset="0"/>
              </a:rPr>
              <a:t>Настольный.</a:t>
            </a:r>
            <a:endParaRPr lang="ru-RU" b="1" dirty="0">
              <a:solidFill>
                <a:srgbClr val="000000"/>
              </a:solidFill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omic Sans MS" pitchFamily="66" charset="0"/>
              </a:rPr>
              <a:t>Страна производитель: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Россия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921" y="0"/>
            <a:ext cx="116751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Эффект от лазерной терапии </a:t>
            </a:r>
          </a:p>
          <a:p>
            <a:r>
              <a:rPr lang="ru-RU" sz="2000" b="1" dirty="0">
                <a:latin typeface="Comic Sans MS" pitchFamily="66" charset="0"/>
              </a:rPr>
              <a:t>Перечислим основные эффекты, которые вызывает лазерная терапия: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 На клеточном уровне: </a:t>
            </a:r>
            <a:r>
              <a:rPr lang="ru-RU" sz="2000" b="1" dirty="0">
                <a:latin typeface="Comic Sans MS" pitchFamily="66" charset="0"/>
              </a:rPr>
              <a:t>повышение энергетического обмена в клетках и тканях, активизация синтеза белка - РНК и ДНК, снижение возбудимости рецепторов клеточных мембран, улучшение обмена в клетках головного мозга, нормализация уровня нейротрансмиттеров, кальций-блокирующий эффект.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 На уровне органов: </a:t>
            </a:r>
            <a:r>
              <a:rPr lang="ru-RU" sz="2000" b="1" dirty="0">
                <a:latin typeface="Comic Sans MS" pitchFamily="66" charset="0"/>
              </a:rPr>
              <a:t>увеличение скорости кровотока, реологический и микроциркуляторный эффекты, регуляция аденогипофиза, нормализация работы щитовидной железы, стимуляция половых желез, коронарно активный, спазмолитический, метаболические эффекты.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 На уровне систем и организма: </a:t>
            </a:r>
            <a:r>
              <a:rPr lang="ru-RU" sz="2000" b="1" dirty="0">
                <a:latin typeface="Comic Sans MS" pitchFamily="66" charset="0"/>
              </a:rPr>
              <a:t>коррекция факторов специфического и неспецифического иммунитета, улучшение кровообращения, обезболивание, снижение возбудимости вегетативных центров, улучшение проводимости нервных волокон. </a:t>
            </a:r>
          </a:p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А также: </a:t>
            </a:r>
            <a:r>
              <a:rPr lang="ru-RU" sz="2000" b="1" dirty="0">
                <a:latin typeface="Comic Sans MS" pitchFamily="66" charset="0"/>
              </a:rPr>
              <a:t>снижение глюкокортикоидной активности надпочечников, снижение уровня перекисного окисления липидов, регулирование обратных связей, увеличение нейрогуморальных факторов, ускорение выработки ферментов и АТФ; снижение уровня холестерина;  ускорение синтеза коллагена;  улучшение трофики тканей;  усиление регенерации эпителия и кожи;  профилактика и лечение целлюлита;  нормализация и рост синтеза простагландинов;  противовоспалительный, противоотечный рассасывающий, саногенный, адаптирующий, стрессолимитирующий, гиполипидемический и антиоксидантный эффекты и др.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84795" y="9836"/>
            <a:ext cx="6377030" cy="68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ЦИТРЛ «ИРИНА» —</a:t>
            </a:r>
            <a:endParaRPr kumimoji="0" lang="ru-RU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Это интегрированный, системно-комплексный подход к здоровью каждого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ЧЕЛОВЕКА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объединивший,  наш опыт, знания и практику в различных областях  нашей науки и  инновационных технологий.</a:t>
            </a:r>
            <a:endParaRPr kumimoji="0" lang="ru-RU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Наше здоровье неразрывно связано с нашим психоэмоциональным состоянием и образом наших мыслей. Негативные мысли, формируя отрицательные эмоции, истощают наш организм и психически, и физически.</a:t>
            </a:r>
            <a:endParaRPr kumimoji="0" lang="ru-RU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Мы совершенствуем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ЧЕЛОВЕКА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 активном понимании кто он есть на самом деле.</a:t>
            </a:r>
            <a:endParaRPr kumimoji="0" lang="ru-RU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НАША ЦЕЛЬ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 функциональном и эффективном объединении прогрессивных методов и технологий для создания  оптимальной социально-экономической среды для жизнедеятельности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ЗДОРОВОГО, ПОЗИТИВНОГО, МЫСЛЯЩЕГО, АКТИВНОГО МОЛОДОГО И ПЕРСПЕКТИВНОГО ЧЕЛОВЕКА!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rgbClr val="82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С уважением ваша Ирина</a:t>
            </a:r>
            <a:r>
              <a:rPr kumimoji="0" 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2" y="0"/>
            <a:ext cx="5130404" cy="684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12" y="0"/>
            <a:ext cx="60293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Квантовый косметологический аппарат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РИКТА-ЭСМИЛ(2А)-03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 –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Цена  40 500  руб.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Users\M видео\Desktop\ЦИТРЛ ИРИНА\WhatsApp Image 2022-01-21 at 15.28.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" y="753269"/>
            <a:ext cx="2286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59112" y="1058069"/>
            <a:ext cx="90027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Результат многолетней совместной работы российских, израильских, американских ученых и практикующих врачей. Уникальный аппарат квантовой косметологии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РИКТА-ЭСМИЛ(2А)-03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дарит молодость и красоту, разглаживая морщины, подтягивая кожу и улучшая контуры лица. Возможность бороться с возрастными изменениями кожи без хирургического вмешательства, шесть готовых встроенных программ, пошаговая инструкция, а также элегантный дизайн, эти достоинства делают аппарат популярным у косметологов.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78216"/>
            <a:ext cx="12061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После курса процедур скулы подтягиваются, морщины становятся менее заметны или вообще исчезают, кожа приобретает более здоровый цвет.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Аппарат РИКТА-ЭСМИЛ(2А)-03 </a:t>
            </a:r>
            <a:r>
              <a:rPr lang="ru-RU" b="1" dirty="0">
                <a:latin typeface="Comic Sans MS" pitchFamily="66" charset="0"/>
              </a:rPr>
              <a:t>предназначен для ухода за кожей в домашних условиях, в салонах красоты и косметологических клиниках. Разработан с применением новейших технологий квантовой медицины и косметологии.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omic Sans MS" pitchFamily="66" charset="0"/>
              </a:rPr>
              <a:t>Процедуры на аппарате 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РИКТА-ЭСМИЛ(2А)-03 </a:t>
            </a:r>
            <a:r>
              <a:rPr lang="ru-RU" b="1" dirty="0">
                <a:latin typeface="Comic Sans MS" pitchFamily="66" charset="0"/>
              </a:rPr>
              <a:t>осуществляются без нарушения целостности кожных покровов, при этом отсутствует вероятность возникновения каких-либо хирургических осложнений и необходимость наркоза или местной анестезии, эффект наступает быстро и при правильном проведении самой процедуры держится долго. Процедуры также предполагают использование целого ряда косметологических средств, которые дают дополнительный эффект.</a:t>
            </a:r>
            <a:endParaRPr lang="ru-RU" b="1" dirty="0">
              <a:solidFill>
                <a:srgbClr val="000000"/>
              </a:solidFill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Страна производитель: Россия</a:t>
            </a:r>
            <a:r>
              <a:rPr lang="ru-RU" b="1" dirty="0">
                <a:latin typeface="Comic Sans MS" pitchFamily="66" charset="0"/>
                <a:cs typeface="Arial" pitchFamily="34" charset="0"/>
              </a:rPr>
              <a:t> 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8512" y="0"/>
            <a:ext cx="7951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Аппаратно-программный комплекс (АПК) HPSP </a:t>
            </a:r>
            <a:endParaRPr lang="ru-RU" sz="2400" dirty="0"/>
          </a:p>
        </p:txBody>
      </p:sp>
      <p:pic>
        <p:nvPicPr>
          <p:cNvPr id="3" name="Picture 2" descr="C:\Users\M видео\Desktop\ЦИТРЛ ИРИНА\WhatsApp Image 2022-01-21 at 13.22.43.jpeg"/>
          <p:cNvPicPr>
            <a:picLocks noChangeAspect="1" noChangeArrowheads="1"/>
          </p:cNvPicPr>
          <p:nvPr/>
        </p:nvPicPr>
        <p:blipFill>
          <a:blip r:embed="rId2" cstate="print"/>
          <a:srcRect t="8502" b="8913"/>
          <a:stretch>
            <a:fillRect/>
          </a:stretch>
        </p:blipFill>
        <p:spPr bwMode="auto">
          <a:xfrm>
            <a:off x="239712" y="600869"/>
            <a:ext cx="2590800" cy="2855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96912" y="3572669"/>
            <a:ext cx="193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Цена – 2300р.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2912" y="372269"/>
            <a:ext cx="88503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itchFamily="66" charset="0"/>
              </a:rPr>
              <a:t>Аппаратно-программный комплекс (АПК) HPSP предназначена для воспроизведения информационных сигналов нашего организма. Электромагнитные колебания низкой интенсивности, генерируемые (АПК) HPSP вызывают резонансный отклик в организме, в следствии чего происходит активизация физиологических колебаний, соответствующих здоровым клеткам и органам и нейтрализация патологических колебаний. В результате, организм восстанавливает нормальное функционирование органов и гомеостаз всех систем. Значительный эффект от частотной коррекции (ЧК) объясняется прямым воздействием на управляющие звенья, происходит влияние не только на симптомы болезни, но и на факторы, а именно на причину болезни.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3512" y="4410869"/>
            <a:ext cx="118983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Низкочастотные электромагнитные волны (АПК) HPSP на определенной частоте абсолютно безвредно проникают в любую точку организма и подавляют патологические процессы, восстанавливают и усиливают работу клеток, органов и систем всего организма, наполняют их дополнительной энергией для борьбы с разнообразными заболеваниями, активируют иммунные силы организма. </a:t>
            </a:r>
            <a:r>
              <a:rPr lang="ru-RU" sz="2000" b="1" dirty="0">
                <a:latin typeface="Comic Sans MS" pitchFamily="66" charset="0"/>
              </a:rPr>
              <a:t>Важно отметить, что все колебания, исходящие из (АПК) HPSP, являются физиологическими, не доставляющими никакого дискомфорта человеку.</a:t>
            </a:r>
            <a:endParaRPr lang="ru-RU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869112" y="448469"/>
            <a:ext cx="6310393" cy="4311371"/>
            <a:chOff x="3863181" y="718344"/>
            <a:chExt cx="5327306" cy="451291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63181" y="718344"/>
              <a:ext cx="5327306" cy="1546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07034D"/>
                  </a:solidFill>
                </a:rPr>
                <a:t>Контактные данные </a:t>
              </a:r>
            </a:p>
            <a:p>
              <a:pPr algn="ctr"/>
              <a:r>
                <a:rPr lang="ru-RU" sz="3000" b="1" dirty="0">
                  <a:solidFill>
                    <a:srgbClr val="C00000"/>
                  </a:solidFill>
                </a:rPr>
                <a:t>ЦИТРЛ «ИРИНА»</a:t>
              </a:r>
            </a:p>
            <a:p>
              <a:endParaRPr lang="ru-RU" sz="30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9381" y="1708944"/>
              <a:ext cx="5029200" cy="169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Адреса:</a:t>
              </a:r>
            </a:p>
            <a:p>
              <a:r>
                <a:rPr lang="ru-RU" sz="2400" b="1" dirty="0"/>
                <a:t>г. Амурск, пр. Мира 19, офис 301-3</a:t>
              </a:r>
            </a:p>
            <a:p>
              <a:r>
                <a:rPr lang="ru-RU" sz="2400" b="1" dirty="0"/>
                <a:t>г. Комсомольск-на-Амуре,</a:t>
              </a:r>
            </a:p>
            <a:p>
              <a:r>
                <a:rPr lang="ru-RU" sz="2400" b="1" dirty="0"/>
                <a:t>ул. Красногвардейская 11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63181" y="3309144"/>
              <a:ext cx="3986287" cy="89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Тел.: +7-914-410-4138</a:t>
              </a:r>
            </a:p>
            <a:p>
              <a:r>
                <a:rPr lang="ru-RU" sz="2400" b="1" dirty="0"/>
                <a:t>  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39381" y="3749301"/>
              <a:ext cx="4439048" cy="148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Электронная почта:</a:t>
              </a:r>
            </a:p>
            <a:p>
              <a:r>
                <a:rPr lang="en-US" sz="2400" b="1" dirty="0"/>
                <a:t>citrl_irina@mail.ru</a:t>
              </a:r>
              <a:endParaRPr lang="ru-RU" sz="2400" b="1" dirty="0"/>
            </a:p>
            <a:p>
              <a:endParaRPr lang="ru-RU" sz="1400" b="1" dirty="0"/>
            </a:p>
            <a:p>
              <a:r>
                <a:rPr lang="ru-RU" sz="2400" b="1" dirty="0"/>
                <a:t>Сайт:  </a:t>
              </a:r>
              <a:r>
                <a:rPr lang="en-US" sz="2400" b="1" dirty="0"/>
                <a:t> www. citrl-irina.ru</a:t>
              </a:r>
              <a:endParaRPr lang="ru-RU" sz="24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16712" y="5172869"/>
            <a:ext cx="5116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   </a:t>
            </a:r>
            <a:r>
              <a:rPr lang="ru-RU" sz="2400" b="1" dirty="0">
                <a:solidFill>
                  <a:srgbClr val="C00000"/>
                </a:solidFill>
              </a:rPr>
              <a:t>Желаем </a:t>
            </a:r>
            <a:r>
              <a:rPr lang="en-US" sz="2400" b="1" dirty="0">
                <a:solidFill>
                  <a:srgbClr val="C00000"/>
                </a:solidFill>
              </a:rPr>
              <a:t>   </a:t>
            </a:r>
            <a:r>
              <a:rPr lang="ru-RU" sz="2400" b="1" dirty="0">
                <a:solidFill>
                  <a:srgbClr val="C00000"/>
                </a:solidFill>
              </a:rPr>
              <a:t>вам</a:t>
            </a:r>
            <a:r>
              <a:rPr lang="en-US" sz="2400" b="1" dirty="0">
                <a:solidFill>
                  <a:srgbClr val="C00000"/>
                </a:solidFill>
              </a:rPr>
              <a:t>  </a:t>
            </a:r>
            <a:r>
              <a:rPr lang="ru-RU" sz="2400" b="1" dirty="0">
                <a:solidFill>
                  <a:srgbClr val="C00000"/>
                </a:solidFill>
              </a:rPr>
              <a:t> Молодости, Красоты и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 Здоровья!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2" y="524669"/>
            <a:ext cx="4953000" cy="330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M видео\Desktop\ЦИТРЛ ИРИНА\DSC05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2822">
            <a:off x="147973" y="3427634"/>
            <a:ext cx="3648980" cy="2432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M видео\Desktop\ЦИТРЛ ИРИНА\DSC05668.JPG"/>
          <p:cNvPicPr>
            <a:picLocks noChangeAspect="1" noChangeArrowheads="1"/>
          </p:cNvPicPr>
          <p:nvPr/>
        </p:nvPicPr>
        <p:blipFill>
          <a:blip r:embed="rId4" cstate="print"/>
          <a:srcRect l="5645" r="5451" b="4750"/>
          <a:stretch>
            <a:fillRect/>
          </a:stretch>
        </p:blipFill>
        <p:spPr bwMode="auto">
          <a:xfrm rot="351655">
            <a:off x="2731933" y="3380582"/>
            <a:ext cx="384048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0312" y="219869"/>
            <a:ext cx="96012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itchFamily="66" charset="0"/>
              </a:rPr>
              <a:t>Конкурс «Лифт» стал площадкой благодаря которой, я сегодня создаю свой социальный бизнес</a:t>
            </a:r>
            <a:endParaRPr lang="ru-RU" sz="3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C:\Users\M видео\Desktop\ЦИТРЛ ИРИНА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1326">
            <a:off x="2601912" y="1515269"/>
            <a:ext cx="2294186" cy="3235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M видео\Desktop\ЦИТРЛ ИРИНА\Сертифи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1865">
            <a:off x="239712" y="1591469"/>
            <a:ext cx="2240407" cy="315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https://static.tildacdn.com/tild3030-6163-4263-b738-373732653163/IMG-20190525-WA0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9619">
            <a:off x="669887" y="3769474"/>
            <a:ext cx="4004693" cy="26687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https://static.tildacdn.com/tild3331-6432-4562-b235-396132303162/20190502_174109.jpg"/>
          <p:cNvPicPr>
            <a:picLocks noChangeAspect="1" noChangeArrowheads="1"/>
          </p:cNvPicPr>
          <p:nvPr/>
        </p:nvPicPr>
        <p:blipFill>
          <a:blip r:embed="rId5" cstate="print"/>
          <a:srcRect t="19428"/>
          <a:stretch>
            <a:fillRect/>
          </a:stretch>
        </p:blipFill>
        <p:spPr bwMode="auto">
          <a:xfrm rot="153885">
            <a:off x="5117265" y="1891466"/>
            <a:ext cx="3269679" cy="3512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7" name="Picture 11" descr="https://static.tildacdn.com/tild6237-6363-4136-b364-646434353061/21.PNG"/>
          <p:cNvPicPr>
            <a:picLocks noChangeAspect="1" noChangeArrowheads="1"/>
          </p:cNvPicPr>
          <p:nvPr/>
        </p:nvPicPr>
        <p:blipFill>
          <a:blip r:embed="rId6" cstate="print"/>
          <a:srcRect t="7901"/>
          <a:stretch>
            <a:fillRect/>
          </a:stretch>
        </p:blipFill>
        <p:spPr bwMode="auto">
          <a:xfrm rot="641397">
            <a:off x="8439055" y="3132490"/>
            <a:ext cx="2951064" cy="3236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5" name="Picture 9" descr="https://static.tildacdn.com/tild3635-3431-4932-b462-613736313934/-fO0p26q65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2712" y="4029869"/>
            <a:ext cx="3657839" cy="2437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185" y="228018"/>
            <a:ext cx="65245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Наши  </a:t>
            </a:r>
            <a:r>
              <a:rPr lang="ru-RU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достижения</a:t>
            </a:r>
            <a:endParaRPr lang="ru-RU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C:\Users\M видео\Desktop\ЦИТРЛ ИРИНА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0989">
            <a:off x="416625" y="1204036"/>
            <a:ext cx="2514600" cy="3554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M видео\Desktop\ЦИТРЛ ИРИНА\дипл 001.jpg"/>
          <p:cNvPicPr>
            <a:picLocks noChangeAspect="1" noChangeArrowheads="1"/>
          </p:cNvPicPr>
          <p:nvPr/>
        </p:nvPicPr>
        <p:blipFill>
          <a:blip r:embed="rId3" cstate="print"/>
          <a:srcRect l="6119" b="3169"/>
          <a:stretch>
            <a:fillRect/>
          </a:stretch>
        </p:blipFill>
        <p:spPr bwMode="auto">
          <a:xfrm rot="16200000">
            <a:off x="3918362" y="503619"/>
            <a:ext cx="3378780" cy="479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C:\Users\M видео\Desktop\ЦИТРЛ ИРИНА\ИНН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935912" y="1058069"/>
            <a:ext cx="2910134" cy="395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2" name="Picture 10" descr="C:\Users\M видео\Desktop\ЦИТРЛ ИРИНА\Сертиф Псих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2" y="2963069"/>
            <a:ext cx="2598186" cy="3593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8" descr="C:\Users\M видео\Desktop\ЦИТРЛ ИРИНА\Лига - 0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045" y="4186060"/>
            <a:ext cx="3425001" cy="1989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1" name="Picture 9" descr="C:\Users\M видео\Desktop\ЦИТРЛ ИРИНА\ПРЕД.ГОД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5112" y="3115469"/>
            <a:ext cx="2441484" cy="3342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M видео\Desktop\ЦИТРЛ ИРИНА\ИНН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8926512" y="2734469"/>
            <a:ext cx="2680441" cy="3675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3" name="Picture 11" descr="C:\Users\M видео\Desktop\ЦИТРЛ ИРИНА\СОЦ.ПредГо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706283" y="3779578"/>
            <a:ext cx="2353469" cy="3307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0112" y="143669"/>
            <a:ext cx="4649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Наши  услуги</a:t>
            </a:r>
          </a:p>
        </p:txBody>
      </p:sp>
      <p:pic>
        <p:nvPicPr>
          <p:cNvPr id="3" name="Рисунок 2" descr="ЦЗ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1712" y="448469"/>
            <a:ext cx="2981086" cy="175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Биотес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2473">
            <a:off x="294974" y="534760"/>
            <a:ext cx="2558164" cy="168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Капсул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712" y="3420269"/>
            <a:ext cx="4114800" cy="1272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2112" y="2429669"/>
            <a:ext cx="271438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itchFamily="66" charset="0"/>
              </a:rPr>
              <a:t>Аппаратно-программный </a:t>
            </a:r>
          </a:p>
          <a:p>
            <a:pPr algn="ctr"/>
            <a:r>
              <a:rPr lang="ru-RU" sz="1400" b="1" dirty="0">
                <a:latin typeface="Comic Sans MS" pitchFamily="66" charset="0"/>
              </a:rPr>
              <a:t>комплекс «Биотест»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7912" y="2505869"/>
            <a:ext cx="2734024" cy="6469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Программный комплекс</a:t>
            </a:r>
          </a:p>
          <a:p>
            <a:r>
              <a:rPr lang="ru-RU" sz="1600" b="1" dirty="0">
                <a:latin typeface="Comic Sans MS" pitchFamily="66" charset="0"/>
              </a:rPr>
              <a:t>«ЦЗМ – Антистресс»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1712" y="4944269"/>
            <a:ext cx="2275943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«Капсула здоровья»</a:t>
            </a:r>
          </a:p>
        </p:txBody>
      </p:sp>
      <p:pic>
        <p:nvPicPr>
          <p:cNvPr id="13313" name="Picture 1" descr="C:\Users\M видео\Desktop\ЦИТРЛ ИРИНА\WhatsApp Image 2022-01-21 at 13.22.43.jpeg"/>
          <p:cNvPicPr>
            <a:picLocks noChangeAspect="1" noChangeArrowheads="1"/>
          </p:cNvPicPr>
          <p:nvPr/>
        </p:nvPicPr>
        <p:blipFill>
          <a:blip r:embed="rId5" cstate="print"/>
          <a:srcRect t="6804" r="-386" b="5449"/>
          <a:stretch>
            <a:fillRect/>
          </a:stretch>
        </p:blipFill>
        <p:spPr bwMode="auto">
          <a:xfrm>
            <a:off x="4735512" y="4029869"/>
            <a:ext cx="2168845" cy="253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068512" y="5858669"/>
            <a:ext cx="2514600" cy="5107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Comic Sans MS" pitchFamily="66" charset="0"/>
              </a:rPr>
              <a:t>Аппаратно-программный комплекс (АПК) </a:t>
            </a:r>
            <a:r>
              <a:rPr lang="en-US" sz="1200" b="1" dirty="0">
                <a:latin typeface="Comic Sans MS" pitchFamily="66" charset="0"/>
              </a:rPr>
              <a:t>HPSP</a:t>
            </a:r>
            <a:endParaRPr lang="ru-RU" sz="1200" b="1" dirty="0">
              <a:latin typeface="Comic Sans MS" pitchFamily="66" charset="0"/>
            </a:endParaRPr>
          </a:p>
        </p:txBody>
      </p:sp>
      <p:pic>
        <p:nvPicPr>
          <p:cNvPr id="13315" name="Picture 3" descr="C:\Users\M видео\Desktop\ЦИТРЛ ИРИНА\WhatsApp Image 2022-01-21 at 14.44.14.jpeg"/>
          <p:cNvPicPr>
            <a:picLocks noChangeAspect="1" noChangeArrowheads="1"/>
          </p:cNvPicPr>
          <p:nvPr/>
        </p:nvPicPr>
        <p:blipFill>
          <a:blip r:embed="rId6" cstate="print"/>
          <a:srcRect l="5556" t="26393" r="5542" b="27767"/>
          <a:stretch>
            <a:fillRect/>
          </a:stretch>
        </p:blipFill>
        <p:spPr bwMode="auto">
          <a:xfrm>
            <a:off x="4125912" y="981869"/>
            <a:ext cx="3103418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116512" y="3267869"/>
            <a:ext cx="2514600" cy="5107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Comic Sans MS" pitchFamily="66" charset="0"/>
              </a:rPr>
              <a:t>Квантовый магнитно-резонансный биоанализатор</a:t>
            </a:r>
          </a:p>
        </p:txBody>
      </p:sp>
      <p:pic>
        <p:nvPicPr>
          <p:cNvPr id="14" name="Рисунок 13" descr="Рикта2.PNG"/>
          <p:cNvPicPr>
            <a:picLocks noChangeAspect="1"/>
          </p:cNvPicPr>
          <p:nvPr/>
        </p:nvPicPr>
        <p:blipFill>
          <a:blip r:embed="rId7" cstate="print"/>
          <a:srcRect l="3977" r="2554"/>
          <a:stretch>
            <a:fillRect/>
          </a:stretch>
        </p:blipFill>
        <p:spPr>
          <a:xfrm>
            <a:off x="8012112" y="3648869"/>
            <a:ext cx="3581400" cy="2230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8621712" y="6011069"/>
            <a:ext cx="251460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Аппараты лазерной полифакторной терапии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4215" y="228019"/>
            <a:ext cx="7337610" cy="4161797"/>
          </a:xfrm>
          <a:prstGeom prst="rect">
            <a:avLst/>
          </a:prstGeom>
        </p:spPr>
        <p:txBody>
          <a:bodyPr wrap="square" lIns="98188" tIns="49094" rIns="98188" bIns="49094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БИОТЕСТ –</a:t>
            </a:r>
          </a:p>
          <a:p>
            <a:r>
              <a:rPr lang="ru-RU" sz="2400" b="1" dirty="0">
                <a:latin typeface="Comic Sans MS" pitchFamily="66" charset="0"/>
              </a:rPr>
              <a:t>это возможность для любого человека самостоятельно контролировать состояние энергетических меридианов и адаптационных возможностей своего организма, уровень стресса и баланс расхода/восстановления энергии.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БИОТЕСТ – </a:t>
            </a:r>
            <a:r>
              <a:rPr lang="ru-RU" sz="2400" b="1" dirty="0">
                <a:latin typeface="Comic Sans MS" pitchFamily="66" charset="0"/>
              </a:rPr>
              <a:t>это инструмент профилактической стратегии, который уменьшает риск неожиданных проблем со здоровьем и повышает качество жизни.</a:t>
            </a:r>
          </a:p>
          <a:p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Цена 1 сеанса 600 руб.</a:t>
            </a:r>
          </a:p>
        </p:txBody>
      </p:sp>
      <p:pic>
        <p:nvPicPr>
          <p:cNvPr id="3" name="Рисунок 2" descr="Биотест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919" y="912074"/>
            <a:ext cx="4436412" cy="2431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1031" y="4611859"/>
            <a:ext cx="11860794" cy="194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188" tIns="49094" rIns="98188" bIns="4909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Чем БИОТЕСТ будет вам полезен?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Оперативность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Вы сможете своевременно выявлять общие изменения в работе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функциональных систем и органов, тем самым значительно снизите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риск возникновения и развития заболеваний.</a:t>
            </a:r>
            <a:r>
              <a:rPr lang="ru-RU" sz="2400" b="1" dirty="0">
                <a:latin typeface="Comic Sans MS" pitchFamily="66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01031" y="123107"/>
            <a:ext cx="11860794" cy="643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188" tIns="49094" rIns="98188" bIns="4909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Широта применения и контроль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С помощью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БИОТЕСТА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вы сможете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Контролировать состояние организма 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процессе лечения, при приеме Виоргонов, во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время занятий спортом и при сверх нагрузках.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Сможете понять, как ваш образ жизни влияет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на здоровье. Сможете проводить звукотерапию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собственными частотами и в режиме "он-лайн" наблюдать влияние любых продуктов на организм.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Сердечно - сосудистая система - яркий пример уникальной системы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управления, построенной по иерархическому принципу, где каждый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нижний уровень в нормальных условиях функционирует автономно.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При изменениях внешней среды и/или при развитии патологического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процесса с целью сохранения гомеостаза активируются высшие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уровни управления. "Вариабельность" - это свойство биологических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процессов, связанное с необходимостью приспособления организма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к изменяющимся условиям окружающей среды. Другими словами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вариабельность - это изменчивость различных параметров, в том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числе и ритма сердца, в ответ на воздействие каких-либо факторов.</a:t>
            </a:r>
            <a:endParaRPr lang="ru-RU" sz="2000" b="1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25" name="Рисунок 92" descr="Аппаратно-программный комплекс «БИОТЕСТ»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0238" r="11867"/>
          <a:stretch>
            <a:fillRect/>
          </a:stretch>
        </p:blipFill>
        <p:spPr bwMode="auto">
          <a:xfrm>
            <a:off x="7326312" y="219869"/>
            <a:ext cx="3676152" cy="237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39712" y="143669"/>
            <a:ext cx="12061825" cy="643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188" tIns="49094" rIns="98188" bIns="4909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Как работают Биотест и матрица "ЦЗМ-Антистресс"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Человек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является составной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частью природы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, разработка 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внедрение в практику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природосообразных методов гармонизации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человека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имеет важнейшее значение для активизации ресурсов его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здоровья, интеллекта, эмоциональных и духовных возможностей.</a:t>
            </a:r>
            <a:endParaRPr lang="ru-RU" sz="2000" b="1" dirty="0"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Важным аспектом способов оздоровления человека является его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индивидуальность.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Было установлено  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положительное  воздействие коррекционной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программы «ЦЗМ Антистресс» </a:t>
            </a: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на когнитивные  эмоциональные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процессы и активность человека. Она выступает в качестве опоры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фундамента инструментальной ПСИтерапии – авторами направления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являются  доктор психологии Е.В. Мирошник и доктор медицинских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наук В.А.Орлова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 последние годы как в нашей стране так и за рубежом, формируется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новое  научное направление – Психология Здоровья или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Психосоматический подход к здоровью человека...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Используя 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работе с клиентами уникальный инструменты  Биотест и Матрицу 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ЦЗМ, сокращается  время  помощи  в решении  той проблемы, с которой человек к нам пришел.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6919" y="219869"/>
            <a:ext cx="1191490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Программа не является медицинской и не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предназначается для лечения какого-либо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заболевания. Данная программа воздействует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психологически и сертифицирована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соответствующим образом.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Каждый сеанс «ЦЗМ-Антистресс» как «камертон»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настраивает Вас на саногенное (здоровое)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мышление.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Результаты подтверждены практикой!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Показания – все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заболевания и состояния, при которых необходимо улучшение психических (когнитивных) и эмоциональных процессов.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Рекомендуемый возрастной диапазон: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от 6 лет, верхний предел отсутствует.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Противопоказания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 - эпилепсия, беременность (возможно положительное влияние курса «ЦЗМ–Антистресс» на плод, но контрольных исследований не проводилось).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Стоимость услуги: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1 сеанс – 900 руб., 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мини-курс – 10 сеансов, месячный курс – 30 сеансов, закрепляющий курс – 90 сеансов, устойчивый курс – 180 сеансов, целостный курс – 360 сеансов.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Все программы ЦЗМ составляются для каждого клиента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индивидуально.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 descr="ЦЗ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1512" y="219869"/>
            <a:ext cx="4252787" cy="270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1889</Words>
  <Application>Microsoft Office PowerPoint</Application>
  <PresentationFormat>Произвольный</PresentationFormat>
  <Paragraphs>199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Comic Sans MS</vt:lpstr>
      <vt:lpstr>Georgia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Москвита Ирина</dc:creator>
  <cp:lastModifiedBy>User</cp:lastModifiedBy>
  <cp:revision>40</cp:revision>
  <dcterms:created xsi:type="dcterms:W3CDTF">2018-05-25T02:39:21Z</dcterms:created>
  <dcterms:modified xsi:type="dcterms:W3CDTF">2023-03-02T11:53:29Z</dcterms:modified>
</cp:coreProperties>
</file>