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5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7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67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3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05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6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97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4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5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2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6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4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3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0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5E9F-199D-41DF-B642-3C3E8AC9A46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E0A960-A0B4-476A-992B-FEE92286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3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209" y="1338147"/>
            <a:ext cx="7766936" cy="5096108"/>
          </a:xfrm>
        </p:spPr>
        <p:txBody>
          <a:bodyPr anchor="t"/>
          <a:lstStyle/>
          <a:p>
            <a:r>
              <a:rPr lang="ru-RU" dirty="0" smtClean="0"/>
              <a:t>«ЗНАЙ И ПОМОГАЙ!»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Автор: </a:t>
            </a:r>
            <a:r>
              <a:rPr lang="ru-RU" sz="4000" dirty="0" err="1"/>
              <a:t>П</a:t>
            </a:r>
            <a:r>
              <a:rPr lang="ru-RU" sz="4000" dirty="0" err="1" smtClean="0"/>
              <a:t>оваренкина</a:t>
            </a:r>
            <a:r>
              <a:rPr lang="ru-RU" sz="4000" dirty="0" smtClean="0"/>
              <a:t> Марина Васильевна</a:t>
            </a:r>
            <a:br>
              <a:rPr lang="ru-RU" sz="4000" dirty="0" smtClean="0"/>
            </a:br>
            <a:r>
              <a:rPr lang="ru-RU" sz="2800" dirty="0" smtClean="0"/>
              <a:t>(</a:t>
            </a:r>
            <a:r>
              <a:rPr lang="ru-RU" sz="2400" dirty="0" smtClean="0"/>
              <a:t>Заведующая </a:t>
            </a:r>
            <a:r>
              <a:rPr lang="ru-RU" sz="2400" dirty="0"/>
              <a:t>отдела гражданских </a:t>
            </a:r>
            <a:r>
              <a:rPr lang="ru-RU" sz="2400" dirty="0" smtClean="0"/>
              <a:t>инициатив Молодежного центра Завьяловского района. Руководитель </a:t>
            </a:r>
            <a:r>
              <a:rPr lang="ru-RU" sz="2400" dirty="0"/>
              <a:t>волонтерского движения в Завьяловском районе</a:t>
            </a:r>
            <a:r>
              <a:rPr lang="ru-RU" sz="2400" dirty="0" smtClean="0"/>
              <a:t>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602167"/>
            <a:ext cx="7766936" cy="7359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АКСЕЛЕРАТОР ДОБРОВОЛЬЧЕСТВА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75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737" y="356839"/>
            <a:ext cx="8441473" cy="19960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Употребление алкогольных напитков среди подростков является актуальной и повсеместной проблемой, в том числе в Завьяловском районе</a:t>
            </a:r>
            <a:r>
              <a:rPr lang="ru-RU" sz="2400" dirty="0" smtClean="0">
                <a:solidFill>
                  <a:schemeClr val="tx1"/>
                </a:solidFill>
              </a:rPr>
              <a:t>. (Ссылка на опрос, в котором поучаствовал 101 подросток, преимущественно Завьяловского района)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33" y="2352907"/>
            <a:ext cx="6732884" cy="3869473"/>
          </a:xfrm>
        </p:spPr>
      </p:pic>
    </p:spTree>
    <p:extLst>
      <p:ext uri="{BB962C8B-B14F-4D97-AF65-F5344CB8AC3E}">
        <p14:creationId xmlns:p14="http://schemas.microsoft.com/office/powerpoint/2010/main" val="5473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9932"/>
            <a:ext cx="8596668" cy="119318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Социальная актуальность: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>
                <a:solidFill>
                  <a:schemeClr val="tx1"/>
                </a:solidFill>
              </a:rPr>
              <a:t>Число детей, злоупотребляющих спиртным неуклонно растет, о чем свидетельствуют официальные данные. В 2021 году по статистике количество молодых людей, которые поддались пагубному пристрастию, заметно увеличилось. Число алкоголиков среди девушек составило 20%, а среди юношей – 33%.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Приобщение подростков к алкоголю наблюдается в среднем в 13-14 лет, и, как правило, происходит либо в семье, либо среди сверстников.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89" y="3200632"/>
            <a:ext cx="5542157" cy="3361439"/>
          </a:xfrm>
        </p:spPr>
      </p:pic>
    </p:spTree>
    <p:extLst>
      <p:ext uri="{BB962C8B-B14F-4D97-AF65-F5344CB8AC3E}">
        <p14:creationId xmlns:p14="http://schemas.microsoft.com/office/powerpoint/2010/main" val="33690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8780"/>
            <a:ext cx="8596668" cy="16516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Целевая группа: </a:t>
            </a:r>
            <a:br>
              <a:rPr lang="ru-RU" b="1" dirty="0" smtClean="0"/>
            </a:br>
            <a:r>
              <a:rPr lang="ru-RU" dirty="0" smtClean="0"/>
              <a:t>Подростки </a:t>
            </a:r>
            <a:r>
              <a:rPr lang="ru-RU" dirty="0"/>
              <a:t>от 14 до 17 лет (включительно), проживающие в Завьяловском районе УР, поддерживающие волонтерское движение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16" y="2476339"/>
            <a:ext cx="5595060" cy="3732955"/>
          </a:xfrm>
        </p:spPr>
      </p:pic>
    </p:spTree>
    <p:extLst>
      <p:ext uri="{BB962C8B-B14F-4D97-AF65-F5344CB8AC3E}">
        <p14:creationId xmlns:p14="http://schemas.microsoft.com/office/powerpoint/2010/main" val="1099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015" y="609599"/>
            <a:ext cx="8682987" cy="2088995"/>
          </a:xfrm>
        </p:spPr>
        <p:txBody>
          <a:bodyPr>
            <a:noAutofit/>
          </a:bodyPr>
          <a:lstStyle/>
          <a:p>
            <a:r>
              <a:rPr lang="ru-RU" sz="2200" dirty="0" smtClean="0"/>
              <a:t>Цель: </a:t>
            </a:r>
            <a:r>
              <a:rPr lang="ru-RU" sz="2200" dirty="0"/>
              <a:t>Организовать обучение 54 волонтеров возрастом от 14 до 17 лет (включительно), проживающих на территории Завьяловского района, направленное на профилактику подросткового алкоголизма и популяризацию здорового образа жизни среди сверстников, путем проведения интерактивных занятий, </a:t>
            </a:r>
            <a:r>
              <a:rPr lang="ru-RU" sz="2200" dirty="0" err="1"/>
              <a:t>квестов</a:t>
            </a:r>
            <a:r>
              <a:rPr lang="ru-RU" sz="2200" dirty="0"/>
              <a:t>, тренингов и практикумов.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39" y="2966224"/>
            <a:ext cx="8917163" cy="3242407"/>
          </a:xfrm>
        </p:spPr>
        <p:txBody>
          <a:bodyPr>
            <a:normAutofit/>
          </a:bodyPr>
          <a:lstStyle/>
          <a:p>
            <a:r>
              <a:rPr lang="ru-RU" sz="2000" dirty="0"/>
              <a:t>Программа проекта состоит из </a:t>
            </a:r>
            <a:r>
              <a:rPr lang="ru-RU" sz="2000" dirty="0" smtClean="0"/>
              <a:t>следующих </a:t>
            </a:r>
            <a:r>
              <a:rPr lang="ru-RU" sz="2000" dirty="0"/>
              <a:t>мероприятий:  </a:t>
            </a:r>
            <a:endParaRPr lang="ru-RU" sz="2000" dirty="0" smtClean="0"/>
          </a:p>
          <a:p>
            <a:r>
              <a:rPr lang="ru-RU" sz="2000" dirty="0" smtClean="0"/>
              <a:t>3 </a:t>
            </a:r>
            <a:r>
              <a:rPr lang="ru-RU" sz="2000" dirty="0"/>
              <a:t>мероприятия - это занятия по обучению волонтеров и активному отдыху; </a:t>
            </a:r>
            <a:endParaRPr lang="ru-RU" sz="2000" dirty="0" smtClean="0"/>
          </a:p>
          <a:p>
            <a:r>
              <a:rPr lang="ru-RU" sz="2000" dirty="0" smtClean="0"/>
              <a:t>между </a:t>
            </a:r>
            <a:r>
              <a:rPr lang="ru-RU" sz="2000" dirty="0"/>
              <a:t>занятиями по обучению включены 3 мероприятия по выходу волонтеров в школы на своих территориях (по 3 волонтера в школу) на проведение классных часов, направленных на профилактику употребления алкоголя среди сверстников в интересном формате: в виде </a:t>
            </a:r>
            <a:r>
              <a:rPr lang="ru-RU" sz="2000" dirty="0" err="1"/>
              <a:t>квестов</a:t>
            </a:r>
            <a:r>
              <a:rPr lang="ru-RU" sz="2000" dirty="0"/>
              <a:t>, интерактивных лекций. </a:t>
            </a:r>
          </a:p>
        </p:txBody>
      </p:sp>
    </p:spTree>
    <p:extLst>
      <p:ext uri="{BB962C8B-B14F-4D97-AF65-F5344CB8AC3E}">
        <p14:creationId xmlns:p14="http://schemas.microsoft.com/office/powerpoint/2010/main" val="12634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805" y="289933"/>
            <a:ext cx="8772197" cy="126008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Результаты проекта:</a:t>
            </a:r>
            <a:br>
              <a:rPr lang="ru-RU" sz="4400" dirty="0" smtClean="0"/>
            </a:br>
            <a:r>
              <a:rPr lang="ru-RU" sz="2200" dirty="0">
                <a:solidFill>
                  <a:schemeClr val="tx1"/>
                </a:solidFill>
              </a:rPr>
              <a:t>Волонтеры </a:t>
            </a:r>
            <a:r>
              <a:rPr lang="ru-RU" sz="2200" dirty="0" smtClean="0">
                <a:solidFill>
                  <a:schemeClr val="tx1"/>
                </a:solidFill>
              </a:rPr>
              <a:t>(45 человек) пройдут </a:t>
            </a:r>
            <a:r>
              <a:rPr lang="ru-RU" sz="2200" dirty="0">
                <a:solidFill>
                  <a:schemeClr val="tx1"/>
                </a:solidFill>
              </a:rPr>
              <a:t>мастер-классы и тренинги в рамках реализации проекта, что изменит их восприятие проблемы подросткового алкоголизма, и подготовит для проведения в школах классных часов.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Будет разработана программа тренинговых занятий и рабочие тетради. Данные методические материалы можно будет использовать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 </a:t>
            </a:r>
            <a:r>
              <a:rPr lang="ru-RU" sz="2200" dirty="0">
                <a:solidFill>
                  <a:schemeClr val="tx1"/>
                </a:solidFill>
              </a:rPr>
              <a:t>дальнейшем на другой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территории </a:t>
            </a:r>
            <a:r>
              <a:rPr lang="ru-RU" sz="2200" dirty="0">
                <a:solidFill>
                  <a:schemeClr val="tx1"/>
                </a:solidFill>
              </a:rPr>
              <a:t>УР,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 </a:t>
            </a:r>
            <a:r>
              <a:rPr lang="ru-RU" sz="2200" dirty="0">
                <a:solidFill>
                  <a:schemeClr val="tx1"/>
                </a:solidFill>
              </a:rPr>
              <a:t>в общем для тиражирования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 </a:t>
            </a:r>
            <a:r>
              <a:rPr lang="ru-RU" sz="2200" dirty="0">
                <a:solidFill>
                  <a:schemeClr val="tx1"/>
                </a:solidFill>
              </a:rPr>
              <a:t>молодежной среде.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Всего в профилактику будет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включено </a:t>
            </a:r>
            <a:r>
              <a:rPr lang="ru-RU" sz="2200" dirty="0">
                <a:solidFill>
                  <a:schemeClr val="tx1"/>
                </a:solidFill>
              </a:rPr>
              <a:t>около 1125 учеников,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кроме </a:t>
            </a:r>
            <a:r>
              <a:rPr lang="ru-RU" sz="2200" dirty="0">
                <a:solidFill>
                  <a:schemeClr val="tx1"/>
                </a:solidFill>
              </a:rPr>
              <a:t>самих волонтеров.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26" y="2880564"/>
            <a:ext cx="4806176" cy="3202866"/>
          </a:xfrm>
        </p:spPr>
      </p:pic>
    </p:spTree>
    <p:extLst>
      <p:ext uri="{BB962C8B-B14F-4D97-AF65-F5344CB8AC3E}">
        <p14:creationId xmlns:p14="http://schemas.microsoft.com/office/powerpoint/2010/main" val="36139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Команда:</a:t>
            </a:r>
            <a:br>
              <a:rPr lang="ru-RU" dirty="0" smtClean="0"/>
            </a:br>
            <a:r>
              <a:rPr lang="ru-RU" sz="2700" dirty="0" smtClean="0"/>
              <a:t>методисты </a:t>
            </a:r>
            <a:r>
              <a:rPr lang="ru-RU" sz="2700" dirty="0"/>
              <a:t>Молодежного центра Завьяловского района и </a:t>
            </a:r>
            <a:r>
              <a:rPr lang="ru-RU" sz="2700" dirty="0" smtClean="0"/>
              <a:t>активные участники </a:t>
            </a:r>
            <a:r>
              <a:rPr lang="ru-RU" sz="2700" dirty="0"/>
              <a:t>волонтерского движения в Завьяловском районе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97511"/>
            <a:ext cx="8596668" cy="3643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/>
              <a:t>Соловьева </a:t>
            </a:r>
            <a:r>
              <a:rPr lang="ru-RU" dirty="0" smtClean="0"/>
              <a:t>Марина</a:t>
            </a:r>
          </a:p>
          <a:p>
            <a:pPr marL="0" indent="0">
              <a:buNone/>
            </a:pPr>
            <a:r>
              <a:rPr lang="ru-RU" dirty="0" smtClean="0"/>
              <a:t>акции </a:t>
            </a:r>
            <a:r>
              <a:rPr lang="ru-RU" dirty="0"/>
              <a:t>«Свеча памяти», «Георгиевская ленточка», профилактические акции в рамкам профилактического календаря УР, </a:t>
            </a:r>
            <a:r>
              <a:rPr lang="ru-RU" dirty="0" smtClean="0"/>
              <a:t>эковолонтерство. </a:t>
            </a:r>
            <a:r>
              <a:rPr lang="ru-RU" dirty="0"/>
              <a:t>Профильная смена «Я Волонтёр» (участие в качестве организатора)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Кузьмина Мария Андреевна</a:t>
            </a:r>
          </a:p>
          <a:p>
            <a:pPr marL="0" indent="0">
              <a:buNone/>
            </a:pPr>
            <a:r>
              <a:rPr lang="ru-RU" dirty="0"/>
              <a:t>Профильная смена "Лаборатория искусств" (участие в качестве организатора), Профильная смена «Я Волонтёр» (участие в качестве организатора), Молодежный фестиваль "</a:t>
            </a:r>
            <a:r>
              <a:rPr lang="ru-RU" dirty="0" err="1"/>
              <a:t>Этника</a:t>
            </a:r>
            <a:r>
              <a:rPr lang="ru-RU" dirty="0"/>
              <a:t>" (участие в качестве организатора, куратора площадки), Волонтерский фестиваль "Отражение" (участие в качестве организатора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10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5689"/>
            <a:ext cx="8787161" cy="2821257"/>
          </a:xfrm>
        </p:spPr>
        <p:txBody>
          <a:bodyPr>
            <a:normAutofit fontScale="90000"/>
          </a:bodyPr>
          <a:lstStyle/>
          <a:p>
            <a:r>
              <a:rPr lang="ru-RU" sz="2600" dirty="0" smtClean="0">
                <a:solidFill>
                  <a:schemeClr val="accent2"/>
                </a:solidFill>
              </a:rPr>
              <a:t>Каждый волонтер почувствует себя частью крутой команды! </a:t>
            </a:r>
            <a:br>
              <a:rPr lang="ru-RU" sz="2600" dirty="0" smtClean="0">
                <a:solidFill>
                  <a:schemeClr val="accent2"/>
                </a:solidFill>
              </a:rPr>
            </a:br>
            <a:r>
              <a:rPr lang="ru-RU" sz="2600" dirty="0" smtClean="0">
                <a:solidFill>
                  <a:schemeClr val="accent2"/>
                </a:solidFill>
              </a:rPr>
              <a:t/>
            </a:r>
            <a:br>
              <a:rPr lang="ru-RU" sz="2600" dirty="0" smtClean="0">
                <a:solidFill>
                  <a:schemeClr val="accent2"/>
                </a:solidFill>
              </a:rPr>
            </a:br>
            <a:r>
              <a:rPr lang="ru-RU" sz="2600" dirty="0" smtClean="0">
                <a:solidFill>
                  <a:schemeClr val="accent2"/>
                </a:solidFill>
              </a:rPr>
              <a:t>Благодаря им каждый ученик почувствует себя частью проекта «Знай и помогай»!</a:t>
            </a:r>
            <a:br>
              <a:rPr lang="ru-RU" sz="2600" dirty="0" smtClean="0">
                <a:solidFill>
                  <a:schemeClr val="accent2"/>
                </a:solidFill>
              </a:rPr>
            </a:br>
            <a:r>
              <a:rPr lang="ru-RU" sz="2600" dirty="0" smtClean="0">
                <a:solidFill>
                  <a:schemeClr val="accent2"/>
                </a:solidFill>
              </a:rPr>
              <a:t/>
            </a:r>
            <a:br>
              <a:rPr lang="ru-RU" sz="2600" dirty="0" smtClean="0">
                <a:solidFill>
                  <a:schemeClr val="accent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>
                <a:solidFill>
                  <a:schemeClr val="accent2"/>
                </a:solidFill>
              </a:rPr>
              <a:t>По проведенному </a:t>
            </a:r>
            <a:r>
              <a:rPr lang="ru-RU" sz="2600" dirty="0" smtClean="0">
                <a:solidFill>
                  <a:schemeClr val="accent2"/>
                </a:solidFill>
              </a:rPr>
              <a:t>нами </a:t>
            </a:r>
            <a:r>
              <a:rPr lang="ru-RU" sz="2600" dirty="0">
                <a:solidFill>
                  <a:schemeClr val="accent2"/>
                </a:solidFill>
              </a:rPr>
              <a:t>опросу </a:t>
            </a:r>
            <a:r>
              <a:rPr lang="ru-RU" sz="2600" dirty="0" smtClean="0">
                <a:solidFill>
                  <a:schemeClr val="accent2"/>
                </a:solidFill>
              </a:rPr>
              <a:t>волонтеры Завьяловского района </a:t>
            </a:r>
            <a:r>
              <a:rPr lang="ru-RU" sz="2600" dirty="0">
                <a:solidFill>
                  <a:schemeClr val="accent2"/>
                </a:solidFill>
              </a:rPr>
              <a:t>уже </a:t>
            </a:r>
            <a:r>
              <a:rPr lang="ru-RU" sz="2600" dirty="0" smtClean="0">
                <a:solidFill>
                  <a:schemeClr val="accent2"/>
                </a:solidFill>
              </a:rPr>
              <a:t>готовы </a:t>
            </a:r>
            <a:r>
              <a:rPr lang="ru-RU" sz="2600" dirty="0">
                <a:solidFill>
                  <a:schemeClr val="accent2"/>
                </a:solidFill>
              </a:rPr>
              <a:t>вступить </a:t>
            </a:r>
            <a:r>
              <a:rPr lang="ru-RU" sz="2600" dirty="0" smtClean="0">
                <a:solidFill>
                  <a:schemeClr val="accent2"/>
                </a:solidFill>
              </a:rPr>
              <a:t>в команду и </a:t>
            </a:r>
            <a:r>
              <a:rPr lang="ru-RU" sz="2600" dirty="0">
                <a:solidFill>
                  <a:schemeClr val="accent2"/>
                </a:solidFill>
              </a:rPr>
              <a:t>начать </a:t>
            </a:r>
            <a:r>
              <a:rPr lang="ru-RU" sz="2600" dirty="0" smtClean="0">
                <a:solidFill>
                  <a:schemeClr val="accent2"/>
                </a:solidFill>
              </a:rPr>
              <a:t>действовать</a:t>
            </a:r>
            <a:r>
              <a:rPr lang="ru-RU" sz="2600" dirty="0">
                <a:solidFill>
                  <a:schemeClr val="accent2"/>
                </a:solidFill>
              </a:rPr>
              <a:t>!</a:t>
            </a:r>
            <a:br>
              <a:rPr lang="ru-RU" sz="2600" dirty="0">
                <a:solidFill>
                  <a:schemeClr val="accent2"/>
                </a:solidFill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58" y="1895707"/>
            <a:ext cx="4130701" cy="2752725"/>
          </a:xfrm>
        </p:spPr>
      </p:pic>
    </p:spTree>
    <p:extLst>
      <p:ext uri="{BB962C8B-B14F-4D97-AF65-F5344CB8AC3E}">
        <p14:creationId xmlns:p14="http://schemas.microsoft.com/office/powerpoint/2010/main" val="33132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228" y="609600"/>
            <a:ext cx="7634773" cy="114114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57" y="1873405"/>
            <a:ext cx="5817610" cy="3881437"/>
          </a:xfrm>
        </p:spPr>
      </p:pic>
    </p:spTree>
    <p:extLst>
      <p:ext uri="{BB962C8B-B14F-4D97-AF65-F5344CB8AC3E}">
        <p14:creationId xmlns:p14="http://schemas.microsoft.com/office/powerpoint/2010/main" val="30674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118</TotalTime>
  <Words>261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«ЗНАЙ И ПОМОГАЙ!»  Автор: Поваренкина Марина Васильевна (Заведующая отдела гражданских инициатив Молодежного центра Завьяловского района. Руководитель волонтерского движения в Завьяловском районе.) </vt:lpstr>
      <vt:lpstr>Употребление алкогольных напитков среди подростков является актуальной и повсеместной проблемой, в том числе в Завьяловском районе. (Ссылка на опрос, в котором поучаствовал 101 подросток, преимущественно Завьяловского района)</vt:lpstr>
      <vt:lpstr>Социальная актуальность:  Число детей, злоупотребляющих спиртным неуклонно растет, о чем свидетельствуют официальные данные. В 2021 году по статистике количество молодых людей, которые поддались пагубному пристрастию, заметно увеличилось. Число алкоголиков среди девушек составило 20%, а среди юношей – 33%.  Приобщение подростков к алкоголю наблюдается в среднем в 13-14 лет, и, как правило, происходит либо в семье, либо среди сверстников. </vt:lpstr>
      <vt:lpstr>Целевая группа:  Подростки от 14 до 17 лет (включительно), проживающие в Завьяловском районе УР, поддерживающие волонтерское движение </vt:lpstr>
      <vt:lpstr>Цель: Организовать обучение 54 волонтеров возрастом от 14 до 17 лет (включительно), проживающих на территории Завьяловского района, направленное на профилактику подросткового алкоголизма и популяризацию здорового образа жизни среди сверстников, путем проведения интерактивных занятий, квестов, тренингов и практикумов. </vt:lpstr>
      <vt:lpstr>Результаты проекта: Волонтеры (45 человек) пройдут мастер-классы и тренинги в рамках реализации проекта, что изменит их восприятие проблемы подросткового алкоголизма, и подготовит для проведения в школах классных часов. Будет разработана программа тренинговых занятий и рабочие тетради. Данные методические материалы можно будет использовать  в дальнейшем на другой  территории УР,  и в общем для тиражирования  в молодежной среде. Всего в профилактику будет  включено около 1125 учеников,  кроме самих волонтеров. </vt:lpstr>
      <vt:lpstr>Команда: методисты Молодежного центра Завьяловского района и активные участники волонтерского движения в Завьяловском районе</vt:lpstr>
      <vt:lpstr>Каждый волонтер почувствует себя частью крутой команды!   Благодаря им каждый ученик почувствует себя частью проекта «Знай и помогай»!        По проведенному нами опросу волонтеры Завьяловского района уже готовы вступить в команду и начать действовать!   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«ЗНАЙ И ПОМОГАЙ!»  Автор: Поваренкина Марина Васильевна </dc:title>
  <dc:creator>ВолонтерыПобедыЗР</dc:creator>
  <cp:lastModifiedBy>ВолонтерыПобедыЗР</cp:lastModifiedBy>
  <cp:revision>14</cp:revision>
  <dcterms:created xsi:type="dcterms:W3CDTF">2023-09-28T11:44:30Z</dcterms:created>
  <dcterms:modified xsi:type="dcterms:W3CDTF">2023-09-28T13:44:47Z</dcterms:modified>
</cp:coreProperties>
</file>