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harts/chart1.xml" ContentType="application/vnd.openxmlformats-officedocument.drawingml.chart+xml"/>
  <Override PartName="/ppt/comments/comment4.xml" ContentType="application/vnd.openxmlformats-officedocument.presentationml.comments+xml"/>
  <Override PartName="/ppt/charts/chart2.xml" ContentType="application/vnd.openxmlformats-officedocument.drawingml.chart+xml"/>
  <Override PartName="/ppt/comments/comment5.xml" ContentType="application/vnd.openxmlformats-officedocument.presentationml.comment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7" r:id="rId3"/>
    <p:sldId id="261" r:id="rId4"/>
    <p:sldId id="263" r:id="rId5"/>
    <p:sldId id="262" r:id="rId6"/>
    <p:sldId id="264" r:id="rId7"/>
    <p:sldId id="265" r:id="rId8"/>
    <p:sldId id="271" r:id="rId9"/>
    <p:sldId id="266" r:id="rId10"/>
    <p:sldId id="267" r:id="rId11"/>
    <p:sldId id="268" r:id="rId12"/>
    <p:sldId id="272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asieva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-533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граждан пожилого возраста,</a:t>
            </a:r>
            <a:r>
              <a:rPr lang="ru-RU" sz="1800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участвующих  в практике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711413305390416"/>
          <c:y val="1.25056004411424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6589899935462322E-2"/>
          <c:y val="0.17102984111979283"/>
          <c:w val="0.90259678111369934"/>
          <c:h val="0.63983107592474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Анкетирование граждан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3B-4430-B9E8-F5BC8BE3C3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Анкетирование граждан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3B-4430-B9E8-F5BC8BE3C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474752"/>
        <c:axId val="61885248"/>
      </c:barChart>
      <c:catAx>
        <c:axId val="6247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885248"/>
        <c:crosses val="autoZero"/>
        <c:auto val="1"/>
        <c:lblAlgn val="ctr"/>
        <c:lblOffset val="100"/>
        <c:noMultiLvlLbl val="0"/>
      </c:catAx>
      <c:valAx>
        <c:axId val="6188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47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426254149962746"/>
          <c:y val="0.89331959686670703"/>
          <c:w val="0.28142688248275688"/>
          <c:h val="5.9784401479008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проведенных мероприятий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711413305390416"/>
          <c:y val="1.25056004411424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6589899935462322E-2"/>
          <c:y val="0.17102984111979283"/>
          <c:w val="0.90259678111369934"/>
          <c:h val="0.63983107592474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Мероприятия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3B-4430-B9E8-F5BC8BE3C3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Мероприятия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3B-4430-B9E8-F5BC8BE3C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620288"/>
        <c:axId val="61889280"/>
      </c:barChart>
      <c:catAx>
        <c:axId val="6862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889280"/>
        <c:crosses val="autoZero"/>
        <c:auto val="1"/>
        <c:lblAlgn val="ctr"/>
        <c:lblOffset val="100"/>
        <c:noMultiLvlLbl val="0"/>
      </c:catAx>
      <c:valAx>
        <c:axId val="6188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62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426254149962746"/>
          <c:y val="0.89331959686670703"/>
          <c:w val="0.28142688248275688"/>
          <c:h val="5.9784401479008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граждан по итогам цикла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лекций в 2023 году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Тестирование граждан по итогам цикла лекций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5B-4783-95D4-42C2B1B801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5B-4783-95D4-42C2B1B8019B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5B-4783-95D4-42C2B1B8019B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5B-4783-95D4-42C2B1B801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Положительно</c:v>
                </c:pt>
                <c:pt idx="1">
                  <c:v>Требуются индивидуальные занятия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194</c:v>
                </c:pt>
                <c:pt idx="1">
                  <c:v>145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5B-4783-95D4-42C2B1B80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граждан по итогам цикла лекций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c:rich>
      </c:tx>
      <c:layout>
        <c:manualLayout>
          <c:xMode val="edge"/>
          <c:yMode val="edge"/>
          <c:x val="0.26495692428213957"/>
          <c:y val="1.9202570180857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Тестирование граждан по итогам цикла лекций в 2023 году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77-4205-80E2-83F4490072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77-4205-80E2-83F4490072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Положительно</c:v>
                </c:pt>
                <c:pt idx="1">
                  <c:v>Требуют индивидуальных занятий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317</c:v>
                </c:pt>
                <c:pt idx="1">
                  <c:v>166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77-4205-80E2-83F449007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8T14:13:15.197" idx="1">
    <p:pos x="7680" y="0"/>
    <p:text/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8T14:13:15.197" idx="1">
    <p:pos x="7680" y="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8T14:13:15.197" idx="1">
    <p:pos x="7680" y="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8T14:13:15.197" idx="1">
    <p:pos x="7680" y="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8T14:13:15.197" idx="1">
    <p:pos x="7680" y="0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8T14:13:15.197" idx="1">
    <p:pos x="7680" y="0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8T14:13:15.197" idx="1">
    <p:pos x="7680" y="0"/>
    <p:text/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8T14:13:15.197" idx="1">
    <p:pos x="7680" y="0"/>
    <p:text/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8T14:13:15.197" idx="1">
    <p:pos x="7680" y="0"/>
    <p:text/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8T14:13:15.197" idx="1">
    <p:pos x="7680" y="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7DE70E-2F9A-4647-BFBF-950EACFC2577}" type="doc">
      <dgm:prSet loTypeId="urn:microsoft.com/office/officeart/2005/8/layout/default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D070FAA-C48F-49AA-90AC-090FA23014E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Граждане пожилого возраста и инвалиды, получающие социальные услуги на дому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(среднее количество граждан за календарный год – 240 чел.)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обучения – заочная.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02C349-D57B-4996-A2F8-D681B130AB68}" type="parTrans" cxnId="{7B3DDBA2-2815-4B6B-B7B8-ED8E80A3780A}">
      <dgm:prSet/>
      <dgm:spPr/>
      <dgm:t>
        <a:bodyPr/>
        <a:lstStyle/>
        <a:p>
          <a:endParaRPr lang="ru-RU"/>
        </a:p>
      </dgm:t>
    </dgm:pt>
    <dgm:pt modelId="{FDB380E3-D0B1-4F0F-B395-3D38FFEB7047}" type="sibTrans" cxnId="{7B3DDBA2-2815-4B6B-B7B8-ED8E80A3780A}">
      <dgm:prSet/>
      <dgm:spPr/>
      <dgm:t>
        <a:bodyPr/>
        <a:lstStyle/>
        <a:p>
          <a:endParaRPr lang="ru-RU"/>
        </a:p>
      </dgm:t>
    </dgm:pt>
    <dgm:pt modelId="{4D08425A-DCF9-4ED2-AFD7-DD3BBC081AF0}">
      <dgm:prSet phldrT="[Текст]" custT="1"/>
      <dgm:spPr/>
      <dgm:t>
        <a:bodyPr/>
        <a:lstStyle/>
        <a:p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Граждане пожилого возраста и инвалиды, получающие социальные услуги в соответствии с Законом Республики Коми от 06.07.2009 г. № 68-РЗ «О некоторых вопросах, связанными с уходом и помощью гражданам пожилого возраста и инвалидам на территории Республики Коми»</a:t>
          </a:r>
        </a:p>
        <a:p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(среднее количество граждан за календарный год – 20 чел.)</a:t>
          </a:r>
        </a:p>
        <a:p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обучения- очно - заочная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8BDBD-0FE5-4861-82EE-EC0799E7ED5D}" type="parTrans" cxnId="{F99D6AED-B079-401E-90DB-DF80175AF490}">
      <dgm:prSet/>
      <dgm:spPr/>
      <dgm:t>
        <a:bodyPr/>
        <a:lstStyle/>
        <a:p>
          <a:endParaRPr lang="ru-RU"/>
        </a:p>
      </dgm:t>
    </dgm:pt>
    <dgm:pt modelId="{0409C405-42A6-48D5-ABA0-354628CBE492}" type="sibTrans" cxnId="{F99D6AED-B079-401E-90DB-DF80175AF490}">
      <dgm:prSet/>
      <dgm:spPr/>
      <dgm:t>
        <a:bodyPr/>
        <a:lstStyle/>
        <a:p>
          <a:endParaRPr lang="ru-RU"/>
        </a:p>
      </dgm:t>
    </dgm:pt>
    <dgm:pt modelId="{97587E3D-DA62-4665-A889-D88032A902A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Граждане пожилого возраста и инвалиды, получающие социальные услуги в полустационарной форме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(среднее количество граждан за календарный год – 450 чел.)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обучения – очная.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3B8E3A-6976-44C9-8E40-AFE29DD92F03}" type="parTrans" cxnId="{A21A2051-B827-4281-AEFF-690B0866F643}">
      <dgm:prSet/>
      <dgm:spPr/>
      <dgm:t>
        <a:bodyPr/>
        <a:lstStyle/>
        <a:p>
          <a:endParaRPr lang="ru-RU"/>
        </a:p>
      </dgm:t>
    </dgm:pt>
    <dgm:pt modelId="{DC24B473-DBC8-4A1B-90CE-5AB29C924DF8}" type="sibTrans" cxnId="{A21A2051-B827-4281-AEFF-690B0866F643}">
      <dgm:prSet/>
      <dgm:spPr/>
      <dgm:t>
        <a:bodyPr/>
        <a:lstStyle/>
        <a:p>
          <a:endParaRPr lang="ru-RU"/>
        </a:p>
      </dgm:t>
    </dgm:pt>
    <dgm:pt modelId="{937DDE27-D84F-4311-89C6-DA421D97464E}" type="pres">
      <dgm:prSet presAssocID="{467DE70E-2F9A-4647-BFBF-950EACFC25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B1202D-4B35-4048-A082-D18DF9DBC34B}" type="pres">
      <dgm:prSet presAssocID="{ED070FAA-C48F-49AA-90AC-090FA23014E5}" presName="node" presStyleLbl="node1" presStyleIdx="0" presStyleCnt="3" custLinFactNeighborX="-58518" custLinFactNeighborY="-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BDB02-94CF-48FF-BC17-9756D2616837}" type="pres">
      <dgm:prSet presAssocID="{FDB380E3-D0B1-4F0F-B395-3D38FFEB7047}" presName="sibTrans" presStyleCnt="0"/>
      <dgm:spPr/>
      <dgm:t>
        <a:bodyPr/>
        <a:lstStyle/>
        <a:p>
          <a:endParaRPr lang="ru-RU"/>
        </a:p>
      </dgm:t>
    </dgm:pt>
    <dgm:pt modelId="{97BB5AC9-5815-4877-A223-A19B75D1D1CF}" type="pres">
      <dgm:prSet presAssocID="{4D08425A-DCF9-4ED2-AFD7-DD3BBC081AF0}" presName="node" presStyleLbl="node1" presStyleIdx="1" presStyleCnt="3" custLinFactNeighborX="45492" custLinFactNeighborY="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F4538-5A58-4A5B-8198-CDE7D6D797AE}" type="pres">
      <dgm:prSet presAssocID="{0409C405-42A6-48D5-ABA0-354628CBE492}" presName="sibTrans" presStyleCnt="0"/>
      <dgm:spPr/>
      <dgm:t>
        <a:bodyPr/>
        <a:lstStyle/>
        <a:p>
          <a:endParaRPr lang="ru-RU"/>
        </a:p>
      </dgm:t>
    </dgm:pt>
    <dgm:pt modelId="{532B575B-327E-4D2E-8599-DF0923D8536E}" type="pres">
      <dgm:prSet presAssocID="{97587E3D-DA62-4665-A889-D88032A902AD}" presName="node" presStyleLbl="node1" presStyleIdx="2" presStyleCnt="3" custLinFactNeighborX="-1405" custLinFactNeighborY="-14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9D0BC8-664A-4BE0-A203-6B65365512D6}" type="presOf" srcId="{ED070FAA-C48F-49AA-90AC-090FA23014E5}" destId="{24B1202D-4B35-4048-A082-D18DF9DBC34B}" srcOrd="0" destOrd="0" presId="urn:microsoft.com/office/officeart/2005/8/layout/default"/>
    <dgm:cxn modelId="{7B3DDBA2-2815-4B6B-B7B8-ED8E80A3780A}" srcId="{467DE70E-2F9A-4647-BFBF-950EACFC2577}" destId="{ED070FAA-C48F-49AA-90AC-090FA23014E5}" srcOrd="0" destOrd="0" parTransId="{0A02C349-D57B-4996-A2F8-D681B130AB68}" sibTransId="{FDB380E3-D0B1-4F0F-B395-3D38FFEB7047}"/>
    <dgm:cxn modelId="{A21A2051-B827-4281-AEFF-690B0866F643}" srcId="{467DE70E-2F9A-4647-BFBF-950EACFC2577}" destId="{97587E3D-DA62-4665-A889-D88032A902AD}" srcOrd="2" destOrd="0" parTransId="{423B8E3A-6976-44C9-8E40-AFE29DD92F03}" sibTransId="{DC24B473-DBC8-4A1B-90CE-5AB29C924DF8}"/>
    <dgm:cxn modelId="{DA7931EF-2F42-4979-A4ED-E3320BDA9643}" type="presOf" srcId="{97587E3D-DA62-4665-A889-D88032A902AD}" destId="{532B575B-327E-4D2E-8599-DF0923D8536E}" srcOrd="0" destOrd="0" presId="urn:microsoft.com/office/officeart/2005/8/layout/default"/>
    <dgm:cxn modelId="{0C6276D1-5F6D-471A-B9C0-D4F267633ABC}" type="presOf" srcId="{4D08425A-DCF9-4ED2-AFD7-DD3BBC081AF0}" destId="{97BB5AC9-5815-4877-A223-A19B75D1D1CF}" srcOrd="0" destOrd="0" presId="urn:microsoft.com/office/officeart/2005/8/layout/default"/>
    <dgm:cxn modelId="{98617C50-82C2-4F98-823E-FE19B91AF451}" type="presOf" srcId="{467DE70E-2F9A-4647-BFBF-950EACFC2577}" destId="{937DDE27-D84F-4311-89C6-DA421D97464E}" srcOrd="0" destOrd="0" presId="urn:microsoft.com/office/officeart/2005/8/layout/default"/>
    <dgm:cxn modelId="{F99D6AED-B079-401E-90DB-DF80175AF490}" srcId="{467DE70E-2F9A-4647-BFBF-950EACFC2577}" destId="{4D08425A-DCF9-4ED2-AFD7-DD3BBC081AF0}" srcOrd="1" destOrd="0" parTransId="{6AE8BDBD-0FE5-4861-82EE-EC0799E7ED5D}" sibTransId="{0409C405-42A6-48D5-ABA0-354628CBE492}"/>
    <dgm:cxn modelId="{14E272FE-25E7-4242-AF9B-809CD962930B}" type="presParOf" srcId="{937DDE27-D84F-4311-89C6-DA421D97464E}" destId="{24B1202D-4B35-4048-A082-D18DF9DBC34B}" srcOrd="0" destOrd="0" presId="urn:microsoft.com/office/officeart/2005/8/layout/default"/>
    <dgm:cxn modelId="{3E2BF99E-222D-42B9-9F89-A569F5B44124}" type="presParOf" srcId="{937DDE27-D84F-4311-89C6-DA421D97464E}" destId="{718BDB02-94CF-48FF-BC17-9756D2616837}" srcOrd="1" destOrd="0" presId="urn:microsoft.com/office/officeart/2005/8/layout/default"/>
    <dgm:cxn modelId="{7DD713ED-9AEE-4DC0-8D06-B477C7A40EFA}" type="presParOf" srcId="{937DDE27-D84F-4311-89C6-DA421D97464E}" destId="{97BB5AC9-5815-4877-A223-A19B75D1D1CF}" srcOrd="2" destOrd="0" presId="urn:microsoft.com/office/officeart/2005/8/layout/default"/>
    <dgm:cxn modelId="{B00578EB-D979-4B4E-A1EE-4EF0FADAF69B}" type="presParOf" srcId="{937DDE27-D84F-4311-89C6-DA421D97464E}" destId="{325F4538-5A58-4A5B-8198-CDE7D6D797AE}" srcOrd="3" destOrd="0" presId="urn:microsoft.com/office/officeart/2005/8/layout/default"/>
    <dgm:cxn modelId="{F3255EA3-3467-43B7-B66C-12B92CEE7803}" type="presParOf" srcId="{937DDE27-D84F-4311-89C6-DA421D97464E}" destId="{532B575B-327E-4D2E-8599-DF0923D8536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1202D-4B35-4048-A082-D18DF9DBC34B}">
      <dsp:nvSpPr>
        <dsp:cNvPr id="0" name=""/>
        <dsp:cNvSpPr/>
      </dsp:nvSpPr>
      <dsp:spPr>
        <a:xfrm>
          <a:off x="0" y="0"/>
          <a:ext cx="3641183" cy="21847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Граждане пожилого возраста и инвалиды, получающие социальные услуги на дому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(среднее количество граждан за календарный год – 240 чел.)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обучения – заочная.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3641183" cy="2184709"/>
      </dsp:txXfrm>
    </dsp:sp>
    <dsp:sp modelId="{97BB5AC9-5815-4877-A223-A19B75D1D1CF}">
      <dsp:nvSpPr>
        <dsp:cNvPr id="0" name=""/>
        <dsp:cNvSpPr/>
      </dsp:nvSpPr>
      <dsp:spPr>
        <a:xfrm>
          <a:off x="7395244" y="14720"/>
          <a:ext cx="3641183" cy="21847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Граждане пожилого возраста и инвалиды, получающие социальные услуги в соответствии с Законом Республики Коми от 06.07.2009 г. № 68-РЗ «О некоторых вопросах, связанными с уходом и помощью гражданам пожилого возраста и инвалидам на территории Республики Коми»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(среднее количество граждан за календарный год – 20 чел.)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обучения- очно - заочная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95244" y="14720"/>
        <a:ext cx="3641183" cy="2184709"/>
      </dsp:txXfrm>
    </dsp:sp>
    <dsp:sp modelId="{532B575B-327E-4D2E-8599-DF0923D8536E}">
      <dsp:nvSpPr>
        <dsp:cNvPr id="0" name=""/>
        <dsp:cNvSpPr/>
      </dsp:nvSpPr>
      <dsp:spPr>
        <a:xfrm>
          <a:off x="3684988" y="2226906"/>
          <a:ext cx="3641183" cy="21847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Граждане пожилого возраста и инвалиды, получающие социальные услуги в полустационарной форме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(среднее количество граждан за календарный год – 450 чел.)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обучения – очная.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4988" y="2226906"/>
        <a:ext cx="3641183" cy="2184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08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8C9-C266-495F-B151-C20728BDC97E}" type="datetimeFigureOut">
              <a:rPr lang="ru-RU" smtClean="0"/>
              <a:t>12.06.2026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8C9-C266-495F-B151-C20728BDC97E}" type="datetimeFigureOut">
              <a:rPr lang="ru-RU" smtClean="0"/>
              <a:t>12.06.2026</a:t>
            </a:fld>
            <a:endParaRPr lang="ru-RU"/>
          </a:p>
        </p:txBody>
      </p:sp>
      <p:sp>
        <p:nvSpPr>
          <p:cNvPr id="104863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7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8C9-C266-495F-B151-C20728BDC97E}" type="datetimeFigureOut">
              <a:rPr lang="ru-RU" smtClean="0"/>
              <a:t>12.06.2026</a:t>
            </a:fld>
            <a:endParaRPr lang="ru-RU"/>
          </a:p>
        </p:txBody>
      </p:sp>
      <p:sp>
        <p:nvSpPr>
          <p:cNvPr id="104861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2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8C9-C266-495F-B151-C20728BDC97E}" type="datetimeFigureOut">
              <a:rPr lang="ru-RU" smtClean="0"/>
              <a:t>12.06.2026</a:t>
            </a:fld>
            <a:endParaRPr lang="ru-RU"/>
          </a:p>
        </p:txBody>
      </p:sp>
      <p:sp>
        <p:nvSpPr>
          <p:cNvPr id="104862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8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8C9-C266-495F-B151-C20728BDC97E}" type="datetimeFigureOut">
              <a:rPr lang="ru-RU" smtClean="0"/>
              <a:t>12.06.2026</a:t>
            </a:fld>
            <a:endParaRPr lang="ru-RU"/>
          </a:p>
        </p:txBody>
      </p:sp>
      <p:sp>
        <p:nvSpPr>
          <p:cNvPr id="104864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8C9-C266-495F-B151-C20728BDC97E}" type="datetimeFigureOut">
              <a:rPr lang="ru-RU" smtClean="0"/>
              <a:t>12.06.2026</a:t>
            </a:fld>
            <a:endParaRPr lang="ru-RU"/>
          </a:p>
        </p:txBody>
      </p:sp>
      <p:sp>
        <p:nvSpPr>
          <p:cNvPr id="104864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9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0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1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2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3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8C9-C266-495F-B151-C20728BDC97E}" type="datetimeFigureOut">
              <a:rPr lang="ru-RU" smtClean="0"/>
              <a:t>12.06.2026</a:t>
            </a:fld>
            <a:endParaRPr lang="ru-RU"/>
          </a:p>
        </p:txBody>
      </p:sp>
      <p:sp>
        <p:nvSpPr>
          <p:cNvPr id="1048654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5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8C9-C266-495F-B151-C20728BDC97E}" type="datetimeFigureOut">
              <a:rPr lang="ru-RU" smtClean="0"/>
              <a:t>12.06.2026</a:t>
            </a:fld>
            <a:endParaRPr lang="ru-RU"/>
          </a:p>
        </p:txBody>
      </p:sp>
      <p:sp>
        <p:nvSpPr>
          <p:cNvPr id="10486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8C9-C266-495F-B151-C20728BDC97E}" type="datetimeFigureOut">
              <a:rPr lang="ru-RU" smtClean="0"/>
              <a:t>12.06.2026</a:t>
            </a:fld>
            <a:endParaRPr lang="ru-RU"/>
          </a:p>
        </p:txBody>
      </p:sp>
      <p:sp>
        <p:nvSpPr>
          <p:cNvPr id="104865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0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1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8C9-C266-495F-B151-C20728BDC97E}" type="datetimeFigureOut">
              <a:rPr lang="ru-RU" smtClean="0"/>
              <a:t>12.06.2026</a:t>
            </a:fld>
            <a:endParaRPr lang="ru-RU"/>
          </a:p>
        </p:txBody>
      </p:sp>
      <p:sp>
        <p:nvSpPr>
          <p:cNvPr id="104866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7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28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2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C8C9-C266-495F-B151-C20728BDC97E}" type="datetimeFigureOut">
              <a:rPr lang="ru-RU" smtClean="0"/>
              <a:t>12.06.2026</a:t>
            </a:fld>
            <a:endParaRPr lang="ru-RU"/>
          </a:p>
        </p:txBody>
      </p:sp>
      <p:sp>
        <p:nvSpPr>
          <p:cNvPr id="104863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EC8C9-C266-495F-B151-C20728BDC97E}" type="datetimeFigureOut">
              <a:rPr lang="ru-RU" smtClean="0"/>
              <a:t>12.06.2026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86713-0ECF-401A-A633-2F2F792748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comments" Target="../comments/commen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comments" Target="../comments/comment8.xml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comments" Target="../comments/commen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6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331" y="777914"/>
            <a:ext cx="102166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Премии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#МЫВМЕСТЕ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Трек «НКО и проекты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Танасиева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 Григорьевна 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089" y="1937091"/>
            <a:ext cx="4027720" cy="2514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60585" y="4533695"/>
            <a:ext cx="9513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социальной работе организационно – консультативного отделения ГБУ РК «Комплексный центр социальной защиты населения города Инты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волонтерского движения «Соцветие добра»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1388" y="5457025"/>
            <a:ext cx="1048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«Код милосердия»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267" y="509953"/>
            <a:ext cx="1977449" cy="197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8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092" y="-1"/>
            <a:ext cx="12442092" cy="6998677"/>
          </a:xfrm>
          <a:prstGeom prst="rect">
            <a:avLst/>
          </a:prstGeom>
        </p:spPr>
      </p:pic>
      <p:sp>
        <p:nvSpPr>
          <p:cNvPr id="1048606" name="TextBox 3"/>
          <p:cNvSpPr txBox="1"/>
          <p:nvPr/>
        </p:nvSpPr>
        <p:spPr>
          <a:xfrm>
            <a:off x="562708" y="694456"/>
            <a:ext cx="1132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безопасности для граждан пожилого возраста»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7" name="TextBox 1"/>
          <p:cNvSpPr txBox="1"/>
          <p:nvPr/>
        </p:nvSpPr>
        <p:spPr>
          <a:xfrm>
            <a:off x="175845" y="1156121"/>
            <a:ext cx="11711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практики. </a:t>
            </a:r>
          </a:p>
          <a:p>
            <a:pPr lvl="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внедрения социальной практики «Азбука безопасности для граждан пожилого возраста», участники практики оставляют положительные результаты и описывают жизненные ситуации, с которыми они смогли справится, используя полученные знания.</a:t>
            </a:r>
          </a:p>
        </p:txBody>
      </p:sp>
      <p:pic>
        <p:nvPicPr>
          <p:cNvPr id="2097188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322" y="2378873"/>
            <a:ext cx="3060138" cy="4080183"/>
          </a:xfrm>
          <a:prstGeom prst="rect">
            <a:avLst/>
          </a:prstGeom>
        </p:spPr>
      </p:pic>
      <p:pic>
        <p:nvPicPr>
          <p:cNvPr id="2097189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1931" y="2466296"/>
            <a:ext cx="2698926" cy="2791504"/>
          </a:xfrm>
          <a:prstGeom prst="rect">
            <a:avLst/>
          </a:prstGeom>
        </p:spPr>
      </p:pic>
      <p:pic>
        <p:nvPicPr>
          <p:cNvPr id="2097190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37543" y="2466296"/>
            <a:ext cx="2248081" cy="3437926"/>
          </a:xfrm>
          <a:prstGeom prst="rect">
            <a:avLst/>
          </a:prstGeom>
        </p:spPr>
      </p:pic>
      <p:pic>
        <p:nvPicPr>
          <p:cNvPr id="2097191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0342" y="2546314"/>
            <a:ext cx="2780954" cy="27114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2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092" y="0"/>
            <a:ext cx="12442092" cy="6998677"/>
          </a:xfrm>
          <a:prstGeom prst="rect">
            <a:avLst/>
          </a:prstGeom>
        </p:spPr>
      </p:pic>
      <p:sp>
        <p:nvSpPr>
          <p:cNvPr id="1048608" name="TextBox 3"/>
          <p:cNvSpPr txBox="1"/>
          <p:nvPr/>
        </p:nvSpPr>
        <p:spPr>
          <a:xfrm>
            <a:off x="624254" y="714341"/>
            <a:ext cx="1132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безопасности для граждан пожилого возраста»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9" name="TextBox 4"/>
          <p:cNvSpPr txBox="1"/>
          <p:nvPr/>
        </p:nvSpPr>
        <p:spPr>
          <a:xfrm>
            <a:off x="624254" y="1139604"/>
            <a:ext cx="11034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практики «Азбука безопасности для граждан пожилого возраста» осуществляется: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волонтерами добровольческого движения «Соцветие добра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 ГБУ РК «ЦСЗН города Инты»;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 ГБУЗ РК «Интинская ЦРБ»; ОМВД «Интинский»; сотрудниками ТО ГАУ РК «МФЦ» и др.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лекций, занятий по определенным темам, сотрудники сторонних привлеченных организаций предоставляют наглядные, информационные материалы.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97193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987" y="2912217"/>
            <a:ext cx="1179791" cy="176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94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2084" y="2912217"/>
            <a:ext cx="1168768" cy="176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95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7426" y="2912214"/>
            <a:ext cx="1006691" cy="176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96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52565" y="2912213"/>
            <a:ext cx="1329660" cy="176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97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179146" y="2912214"/>
            <a:ext cx="1089294" cy="176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98" name="Рисунок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16903" y="2912214"/>
            <a:ext cx="1226040" cy="177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99" name="Рисунок 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10794" y="2912213"/>
            <a:ext cx="1327265" cy="176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200" name="Рисунок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7060" y="4757674"/>
            <a:ext cx="1245335" cy="1660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201" name="Рисунок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96518" y="4758191"/>
            <a:ext cx="1500027" cy="1659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202" name="Рисунок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3227224" y="4757674"/>
            <a:ext cx="1221683" cy="16289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3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092" y="-1"/>
            <a:ext cx="12442092" cy="6998677"/>
          </a:xfrm>
          <a:prstGeom prst="rect">
            <a:avLst/>
          </a:prstGeom>
        </p:spPr>
      </p:pic>
      <p:sp>
        <p:nvSpPr>
          <p:cNvPr id="1048610" name="TextBox 3"/>
          <p:cNvSpPr txBox="1"/>
          <p:nvPr/>
        </p:nvSpPr>
        <p:spPr>
          <a:xfrm>
            <a:off x="703385" y="719572"/>
            <a:ext cx="1132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безопасности для граждан пожилого возраста»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073" y="2034091"/>
            <a:ext cx="116498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практика «Азбука безопасности» распространена на территории МО «Инта», реализуется волонтерами добровольческого движения «Соцветие добра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а также сотрудниками Учреждения.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«Азбука безопасности» может быть успешно тиражирована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масштабах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адаптирована в учреждениях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занимающихся обеспечением безопасности  граждан пожилого возраста 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возможностей тиражирования практики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целесообразность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(практика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 финансовых вложений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 практики под любые материально-технические ресурсы учреждений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лекций и занятий может проводится всеми сотрудниками организаций, предварительно изучившие материалы.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добровольческого движения «Соцветие добра», а также сотрудники ГБУ РК «ЦСЗН города Инты» готовы оказать информационное сопровождение при тиражировании практики.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4785" y="1380392"/>
            <a:ext cx="1099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возможности тиражирования Практики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052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3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092" y="-1"/>
            <a:ext cx="12442092" cy="6998677"/>
          </a:xfrm>
          <a:prstGeom prst="rect">
            <a:avLst/>
          </a:prstGeom>
        </p:spPr>
      </p:pic>
      <p:sp>
        <p:nvSpPr>
          <p:cNvPr id="1048610" name="TextBox 3"/>
          <p:cNvSpPr txBox="1"/>
          <p:nvPr/>
        </p:nvSpPr>
        <p:spPr>
          <a:xfrm>
            <a:off x="553915" y="967154"/>
            <a:ext cx="1132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безопасности для граждан пожилого возраста»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204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9273" y="1550376"/>
            <a:ext cx="2863362" cy="2863362"/>
          </a:xfrm>
          <a:prstGeom prst="rect">
            <a:avLst/>
          </a:prstGeom>
        </p:spPr>
      </p:pic>
      <p:sp>
        <p:nvSpPr>
          <p:cNvPr id="1048611" name="TextBox 5"/>
          <p:cNvSpPr txBox="1"/>
          <p:nvPr/>
        </p:nvSpPr>
        <p:spPr>
          <a:xfrm>
            <a:off x="1891323" y="5013709"/>
            <a:ext cx="8159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04546" y="624254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Республики Коми 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«Комплексный центр социальной защиты населения города Инты»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6623" y="1540896"/>
            <a:ext cx="10111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практика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безопасности для граждан пожилого возраста»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28" y="3196201"/>
            <a:ext cx="3037743" cy="3037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593" name="TextBox 8"/>
          <p:cNvSpPr txBox="1"/>
          <p:nvPr/>
        </p:nvSpPr>
        <p:spPr>
          <a:xfrm>
            <a:off x="420565" y="1567697"/>
            <a:ext cx="11350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безопасности для граждан пожилого возраста»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комплекс мероприятий, направленных на повышение информированности граждан пожилого возраста и инвалидов о безопасности в современной жизни.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реализуется на территории МО «Инта» Республики Коми волонтерами «Соцветие добра».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данного мероприятия проводятся лекции, занятия по следующим темам: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мошенничества;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доровый образ жизни. Профилактика одиночества;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ожарная и электрическая безопасность;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ридическая и правовая безопасность;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антитеррористическая безопасность.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025083"/>
            <a:ext cx="11043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практика «Азбука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для граждан пожилого возраста»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38" y="4018525"/>
            <a:ext cx="2650554" cy="15146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51" y="4000354"/>
            <a:ext cx="2159685" cy="1619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46" y="4056407"/>
            <a:ext cx="2083189" cy="1036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45" y="4065108"/>
            <a:ext cx="2696463" cy="112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093" y="-120191"/>
            <a:ext cx="12442092" cy="6998677"/>
          </a:xfrm>
          <a:prstGeom prst="rect">
            <a:avLst/>
          </a:prstGeom>
        </p:spPr>
      </p:pic>
      <p:sp>
        <p:nvSpPr>
          <p:cNvPr id="1048596" name="TextBox 3"/>
          <p:cNvSpPr txBox="1"/>
          <p:nvPr/>
        </p:nvSpPr>
        <p:spPr>
          <a:xfrm>
            <a:off x="472585" y="738554"/>
            <a:ext cx="1132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безопасности для граждан пожилого возраста»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7" name="TextBox 4"/>
          <p:cNvSpPr txBox="1"/>
          <p:nvPr/>
        </p:nvSpPr>
        <p:spPr>
          <a:xfrm>
            <a:off x="227378" y="1118419"/>
            <a:ext cx="114871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в повседневной жизни лиц пожилого возраста, инвалидов. Технология включает в себя обучение безопасности жизнедеятельности в быту, вне дома. Направлена на формирование здорового образа жизни, профилактику и раннее выявление заболеваний, повышение качества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слушателей и участников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поставленной цели используются:</a:t>
            </a:r>
          </a:p>
        </p:txBody>
      </p:sp>
      <p:pic>
        <p:nvPicPr>
          <p:cNvPr id="209717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036" y="3716930"/>
            <a:ext cx="1608233" cy="2040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97178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8794" y="3420677"/>
            <a:ext cx="2142094" cy="2406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97179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1634" y="3506180"/>
            <a:ext cx="1756131" cy="1804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90036" y="2629017"/>
            <a:ext cx="268627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материалы</a:t>
            </a:r>
          </a:p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(полученные от представителей организаций и распространяемые волонтерами)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93" y="3658909"/>
            <a:ext cx="1481219" cy="2098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785448" y="2567808"/>
            <a:ext cx="284870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волонтерами)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44955" y="2507398"/>
            <a:ext cx="273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Лекции, групповые занятия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 участии волонтеров)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185" y="3467728"/>
            <a:ext cx="1721094" cy="2294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092" y="-1"/>
            <a:ext cx="12442092" cy="6998677"/>
          </a:xfrm>
          <a:prstGeom prst="rect">
            <a:avLst/>
          </a:prstGeom>
        </p:spPr>
      </p:pic>
      <p:sp>
        <p:nvSpPr>
          <p:cNvPr id="1048594" name="TextBox 1"/>
          <p:cNvSpPr txBox="1"/>
          <p:nvPr/>
        </p:nvSpPr>
        <p:spPr>
          <a:xfrm>
            <a:off x="321896" y="650631"/>
            <a:ext cx="11298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 практики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безопасности для граждан пожилого возраста»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5" name="TextBox 2"/>
          <p:cNvSpPr txBox="1"/>
          <p:nvPr/>
        </p:nvSpPr>
        <p:spPr>
          <a:xfrm>
            <a:off x="0" y="1481628"/>
            <a:ext cx="1194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 практики разделена на 3 большие группы. 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94304" name="Схе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958957"/>
              </p:ext>
            </p:extLst>
          </p:nvPr>
        </p:nvGraphicFramePr>
        <p:xfrm>
          <a:off x="422031" y="1934308"/>
          <a:ext cx="11113477" cy="4734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092" y="-1"/>
            <a:ext cx="12442092" cy="6998677"/>
          </a:xfrm>
          <a:prstGeom prst="rect">
            <a:avLst/>
          </a:prstGeom>
        </p:spPr>
      </p:pic>
      <p:sp>
        <p:nvSpPr>
          <p:cNvPr id="1048598" name="TextBox 3"/>
          <p:cNvSpPr txBox="1"/>
          <p:nvPr/>
        </p:nvSpPr>
        <p:spPr>
          <a:xfrm>
            <a:off x="553915" y="756069"/>
            <a:ext cx="1132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безопасности для граждан пожилого возраста»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9" name="TextBox 1"/>
          <p:cNvSpPr txBox="1"/>
          <p:nvPr/>
        </p:nvSpPr>
        <p:spPr>
          <a:xfrm>
            <a:off x="3015762" y="1710178"/>
            <a:ext cx="56798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пожилого возраста и инвалидов с видами опасностей, угрожающих человеку в современной повседневной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гражданами пожилого возраста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жизни, обеспечивающего полноценное безопасное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существование, реализацию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и запросов личности в повседневной жизни;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анализировать ситуации, принимать безопасные решения в быту.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3915" y="1263901"/>
            <a:ext cx="11043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безопасности для граждан пожилого возраста»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5" y="1710178"/>
            <a:ext cx="2635206" cy="1863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008" y="1565104"/>
            <a:ext cx="1907034" cy="2697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5" y="3719219"/>
            <a:ext cx="2789994" cy="2092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201" y="4417176"/>
            <a:ext cx="2481841" cy="16495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092" y="-1"/>
            <a:ext cx="12442092" cy="6998677"/>
          </a:xfrm>
          <a:prstGeom prst="rect">
            <a:avLst/>
          </a:prstGeom>
        </p:spPr>
      </p:pic>
      <p:sp>
        <p:nvSpPr>
          <p:cNvPr id="1048601" name="TextBox 1"/>
          <p:cNvSpPr txBox="1"/>
          <p:nvPr/>
        </p:nvSpPr>
        <p:spPr>
          <a:xfrm>
            <a:off x="131021" y="680821"/>
            <a:ext cx="11834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практики. </a:t>
            </a:r>
          </a:p>
          <a:p>
            <a:pPr lvl="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реализуется на базе ГБУ РК «ЦСЗН города Инты» с 2015 года. Оценка нуждаемости граждан пожилого возраста в оказании консультативных услуг по основам безопасности жизнедеятельности осуществляется на основе опросных листов, при заполнении которых выявляются проблемы, связанные с жизнью гражданина. </a:t>
            </a:r>
          </a:p>
        </p:txBody>
      </p:sp>
      <p:graphicFrame>
        <p:nvGraphicFramePr>
          <p:cNvPr id="4194305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456917"/>
              </p:ext>
            </p:extLst>
          </p:nvPr>
        </p:nvGraphicFramePr>
        <p:xfrm>
          <a:off x="1505209" y="2013036"/>
          <a:ext cx="6101862" cy="4062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030" y="1582615"/>
            <a:ext cx="3283214" cy="45192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092" y="-1"/>
            <a:ext cx="12442092" cy="6998677"/>
          </a:xfrm>
          <a:prstGeom prst="rect">
            <a:avLst/>
          </a:prstGeom>
        </p:spPr>
      </p:pic>
      <p:sp>
        <p:nvSpPr>
          <p:cNvPr id="1048601" name="TextBox 1"/>
          <p:cNvSpPr txBox="1"/>
          <p:nvPr/>
        </p:nvSpPr>
        <p:spPr>
          <a:xfrm>
            <a:off x="131021" y="680821"/>
            <a:ext cx="11834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практики. </a:t>
            </a:r>
          </a:p>
          <a:p>
            <a:pPr lvl="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Волонтёрами добровольческого движения «Соцветие добра», совместно с сотрудниками ГБУ РК «ЦСЗН города Инты»  организовываются лекции, групповые занятия, выездные консультативные приемы, в том числе в рамках «мобильных» бригад на территории Интинского района.</a:t>
            </a:r>
          </a:p>
        </p:txBody>
      </p:sp>
      <p:graphicFrame>
        <p:nvGraphicFramePr>
          <p:cNvPr id="4194305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702008"/>
              </p:ext>
            </p:extLst>
          </p:nvPr>
        </p:nvGraphicFramePr>
        <p:xfrm>
          <a:off x="2727340" y="2010831"/>
          <a:ext cx="6101862" cy="4062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822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092" y="-1"/>
            <a:ext cx="12442092" cy="6998677"/>
          </a:xfrm>
          <a:prstGeom prst="rect">
            <a:avLst/>
          </a:prstGeom>
        </p:spPr>
      </p:pic>
      <p:sp>
        <p:nvSpPr>
          <p:cNvPr id="1048602" name="TextBox 3"/>
          <p:cNvSpPr txBox="1"/>
          <p:nvPr/>
        </p:nvSpPr>
        <p:spPr>
          <a:xfrm>
            <a:off x="562708" y="694456"/>
            <a:ext cx="1132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безопасности для граждан пожилого возраста»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3" name="TextBox 1"/>
          <p:cNvSpPr txBox="1"/>
          <p:nvPr/>
        </p:nvSpPr>
        <p:spPr>
          <a:xfrm>
            <a:off x="175845" y="1156121"/>
            <a:ext cx="11834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практики. </a:t>
            </a:r>
          </a:p>
          <a:p>
            <a:pPr lvl="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окончания цикла лекций на определенную тематику, для граждан пожилого возраста и инвалидов проводится тестирование. В случае не удовлетворительного результата по итогам тестирования, специалистами Учреждения для гражданина проводятся индивидуальные занятия с точечной проработкой проблемных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вопросов. Для наглядности эффективности практики на графике представлены данные за период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– 2024 годы.</a:t>
            </a:r>
          </a:p>
        </p:txBody>
      </p:sp>
      <p:graphicFrame>
        <p:nvGraphicFramePr>
          <p:cNvPr id="419430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079309"/>
              </p:ext>
            </p:extLst>
          </p:nvPr>
        </p:nvGraphicFramePr>
        <p:xfrm>
          <a:off x="492370" y="2831484"/>
          <a:ext cx="4747846" cy="3306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94307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129881"/>
              </p:ext>
            </p:extLst>
          </p:nvPr>
        </p:nvGraphicFramePr>
        <p:xfrm>
          <a:off x="6549292" y="2831484"/>
          <a:ext cx="4641362" cy="3306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48604" name="TextBox 11"/>
          <p:cNvSpPr txBox="1"/>
          <p:nvPr/>
        </p:nvSpPr>
        <p:spPr>
          <a:xfrm>
            <a:off x="4290890" y="3761632"/>
            <a:ext cx="168006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57% от общего числа граждан пожилого возраста и инвалидов, прошли тестирование по итогам цикла на результат «Положительно»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5" name="TextBox 12"/>
          <p:cNvSpPr txBox="1"/>
          <p:nvPr/>
        </p:nvSpPr>
        <p:spPr>
          <a:xfrm>
            <a:off x="10102359" y="3846271"/>
            <a:ext cx="1784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65% от общего числа граждан пожилого возраста и инвалидов, прошли тестирование по итогам цикла на результат «Положительно»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952</Words>
  <Application>Microsoft Office PowerPoint</Application>
  <PresentationFormat>Произвольный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Tanasieva</dc:creator>
  <cp:lastModifiedBy>Анастасия Атемасова</cp:lastModifiedBy>
  <cp:revision>20</cp:revision>
  <dcterms:created xsi:type="dcterms:W3CDTF">2024-03-17T22:38:48Z</dcterms:created>
  <dcterms:modified xsi:type="dcterms:W3CDTF">2026-06-12T09:36:22Z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d5ee999f7a0047aa8ca74d483e5880e7</vt:lpwstr>
  </property>
</Properties>
</file>