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5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75F"/>
    <a:srgbClr val="028420"/>
    <a:srgbClr val="A9D18E"/>
    <a:srgbClr val="FFF975"/>
    <a:srgbClr val="FFCF37"/>
    <a:srgbClr val="50B046"/>
    <a:srgbClr val="92D050"/>
    <a:srgbClr val="30C272"/>
    <a:srgbClr val="FFD966"/>
    <a:srgbClr val="137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57" autoAdjust="0"/>
  </p:normalViewPr>
  <p:slideViewPr>
    <p:cSldViewPr snapToGrid="0">
      <p:cViewPr varScale="1">
        <p:scale>
          <a:sx n="83" d="100"/>
          <a:sy n="83" d="100"/>
        </p:scale>
        <p:origin x="629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CCDE-9FE6-494E-9909-BA812575746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8B48-CF4D-4DB7-B7BC-ABBB535D9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5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CCDE-9FE6-494E-9909-BA812575746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8B48-CF4D-4DB7-B7BC-ABBB535D9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5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CCDE-9FE6-494E-9909-BA812575746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8B48-CF4D-4DB7-B7BC-ABBB535D9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9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CCDE-9FE6-494E-9909-BA812575746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8B48-CF4D-4DB7-B7BC-ABBB535D9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5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CCDE-9FE6-494E-9909-BA812575746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8B48-CF4D-4DB7-B7BC-ABBB535D9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6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CCDE-9FE6-494E-9909-BA812575746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8B48-CF4D-4DB7-B7BC-ABBB535D9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7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CCDE-9FE6-494E-9909-BA812575746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8B48-CF4D-4DB7-B7BC-ABBB535D9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CCDE-9FE6-494E-9909-BA812575746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8B48-CF4D-4DB7-B7BC-ABBB535D9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CCDE-9FE6-494E-9909-BA812575746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8B48-CF4D-4DB7-B7BC-ABBB535D9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3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CCDE-9FE6-494E-9909-BA812575746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8B48-CF4D-4DB7-B7BC-ABBB535D9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3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CCDE-9FE6-494E-9909-BA812575746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8B48-CF4D-4DB7-B7BC-ABBB535D9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8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CCDE-9FE6-494E-9909-BA812575746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8B48-CF4D-4DB7-B7BC-ABBB535D9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1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1" y="796100"/>
            <a:ext cx="4650190" cy="4650190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3925616" y="-2101410"/>
            <a:ext cx="3733165" cy="402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sun9-8.userapi.com/impg/fD9rBaF9_d5rZ3uAq5xTx4ZibGxBiMrlUMDb1Q/n3jyfNutgoQ.jpg?size=1242x1656&amp;quality=95&amp;sign=e611993a4354a6b08007ab09bce7618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183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1273512" y="5951870"/>
            <a:ext cx="707432" cy="7232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37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объединение 29"/>
          <p:cNvSpPr/>
          <p:nvPr/>
        </p:nvSpPr>
        <p:spPr>
          <a:xfrm rot="16200000">
            <a:off x="11472208" y="6191638"/>
            <a:ext cx="388404" cy="242337"/>
          </a:xfrm>
          <a:prstGeom prst="flowChartMerge">
            <a:avLst/>
          </a:prstGeom>
          <a:solidFill>
            <a:schemeClr val="bg1"/>
          </a:solidFill>
          <a:ln w="19050">
            <a:solidFill>
              <a:srgbClr val="137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781" y="5968612"/>
            <a:ext cx="1139297" cy="64085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67" y="5951871"/>
            <a:ext cx="673549" cy="65759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76" y="6118604"/>
            <a:ext cx="2081256" cy="4552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389" y="5772199"/>
            <a:ext cx="918639" cy="90292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55090" y="470191"/>
            <a:ext cx="2161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28420"/>
                </a:solidFill>
                <a:latin typeface="+mj-lt"/>
              </a:rPr>
              <a:t>20 – 23 августа </a:t>
            </a:r>
            <a:endParaRPr lang="ru-RU" sz="2400" b="1" dirty="0" smtClean="0">
              <a:solidFill>
                <a:srgbClr val="02842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028420"/>
                </a:solidFill>
                <a:latin typeface="+mj-lt"/>
              </a:rPr>
              <a:t>2024 </a:t>
            </a:r>
            <a:r>
              <a:rPr lang="ru-RU" sz="2400" b="1" dirty="0">
                <a:solidFill>
                  <a:srgbClr val="028420"/>
                </a:solidFill>
                <a:latin typeface="+mj-lt"/>
              </a:rPr>
              <a:t>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11826"/>
          <a:stretch/>
        </p:blipFill>
        <p:spPr>
          <a:xfrm>
            <a:off x="-5571" y="-9237"/>
            <a:ext cx="5188918" cy="686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237344" y="-734415"/>
            <a:ext cx="3733165" cy="36106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2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un9-7.userapi.com/impg/K47xrtrHLAtM6wEUrpCu7nLy5nwjmSge19kUag/jrq0m9RGMjY.jpg?size=1242x1272&amp;quality=95&amp;sign=40bf189055a37b1dab9fe1fd6ef8c871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63909"/>
          <a:stretch/>
        </p:blipFill>
        <p:spPr bwMode="auto">
          <a:xfrm>
            <a:off x="11079126" y="0"/>
            <a:ext cx="1112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5" r="16092"/>
          <a:stretch/>
        </p:blipFill>
        <p:spPr bwMode="auto">
          <a:xfrm>
            <a:off x="6453963" y="0"/>
            <a:ext cx="462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5349" y="878632"/>
            <a:ext cx="4105940" cy="8053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270512" y="5975498"/>
            <a:ext cx="710432" cy="699622"/>
          </a:xfrm>
          <a:prstGeom prst="ellipse">
            <a:avLst/>
          </a:prstGeom>
          <a:solidFill>
            <a:srgbClr val="02842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 rot="16200000">
            <a:off x="11478038" y="6197468"/>
            <a:ext cx="375715" cy="243365"/>
          </a:xfrm>
          <a:prstGeom prst="flowChartMerge">
            <a:avLst/>
          </a:prstGeom>
          <a:solidFill>
            <a:srgbClr val="02842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092" y="856677"/>
            <a:ext cx="3559248" cy="849290"/>
          </a:xfrm>
        </p:spPr>
        <p:txBody>
          <a:bodyPr>
            <a:normAutofit/>
          </a:bodyPr>
          <a:lstStyle/>
          <a:p>
            <a:r>
              <a:rPr lang="ru-RU" sz="4800" b="1" spc="1000" dirty="0" smtClean="0">
                <a:solidFill>
                  <a:srgbClr val="028420"/>
                </a:solidFill>
                <a:latin typeface="+mn-lt"/>
              </a:rPr>
              <a:t>ЦЕЛИ</a:t>
            </a:r>
            <a:endParaRPr lang="ru-RU" sz="4800" b="1" spc="1000" dirty="0">
              <a:solidFill>
                <a:srgbClr val="028420"/>
              </a:solidFill>
              <a:latin typeface="+mn-lt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03948" y="1931080"/>
            <a:ext cx="5538959" cy="4044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ru-RU" dirty="0" smtClean="0">
              <a:solidFill>
                <a:srgbClr val="137057"/>
              </a:solidFill>
              <a:latin typeface="Bahnschrift Light Condensed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latin typeface="+mj-lt"/>
              </a:rPr>
              <a:t>В</a:t>
            </a:r>
            <a:r>
              <a:rPr lang="ru-RU" sz="2400" dirty="0" smtClean="0">
                <a:latin typeface="+mj-lt"/>
              </a:rPr>
              <a:t>ыявление в молодёжной среде новых подходов к решению экологических проблем;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+mj-lt"/>
              </a:rPr>
              <a:t>О</a:t>
            </a:r>
            <a:r>
              <a:rPr lang="ru-RU" sz="2400" dirty="0" smtClean="0">
                <a:latin typeface="+mj-lt"/>
              </a:rPr>
              <a:t>свещение роли библиотек в формировании экологического сознания населения;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+mj-lt"/>
              </a:rPr>
              <a:t>О</a:t>
            </a:r>
            <a:r>
              <a:rPr lang="ru-RU" sz="2400" dirty="0" smtClean="0">
                <a:latin typeface="+mj-lt"/>
              </a:rPr>
              <a:t>бмен лучшими практиками просветительской деятельности в области устойчивого развития.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63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225821" y="5576653"/>
            <a:ext cx="5753985" cy="1111521"/>
          </a:xfrm>
          <a:prstGeom prst="rect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821" y="2795236"/>
            <a:ext cx="5755123" cy="112990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1273512" y="5951870"/>
            <a:ext cx="707432" cy="7232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37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объединение 4"/>
          <p:cNvSpPr/>
          <p:nvPr/>
        </p:nvSpPr>
        <p:spPr>
          <a:xfrm rot="16200000">
            <a:off x="11472208" y="6191638"/>
            <a:ext cx="388404" cy="242337"/>
          </a:xfrm>
          <a:prstGeom prst="flowChartMerge">
            <a:avLst/>
          </a:prstGeom>
          <a:solidFill>
            <a:schemeClr val="bg1"/>
          </a:solidFill>
          <a:ln w="19050">
            <a:solidFill>
              <a:srgbClr val="137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1499191" y="4302216"/>
            <a:ext cx="3760314" cy="415066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2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13518" y="1606658"/>
            <a:ext cx="5486400" cy="588331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20016" y="302587"/>
            <a:ext cx="5749556" cy="849290"/>
          </a:xfrm>
        </p:spPr>
        <p:txBody>
          <a:bodyPr>
            <a:normAutofit/>
          </a:bodyPr>
          <a:lstStyle/>
          <a:p>
            <a:r>
              <a:rPr lang="ru-RU" sz="4800" b="1" spc="1000" dirty="0" smtClean="0">
                <a:solidFill>
                  <a:srgbClr val="028420"/>
                </a:solidFill>
                <a:latin typeface="+mn-lt"/>
              </a:rPr>
              <a:t>В ПРОГРАММЕ</a:t>
            </a:r>
            <a:endParaRPr lang="ru-RU" sz="4800" b="1" spc="1000" dirty="0">
              <a:solidFill>
                <a:srgbClr val="02842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844994"/>
            <a:ext cx="5866608" cy="11075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1750" y="1346166"/>
            <a:ext cx="5867398" cy="1226173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4286769"/>
            <a:ext cx="5936824" cy="1313343"/>
          </a:xfrm>
          <a:prstGeom prst="rect">
            <a:avLst/>
          </a:prstGeom>
          <a:solidFill>
            <a:srgbClr val="3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26959" y="4267710"/>
            <a:ext cx="5753985" cy="11379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363243" y="4420857"/>
            <a:ext cx="5441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0000"/>
                </a:solidFill>
                <a:latin typeface="+mj-lt"/>
              </a:rPr>
              <a:t>Мастермайнд</a:t>
            </a:r>
            <a:endParaRPr lang="ru-RU" sz="24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«Основы </a:t>
            </a:r>
            <a:r>
              <a:rPr lang="ru-RU" sz="2400" b="1" dirty="0">
                <a:solidFill>
                  <a:srgbClr val="000000"/>
                </a:solidFill>
                <a:latin typeface="+mj-lt"/>
              </a:rPr>
              <a:t>социального проектирования»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28592" y="4482002"/>
            <a:ext cx="4322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+mj-lt"/>
              </a:rPr>
              <a:t>Открытая диалоговая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площадка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«Яви </a:t>
            </a:r>
            <a:r>
              <a:rPr lang="ru-RU" sz="2400" b="1" dirty="0">
                <a:solidFill>
                  <a:srgbClr val="000000"/>
                </a:solidFill>
                <a:latin typeface="+mj-lt"/>
              </a:rPr>
              <a:t>себя миру!»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63243" y="1343999"/>
            <a:ext cx="5753985" cy="1228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00538" y="2929920"/>
            <a:ext cx="5211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Эко-</a:t>
            </a:r>
            <a:r>
              <a:rPr lang="ru-RU" sz="2400" dirty="0" err="1" smtClean="0">
                <a:solidFill>
                  <a:srgbClr val="000000"/>
                </a:solidFill>
                <a:latin typeface="+mj-lt"/>
              </a:rPr>
              <a:t>баттл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«Влюблён по собственному желанию»</a:t>
            </a:r>
            <a:endParaRPr lang="ru-RU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17658" y="5951870"/>
            <a:ext cx="2770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+mj-lt"/>
              </a:rPr>
              <a:t>Э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кологический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квиз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952" y="1542082"/>
            <a:ext cx="5763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+mj-lt"/>
              </a:rPr>
              <a:t>У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становочная сессия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«Роль </a:t>
            </a:r>
            <a:r>
              <a:rPr lang="ru-RU" sz="2400" b="1" dirty="0">
                <a:solidFill>
                  <a:srgbClr val="000000"/>
                </a:solidFill>
                <a:latin typeface="+mj-lt"/>
              </a:rPr>
              <a:t>молодёжи в устойчивом развитии»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08694" y="1569391"/>
            <a:ext cx="44630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Проектный трек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«Молодежь </a:t>
            </a:r>
            <a:r>
              <a:rPr lang="ru-RU" sz="2400" b="1" dirty="0">
                <a:solidFill>
                  <a:srgbClr val="000000"/>
                </a:solidFill>
                <a:latin typeface="+mj-lt"/>
              </a:rPr>
              <a:t>сохраняет будущее»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130807" y="2983282"/>
            <a:ext cx="56380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ru-RU" sz="2400" dirty="0" err="1" smtClean="0">
                <a:solidFill>
                  <a:srgbClr val="000000"/>
                </a:solidFill>
                <a:latin typeface="+mj-lt"/>
              </a:rPr>
              <a:t>Профмастерская</a:t>
            </a:r>
            <a:endParaRPr lang="ru-RU" sz="2400" dirty="0" smtClean="0">
              <a:solidFill>
                <a:srgbClr val="000000"/>
              </a:solidFill>
              <a:latin typeface="+mj-lt"/>
            </a:endParaRPr>
          </a:p>
          <a:p>
            <a:pPr lvl="1" algn="ctr"/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«Прикосновение. Действие. Глубина»</a:t>
            </a:r>
            <a:endParaRPr lang="ru-RU" sz="2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48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243" y="97073"/>
            <a:ext cx="2950642" cy="3255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751" y="2361954"/>
            <a:ext cx="5505165" cy="590143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4147" r="-540"/>
          <a:stretch/>
        </p:blipFill>
        <p:spPr>
          <a:xfrm>
            <a:off x="-9236" y="-27709"/>
            <a:ext cx="8307468" cy="688570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-65988"/>
            <a:ext cx="12192000" cy="975067"/>
          </a:xfrm>
          <a:prstGeom prst="rect">
            <a:avLst/>
          </a:prstGeom>
          <a:solidFill>
            <a:srgbClr val="028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09878" y="1176001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+mj-lt"/>
              </a:rPr>
              <a:t>г. </a:t>
            </a:r>
            <a:r>
              <a:rPr lang="ru-RU" sz="2800" dirty="0">
                <a:latin typeface="+mj-lt"/>
              </a:rPr>
              <a:t>Иркутск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984979" y="2980184"/>
            <a:ext cx="218200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п. </a:t>
            </a:r>
            <a:r>
              <a:rPr lang="ru-RU" sz="2800" dirty="0" smtClean="0">
                <a:latin typeface="+mj-lt"/>
              </a:rPr>
              <a:t>Хужир</a:t>
            </a:r>
          </a:p>
          <a:p>
            <a:pPr algn="ctr"/>
            <a:r>
              <a:rPr lang="ru-RU" sz="2800" dirty="0" err="1" smtClean="0">
                <a:latin typeface="+mj-lt"/>
              </a:rPr>
              <a:t>Ольхонского</a:t>
            </a:r>
            <a:r>
              <a:rPr lang="ru-RU" sz="2800" dirty="0" smtClean="0">
                <a:latin typeface="+mj-lt"/>
              </a:rPr>
              <a:t> </a:t>
            </a:r>
          </a:p>
          <a:p>
            <a:pPr algn="ctr"/>
            <a:r>
              <a:rPr lang="ru-RU" sz="2800" dirty="0" smtClean="0">
                <a:latin typeface="+mj-lt"/>
              </a:rPr>
              <a:t>района</a:t>
            </a:r>
            <a:endParaRPr lang="ru-RU" sz="2800" dirty="0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08364" y="48032"/>
            <a:ext cx="8758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975"/>
                </a:solidFill>
              </a:rPr>
              <a:t>20 </a:t>
            </a:r>
            <a:r>
              <a:rPr lang="ru-RU" sz="4800" b="1" dirty="0">
                <a:solidFill>
                  <a:srgbClr val="FFF975"/>
                </a:solidFill>
              </a:rPr>
              <a:t>– </a:t>
            </a:r>
            <a:r>
              <a:rPr lang="ru-RU" sz="4800" b="1" dirty="0" smtClean="0">
                <a:solidFill>
                  <a:srgbClr val="FFF975"/>
                </a:solidFill>
              </a:rPr>
              <a:t>23 АВГУСТА 2024 ГОДА</a:t>
            </a:r>
            <a:endParaRPr lang="ru-RU" sz="4800" b="1" dirty="0">
              <a:solidFill>
                <a:srgbClr val="FFF975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10800000">
            <a:off x="842031" y="4071179"/>
            <a:ext cx="320040" cy="9966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8023" y="3935340"/>
            <a:ext cx="448056" cy="4298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3984680" y="2675985"/>
            <a:ext cx="320040" cy="9966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20470" y="2398891"/>
            <a:ext cx="448056" cy="4298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273512" y="5951870"/>
            <a:ext cx="707432" cy="7232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37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объединение 16"/>
          <p:cNvSpPr/>
          <p:nvPr/>
        </p:nvSpPr>
        <p:spPr>
          <a:xfrm rot="16200000">
            <a:off x="11472208" y="6191638"/>
            <a:ext cx="388404" cy="242337"/>
          </a:xfrm>
          <a:prstGeom prst="flowChartMerge">
            <a:avLst/>
          </a:prstGeom>
          <a:solidFill>
            <a:schemeClr val="bg1"/>
          </a:solidFill>
          <a:ln w="19050">
            <a:solidFill>
              <a:srgbClr val="137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98489" y="4241888"/>
            <a:ext cx="2792523" cy="395071"/>
          </a:xfrm>
          <a:prstGeom prst="rect">
            <a:avLst/>
          </a:prstGeom>
          <a:solidFill>
            <a:srgbClr val="FFF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785" y="4700496"/>
            <a:ext cx="3281174" cy="2172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3" y="4718192"/>
            <a:ext cx="3211720" cy="2139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079"/>
            <a:ext cx="3839442" cy="255962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285947" y="2375434"/>
            <a:ext cx="1210589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1E775F"/>
                </a:solidFill>
                <a:latin typeface="+mj-lt"/>
              </a:rPr>
              <a:t>256 км</a:t>
            </a:r>
            <a:endParaRPr lang="ru-RU" sz="2800" dirty="0">
              <a:solidFill>
                <a:srgbClr val="1E775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99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243" y="97073"/>
            <a:ext cx="2950642" cy="3255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751" y="2361954"/>
            <a:ext cx="5505165" cy="590143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4147" r="-540"/>
          <a:stretch/>
        </p:blipFill>
        <p:spPr>
          <a:xfrm>
            <a:off x="-9236" y="-27709"/>
            <a:ext cx="8307468" cy="688570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-9144" y="-65988"/>
            <a:ext cx="12192000" cy="1515625"/>
          </a:xfrm>
          <a:prstGeom prst="rect">
            <a:avLst/>
          </a:prstGeom>
          <a:solidFill>
            <a:srgbClr val="028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09878" y="1176001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+mj-lt"/>
              </a:rPr>
              <a:t>г. </a:t>
            </a:r>
            <a:r>
              <a:rPr lang="ru-RU" sz="2800" dirty="0">
                <a:latin typeface="+mj-lt"/>
              </a:rPr>
              <a:t>Иркутск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984979" y="2980184"/>
            <a:ext cx="218200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п. </a:t>
            </a:r>
            <a:r>
              <a:rPr lang="ru-RU" sz="2800" dirty="0" smtClean="0">
                <a:latin typeface="+mj-lt"/>
              </a:rPr>
              <a:t>Хужир</a:t>
            </a:r>
          </a:p>
          <a:p>
            <a:pPr algn="ctr"/>
            <a:r>
              <a:rPr lang="ru-RU" sz="2800" dirty="0" err="1" smtClean="0">
                <a:latin typeface="+mj-lt"/>
              </a:rPr>
              <a:t>Ольхонского</a:t>
            </a:r>
            <a:r>
              <a:rPr lang="ru-RU" sz="2800" dirty="0" smtClean="0">
                <a:latin typeface="+mj-lt"/>
              </a:rPr>
              <a:t> </a:t>
            </a:r>
          </a:p>
          <a:p>
            <a:pPr algn="ctr"/>
            <a:r>
              <a:rPr lang="ru-RU" sz="2800" dirty="0" smtClean="0">
                <a:latin typeface="+mj-lt"/>
              </a:rPr>
              <a:t>района</a:t>
            </a:r>
            <a:endParaRPr lang="ru-RU" sz="2800" dirty="0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3300" y="-120023"/>
            <a:ext cx="11704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975"/>
                </a:solidFill>
              </a:rPr>
              <a:t>21 </a:t>
            </a:r>
            <a:r>
              <a:rPr lang="ru-RU" sz="4800" b="1" dirty="0">
                <a:solidFill>
                  <a:srgbClr val="FFF975"/>
                </a:solidFill>
              </a:rPr>
              <a:t>– </a:t>
            </a:r>
            <a:r>
              <a:rPr lang="ru-RU" sz="4800" b="1" dirty="0" smtClean="0">
                <a:solidFill>
                  <a:srgbClr val="FFF975"/>
                </a:solidFill>
              </a:rPr>
              <a:t>23 </a:t>
            </a:r>
            <a:r>
              <a:rPr lang="ru-RU" sz="4800" b="1" dirty="0" smtClean="0">
                <a:solidFill>
                  <a:srgbClr val="FFF975"/>
                </a:solidFill>
              </a:rPr>
              <a:t>АВГУСТА</a:t>
            </a:r>
          </a:p>
          <a:p>
            <a:r>
              <a:rPr lang="ru-RU" sz="4800" b="1" dirty="0" smtClean="0">
                <a:solidFill>
                  <a:srgbClr val="FFF975"/>
                </a:solidFill>
              </a:rPr>
              <a:t>Иркутск – Хужир - </a:t>
            </a:r>
            <a:r>
              <a:rPr lang="ru-RU" sz="4800" b="1" dirty="0" err="1" smtClean="0">
                <a:solidFill>
                  <a:srgbClr val="FFF975"/>
                </a:solidFill>
              </a:rPr>
              <a:t>Хобой</a:t>
            </a:r>
            <a:endParaRPr lang="ru-RU" sz="4800" b="1" dirty="0">
              <a:solidFill>
                <a:srgbClr val="FFF975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10800000">
            <a:off x="842031" y="4071179"/>
            <a:ext cx="320040" cy="9966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8023" y="3935340"/>
            <a:ext cx="448056" cy="4298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638757">
            <a:off x="3980838" y="2443819"/>
            <a:ext cx="320040" cy="9966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21438757">
            <a:off x="3916628" y="2166725"/>
            <a:ext cx="448056" cy="4298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98489" y="4241888"/>
            <a:ext cx="2792523" cy="395071"/>
          </a:xfrm>
          <a:prstGeom prst="rect">
            <a:avLst/>
          </a:prstGeom>
          <a:solidFill>
            <a:srgbClr val="FFF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785" y="4700496"/>
            <a:ext cx="3281174" cy="2172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3" y="4718192"/>
            <a:ext cx="3211720" cy="2139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1" t="19498" r="9500" b="3930"/>
          <a:stretch/>
        </p:blipFill>
        <p:spPr>
          <a:xfrm>
            <a:off x="0" y="1508759"/>
            <a:ext cx="2935224" cy="1959947"/>
          </a:xfrm>
          <a:prstGeom prst="rect">
            <a:avLst/>
          </a:prstGeom>
        </p:spPr>
      </p:pic>
      <p:sp>
        <p:nvSpPr>
          <p:cNvPr id="21" name="Равнобедренный треугольник 20"/>
          <p:cNvSpPr/>
          <p:nvPr/>
        </p:nvSpPr>
        <p:spPr>
          <a:xfrm rot="10800000">
            <a:off x="4278504" y="2339684"/>
            <a:ext cx="320040" cy="9966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14294" y="2062590"/>
            <a:ext cx="448056" cy="4298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06" y="-511582"/>
            <a:ext cx="3496653" cy="3492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094" y="2771355"/>
            <a:ext cx="5505165" cy="5901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6191" t="143" r="7788" b="-143"/>
          <a:stretch/>
        </p:blipFill>
        <p:spPr>
          <a:xfrm>
            <a:off x="7472517" y="0"/>
            <a:ext cx="471948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6639" y="193255"/>
            <a:ext cx="97720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Оргвзнос</a:t>
            </a:r>
            <a:r>
              <a:rPr lang="ru-RU" sz="2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7000  </a:t>
            </a:r>
            <a:r>
              <a:rPr lang="ru-RU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рублей </a:t>
            </a:r>
            <a:endParaRPr lang="ru-RU" sz="27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17463">
              <a:buFontTx/>
              <a:buChar char="-"/>
            </a:pPr>
            <a:r>
              <a:rPr lang="ru-RU" sz="2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транспортные расходы </a:t>
            </a:r>
          </a:p>
          <a:p>
            <a:pPr marL="342900"/>
            <a:r>
              <a:rPr lang="ru-RU" sz="2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г</a:t>
            </a:r>
            <a:r>
              <a:rPr lang="ru-RU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. Иркутск -</a:t>
            </a:r>
            <a:r>
              <a:rPr lang="ru-RU" sz="2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п. Хужир </a:t>
            </a:r>
            <a:r>
              <a:rPr lang="ru-RU" sz="2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ru-RU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г. </a:t>
            </a:r>
            <a:r>
              <a:rPr lang="ru-RU" sz="2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Иркутск,</a:t>
            </a:r>
          </a:p>
          <a:p>
            <a:pPr marL="342900" indent="17463">
              <a:buFontTx/>
              <a:buChar char="-"/>
            </a:pPr>
            <a:r>
              <a:rPr lang="ru-RU" sz="2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организационные расходы. </a:t>
            </a:r>
          </a:p>
          <a:p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Оплата </a:t>
            </a:r>
            <a:r>
              <a:rPr lang="ru-RU" sz="27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оргвзноса</a:t>
            </a:r>
            <a:r>
              <a:rPr lang="ru-RU" sz="2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indent="452438"/>
            <a:r>
              <a:rPr lang="ru-RU" sz="2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до 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июля </a:t>
            </a:r>
            <a:r>
              <a:rPr lang="ru-RU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2024 года. </a:t>
            </a:r>
            <a:endParaRPr lang="ru-RU" sz="23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Проживание и питание в Иркутске и в п. Хужир </a:t>
            </a:r>
          </a:p>
          <a:p>
            <a:pPr indent="452438"/>
            <a:r>
              <a:rPr lang="ru-RU" sz="2300" dirty="0" smtClean="0">
                <a:solidFill>
                  <a:srgbClr val="0284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самостоятельно.</a:t>
            </a:r>
          </a:p>
          <a:p>
            <a:endParaRPr lang="ru-RU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Ответственный </a:t>
            </a:r>
            <a:r>
              <a:rPr lang="ru-RU" sz="2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 indent="360363"/>
            <a:r>
              <a:rPr lang="ru-RU" sz="2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Елена Леонидовна Астапенко </a:t>
            </a:r>
          </a:p>
          <a:p>
            <a:pPr indent="92075"/>
            <a:r>
              <a:rPr lang="ru-RU" sz="2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(</a:t>
            </a:r>
            <a:r>
              <a:rPr lang="ru-RU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3952) 536-523, 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irklib@mail.ru</a:t>
            </a:r>
            <a:r>
              <a:rPr lang="ru-RU" sz="2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с пометкой </a:t>
            </a:r>
            <a:r>
              <a:rPr lang="ru-RU" sz="2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«Форум»).</a:t>
            </a:r>
          </a:p>
          <a:p>
            <a:pPr indent="354013"/>
            <a:r>
              <a:rPr lang="ru-RU" sz="2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Подробнее на сайте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lib38.ru/kollegam</a:t>
            </a:r>
            <a:endParaRPr lang="ru-RU" sz="23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56" y="6099705"/>
            <a:ext cx="1139297" cy="640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44" y="6075142"/>
            <a:ext cx="673549" cy="6575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3" y="6192494"/>
            <a:ext cx="2081256" cy="455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84" y="5829816"/>
            <a:ext cx="918639" cy="902921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365631" y="566038"/>
            <a:ext cx="5538959" cy="4044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96" y="204945"/>
            <a:ext cx="1759974" cy="17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186</Words>
  <Application>Microsoft Office PowerPoint</Application>
  <PresentationFormat>Широкоэкранный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Bahnschrift Light Condensed</vt:lpstr>
      <vt:lpstr>Calibri</vt:lpstr>
      <vt:lpstr>Calibri Light</vt:lpstr>
      <vt:lpstr>Тема Office</vt:lpstr>
      <vt:lpstr>Презентация PowerPoint</vt:lpstr>
      <vt:lpstr>ЦЕЛИ</vt:lpstr>
      <vt:lpstr>В ПРОГРАММЕ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Иркутск – п. Хужир Ольхонского района  20-23 августа 2024 года</dc:title>
  <dc:creator>User</dc:creator>
  <cp:lastModifiedBy>user</cp:lastModifiedBy>
  <cp:revision>45</cp:revision>
  <dcterms:created xsi:type="dcterms:W3CDTF">2024-06-18T05:21:57Z</dcterms:created>
  <dcterms:modified xsi:type="dcterms:W3CDTF">2024-08-07T06:39:37Z</dcterms:modified>
</cp:coreProperties>
</file>