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7" r:id="rId2"/>
    <p:sldId id="307" r:id="rId3"/>
    <p:sldId id="486" r:id="rId4"/>
    <p:sldId id="379" r:id="rId5"/>
    <p:sldId id="487" r:id="rId6"/>
    <p:sldId id="306" r:id="rId7"/>
    <p:sldId id="381" r:id="rId8"/>
    <p:sldId id="382" r:id="rId9"/>
    <p:sldId id="383" r:id="rId10"/>
    <p:sldId id="384" r:id="rId11"/>
    <p:sldId id="398" r:id="rId12"/>
    <p:sldId id="496" r:id="rId13"/>
    <p:sldId id="388" r:id="rId14"/>
    <p:sldId id="497" r:id="rId15"/>
    <p:sldId id="389" r:id="rId16"/>
    <p:sldId id="498" r:id="rId17"/>
    <p:sldId id="512" r:id="rId18"/>
    <p:sldId id="404" r:id="rId19"/>
    <p:sldId id="401" r:id="rId20"/>
    <p:sldId id="409" r:id="rId21"/>
    <p:sldId id="520" r:id="rId22"/>
    <p:sldId id="410" r:id="rId23"/>
    <p:sldId id="521" r:id="rId24"/>
    <p:sldId id="411" r:id="rId25"/>
    <p:sldId id="579" r:id="rId26"/>
    <p:sldId id="440" r:id="rId27"/>
    <p:sldId id="584" r:id="rId28"/>
    <p:sldId id="441" r:id="rId29"/>
    <p:sldId id="543" r:id="rId30"/>
    <p:sldId id="442" r:id="rId31"/>
    <p:sldId id="557" r:id="rId32"/>
    <p:sldId id="46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CB6"/>
    <a:srgbClr val="FFFF66"/>
    <a:srgbClr val="7A594A"/>
    <a:srgbClr val="6FB0B1"/>
    <a:srgbClr val="FEFDFB"/>
    <a:srgbClr val="0BC6CB"/>
    <a:srgbClr val="412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6362" autoAdjust="0"/>
  </p:normalViewPr>
  <p:slideViewPr>
    <p:cSldViewPr snapToGrid="0">
      <p:cViewPr varScale="1">
        <p:scale>
          <a:sx n="87" d="100"/>
          <a:sy n="87" d="100"/>
        </p:scale>
        <p:origin x="2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45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7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6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563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09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4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2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4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7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5A6E8-ADB3-44C3-81B0-9474C68BF9CA}" type="datetimeFigureOut">
              <a:rPr lang="ru-RU" smtClean="0"/>
              <a:pPr/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02456-03F8-4484-A963-26B5D6E2D9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84" y="0"/>
            <a:ext cx="105050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84867" y="4233"/>
            <a:ext cx="10507133" cy="6858000"/>
          </a:xfrm>
          <a:prstGeom prst="rect">
            <a:avLst/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2" tIns="60914" rIns="121832" bIns="60914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9460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03"/>
          <a:stretch>
            <a:fillRect/>
          </a:stretch>
        </p:blipFill>
        <p:spPr bwMode="auto">
          <a:xfrm>
            <a:off x="1" y="0"/>
            <a:ext cx="1680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2286209" y="1259969"/>
            <a:ext cx="9362447" cy="22621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5350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1D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ДОКЛАД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Об итогах военно-патриотической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и волонтёрской работы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в 2022 году и задачах по развитию регионального отделения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ВВПОД «ЮНАРМИЯ»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г. Севастополя в 2023 году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46852" y="4426305"/>
            <a:ext cx="9766852" cy="6025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 lIns="102944" tIns="51473" rIns="102944" bIns="51473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5350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1D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Начальник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1D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штаба Регионального отделения ВВПОД «ЮНАРМИЯ» г. Севастополя</a:t>
            </a:r>
          </a:p>
          <a:p>
            <a:pPr marL="0" marR="0" lvl="0" indent="0" algn="ctr" defTabSz="95350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1D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капитан 1 ранга запаса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1D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1D1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Коваленко Владимир Владиславович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1D1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308034" y="6217075"/>
            <a:ext cx="1802296" cy="3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73514" tIns="36727" rIns="73514" bIns="36727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736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charset="0"/>
              </a:rPr>
              <a:t>2023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sysClr val="windowText" lastClr="000000">
                      <a:alpha val="40000"/>
                    </a:sysClr>
                  </a:outerShdw>
                </a:effectLst>
                <a:uLnTx/>
                <a:uFillTx/>
                <a:latin typeface="Arial Narrow" pitchFamily="34" charset="0"/>
                <a:ea typeface="+mn-ea"/>
                <a:cs typeface="Arial" charset="0"/>
              </a:rPr>
              <a:t> год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1383617" y="202165"/>
            <a:ext cx="610771" cy="645974"/>
          </a:xfrm>
          <a:prstGeom prst="ellipse">
            <a:avLst/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30763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9935" y="655987"/>
            <a:ext cx="1042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ЮНАРМЕЙСКИЙ ОТРЯД В ВЫСШЕМ УЧЕБНОМ ЗАВЕДЕНИИ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258" y="5040061"/>
            <a:ext cx="11237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ПЕРВЫЙ В РОССИИ ЮНАРМЕЙСКИЙ ОТРЯД В ВУЗЕ БЫЛ СОЗДАН В СЕВАСТОЛЬСКОМ ФИЛИАЛЕ КРЫМСКОГО ГОСУДАРСТВЕННОГО УНИВЕРСИТЕТА</a:t>
            </a:r>
          </a:p>
        </p:txBody>
      </p:sp>
      <p:pic>
        <p:nvPicPr>
          <p:cNvPr id="9" name="Рисунок 8" descr="http://segi.cfuv.ru/img/news-fotos/29122019_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29" y="1234617"/>
            <a:ext cx="4154453" cy="31207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4" name="Рисунок 13" descr="https://sun9-79.userapi.com/impf/c841127/v841127338/467d3/7Vnt26l-qmw.jpg?size=1280x853&amp;quality=96&amp;sign=f2bbe8e4b42db299ec18d3cc3db8a1f2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0"/>
          <a:stretch/>
        </p:blipFill>
        <p:spPr bwMode="auto">
          <a:xfrm>
            <a:off x="1578892" y="1224228"/>
            <a:ext cx="4176000" cy="31311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8417" y="563223"/>
            <a:ext cx="475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ПРОЕКТНАЯ </a:t>
            </a: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ДЕЯТЕЛЬНОСТЬ И ВОЛОНТЕРСКАЯ ДЕЯТЕЛЬНОСТЬ</a:t>
            </a:r>
            <a:endParaRPr lang="ru-RU" b="1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9" y="216884"/>
            <a:ext cx="1119187" cy="1096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18" y="1398252"/>
            <a:ext cx="2980422" cy="2079672"/>
          </a:xfrm>
          <a:prstGeom prst="rect">
            <a:avLst/>
          </a:prstGeom>
        </p:spPr>
      </p:pic>
      <p:pic>
        <p:nvPicPr>
          <p:cNvPr id="9" name="Рисунок 8" descr="https://sun9-72.userapi.com/impg/EHwncOceh-OL5yH6wiK_iG63-9BxocRhiGGrYA/im3Y1Dy3s9w.jpg?size=1280x973&amp;quality=95&amp;sign=6e9ac4647adb55e7bf8abb072f40d027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64" y="4096765"/>
            <a:ext cx="3323412" cy="2264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95" y="3299732"/>
            <a:ext cx="3558268" cy="35582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67" y="751060"/>
            <a:ext cx="3804200" cy="380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4570" y="821638"/>
            <a:ext cx="81500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(Слайд № 12)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Третий год в составе регионального отделения ВВПОД «ЮНАРМИЯ» г. Севастополя функционирует юнармейская проектная студия. Педагоги и молодежь активно вовлекаются в проектную деятельность.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Необходимость создания проектной студии была обусловлена потребностью Регионального отделения  в разработке проектов военно-патриотической и социальной направленности, создании централизованной системы управления ими с точки зрения контроля, а также перспективного и финансового планирования.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Юнармейской проектной студией в 2022 году были детально разработаны 34 проекта. Четыре проекта приняли участие и победили в конкурсах, поддержаны грантами Фонда Президентских грантов, Правительства Севастополя, Федерального агентства по делам молодежи  на сумму 5 000 000 рублей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софинансировании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10 000 000 рублей. Два проекта успешно реализованы, два – в стадии реализации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В деятельности проектной студии в 2022 году приняли участие 46 волонтёров из числа юнармейцев</a:t>
            </a:r>
            <a:endParaRPr lang="ru-RU" sz="1600" dirty="0" smtClean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686181"/>
            <a:ext cx="12192000" cy="1530284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8417" y="563223"/>
            <a:ext cx="408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ПРОЕКТНАЯ ДЕЯТЕЛЬНОСТЬ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9229" y="4634936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ЗАДАЧИ НА 2023 ГОД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762" y="5011266"/>
            <a:ext cx="1143662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Принять участие во всех </a:t>
            </a:r>
            <a:r>
              <a:rPr lang="ru-RU" b="1" dirty="0" err="1" smtClean="0">
                <a:latin typeface="Times New Roman" pitchFamily="16" charset="0"/>
                <a:cs typeface="Times New Roman" pitchFamily="16" charset="0"/>
              </a:rPr>
              <a:t>грантовых</a:t>
            </a: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 конкурсах с проектами  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С высоким качеством реализовать все спланированные проекты. 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Обеспечить приток в проектную деятельность талантливой молодежи</a:t>
            </a: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Привлечь к реализации проектов волонтёров из числа юнармейцев.</a:t>
            </a:r>
            <a:endParaRPr lang="ru-RU" b="1" dirty="0" smtClean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" name="Рисунок 9" descr="G:\ПРОЕКТНАЯ СТУДИЯ\МИП\ПОБЕДНЫЙ СКРИН ПРОЕКТА МИП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1" y="1571211"/>
            <a:ext cx="5492840" cy="24557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4" name="Рисунок 13" descr="G:\ПРОЕКТНАЯ СТУДИЯ\СИМВОЛЫ ГОСУДАРСТВА _ СКВОЗЬ ВЕКА\Победный скрин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98" y="1571211"/>
            <a:ext cx="5490293" cy="24412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1245708"/>
            <a:ext cx="8150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(Слайд № 13)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Еще два проекта, поданные на конкурс в прошлом году, победили уже в 2023 году и будут реализованы при поддержке Фонда Президентских грантов на сумму 4 560 500 рублей 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софинансировании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6 021 660 рублей. Мы очень рады этому событию, так как победить на площадке Фонда Президентских грантов, да еще сразу двумя проектами – это весьма сложно, но и очень почетно!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Наши задачи – на высоком уровне реализовать в 2023 году два проекта: Военно-историческая настольная игра «Места исторических побед» и образовательный проект «Символы государства – сквозь века». А также завершить реализацию двух проектов, начатых в прошлом году; принять участие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грантовом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конкурсе Правительства Севастополя, а также других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грантовых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конкурсах.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216" y="563223"/>
            <a:ext cx="985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ЮРИДИЧЕСКИЕ ЛИЦА</a:t>
            </a:r>
          </a:p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 В СОСТАВЕ РЕГИОНАЛЬНОГО ОТДЕЛЕНИЯ ВВПОД «ЮНАРМИЯ» Г.СЕВАСТОПОЛЯ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8865" y="1523999"/>
            <a:ext cx="4982817" cy="1883935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tserrat Black" panose="00000A00000000000000" pitchFamily="2" charset="-52"/>
              </a:rPr>
              <a:t>Автономная некоммерческая организация «Спортивный клуб «Юнармейцы Севастополя»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99582" y="1517371"/>
            <a:ext cx="4896677" cy="1890563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tserrat Black" panose="00000A00000000000000" pitchFamily="2" charset="-52"/>
              </a:rPr>
              <a:t>Автономная некоммерческая организация «Школа будущих командиров»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490" y="3481559"/>
            <a:ext cx="2953112" cy="2953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47" y="3715649"/>
            <a:ext cx="2186451" cy="248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1245708"/>
            <a:ext cx="815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14)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Составной частью регионального движения являются две автономные некоммерческие организации АНО «Школа будущих командиров» и АНО «Спортивный клуб «Юнармейцы Севастополя», которые являются юридическими лицами – участниками Движения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Юнармия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Они предназначены для участия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грантовой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работе, управления конкретными проектами, образовательными и спортивными программами, организации и проведения мероприятий по уставной деятельности регионального отделения.</a:t>
            </a:r>
            <a:endParaRPr lang="ru-RU" sz="32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4570" y="954160"/>
            <a:ext cx="8150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ЮНАРМИЯ. НАСТАВНИЧЕСТВО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№29)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Проект «ЮНАРМИЯ. Наставничество» реализуется в Севастополе четыре года в тесном взаимодействии с партнерами, указанными на слайде. Проект направлен на социализацию детей и подростков, находящихся в социально опасном положении и на учете в комиссии по делам несовершеннолетних.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2022 году в «ЮНАРМИЮ» приняты 58 детей и подростков из этой категории. В день защиты детей 1 июня 2022 года подписаны соглашения о сотрудничестве и совместной работе в сфере патриотического воспитания молодежи между региональным отделением ЮНАРМИИ, Департаментом общественной безопасности,  Социальным приютом для детей и подростков и Центром помощи детям, оставшимся без попечения родителей "Наш дом". </a:t>
            </a: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472848"/>
            <a:ext cx="12192000" cy="187494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1877" y="6347795"/>
            <a:ext cx="363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2.  «С  РОССИЕЙ  НАВСЕГДА!»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7530" y="4457659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ЗАДАЧИ НА 2023 ГОД: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399" y="589728"/>
            <a:ext cx="694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Социальный проект «ЮНАРМИЯ. НАСТАВНИЧЕСТВО»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1296" y="4705548"/>
            <a:ext cx="10827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1. Увеличить вовлеченность целевой группы в мероприятия военно-патриотической направленности.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2. Добиться снятия с учета не менее 10 человек целевой группы по результатам работы с ними.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3. Совершенствовать работу с целевой группой во взаимодействии с в/ч Севастопольского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гарнизона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6" charset="0"/>
                <a:cs typeface="Times New Roman" pitchFamily="16" charset="0"/>
              </a:rPr>
              <a:t>4. Привлечь к участию в проекте волонтёров из числа юнармейцев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6" charset="0"/>
              <a:ea typeface="+mn-ea"/>
              <a:cs typeface="Times New Roman" pitchFamily="16" charset="0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1383617" y="202165"/>
            <a:ext cx="610771" cy="645974"/>
          </a:xfrm>
          <a:prstGeom prst="ellipse">
            <a:avLst/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https://sun9-west.userapi.com/sun9-66/s/v1/ig2/AIJVM1jeR89HpcdhSk2dDTViWV2-V2OI4GsLmAPX608vb2odFiePxeIDgu8BfbqjbjSgFyPpbzZEaK1t6mE6FNis.jpg?size=1280x960&amp;quality=9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361" y="1679320"/>
            <a:ext cx="3361331" cy="2520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4" name="Рисунок 13" descr="https://sun9-57.userapi.com/impg/mI_lHmmekJAfC2hNsX3cVAP6kx7vFctgF4a6tQ/-bYrykE48LU.jpg?size=1280x853&amp;quality=96&amp;sign=fc3b35f4484502c60faf6445889fc15a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7"/>
          <a:stretch/>
        </p:blipFill>
        <p:spPr bwMode="auto">
          <a:xfrm>
            <a:off x="4680562" y="1679320"/>
            <a:ext cx="3032203" cy="254414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5" name="Рисунок 14" descr="https://sun9-85.userapi.com/impg/-rDTqFCDgAZ7IusuOtIPHLPbhv34tu0Rgfczog/VDPxc0eTLYc.jpg?size=1280x848&amp;quality=96&amp;sign=f006602a5fd650a77198b6d9f186d385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r="5884"/>
          <a:stretch/>
        </p:blipFill>
        <p:spPr bwMode="auto">
          <a:xfrm>
            <a:off x="8080635" y="1679321"/>
            <a:ext cx="3271722" cy="25209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400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30763"/>
            <a:ext cx="12192000" cy="1517032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1877" y="6347795"/>
            <a:ext cx="363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2.  «С  РОССИЕЙ  НАВСЕГДА!»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7530" y="4856926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ЗАДАЧИ НА 2023 ГОД: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6209" y="622858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ЮНАРМЕЙСКИЙ ОТРЯД «ГРАНИТ» НА ПРЕДПРИЯТИИ ВОЕННО-ПРОМЫШЛЕННОГО КОМПЛЕКСА.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524" y="5314127"/>
            <a:ext cx="1197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Продолжить отработку модели профессионального ориентирования подростков на работу на предприятиях ВПК, использования учебно-материальной базы предприятий в целях военно-патриотического воспитания молодежи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1383617" y="202165"/>
            <a:ext cx="610771" cy="645974"/>
          </a:xfrm>
          <a:prstGeom prst="ellipse">
            <a:avLst/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379" y="1609300"/>
            <a:ext cx="5259468" cy="269829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5" name="Рисунок 14" descr="https://sun9-85.userapi.com/impg/DXQQF_4pHNCL-3r9CBavYgbVsJ4JeZEo9g3EvQ/yIRkiV0lDto.jpg?size=1280x720&amp;quality=96&amp;sign=4a0aacfc27678eac36fda1e9a69f5a24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88" y="1609300"/>
            <a:ext cx="4938429" cy="2692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725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6383" y="523468"/>
            <a:ext cx="467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КРАТКАЯ ИСТОРИЧЕСКАЯ СПРАВКА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52865" y="3273281"/>
            <a:ext cx="7487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 мая 2016 года.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Первый торжественный прием в Юнармейцы в Севастополе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8784" y="5733652"/>
            <a:ext cx="5234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2016 года.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Участие Севастопольской делегации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учредительном Слете ВВПОД «ЮНАРМИЯ»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17703" y="5727015"/>
            <a:ext cx="565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 июня 2016 года.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Учредительное собрание регионального отделения ВВПОД «ЮНАРМИЯ» г. Севастополя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356"/>
          <a:stretch>
            <a:fillRect/>
          </a:stretch>
        </p:blipFill>
        <p:spPr bwMode="auto">
          <a:xfrm>
            <a:off x="5330900" y="3719979"/>
            <a:ext cx="3203498" cy="1978454"/>
          </a:xfrm>
          <a:prstGeom prst="rect">
            <a:avLst/>
          </a:prstGeom>
          <a:noFill/>
          <a:ln w="254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4377" y="3718670"/>
            <a:ext cx="2949814" cy="1966511"/>
          </a:xfrm>
          <a:prstGeom prst="rect">
            <a:avLst/>
          </a:prstGeom>
          <a:noFill/>
          <a:ln w="254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50" y="1048481"/>
            <a:ext cx="4033550" cy="2161774"/>
          </a:xfrm>
          <a:prstGeom prst="rect">
            <a:avLst/>
          </a:prstGeom>
          <a:noFill/>
          <a:ln w="254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253" y="1033671"/>
            <a:ext cx="3544833" cy="2160104"/>
          </a:xfrm>
          <a:prstGeom prst="rect">
            <a:avLst/>
          </a:prstGeom>
          <a:noFill/>
          <a:ln w="254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3303" y="1033671"/>
            <a:ext cx="3445936" cy="2146851"/>
          </a:xfrm>
          <a:prstGeom prst="rect">
            <a:avLst/>
          </a:prstGeom>
          <a:noFill/>
          <a:ln w="25400" cmpd="sng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1383617" y="202165"/>
            <a:ext cx="610771" cy="645974"/>
          </a:xfrm>
          <a:prstGeom prst="ellipse">
            <a:avLst/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C00000"/>
                </a:solidFill>
              </a:rPr>
              <a:t>02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80591" y="6339485"/>
            <a:ext cx="86669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 января 2022 года.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РО ВВПОД «ЮНАРМИЯ» г. Севастополя приобрело статус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юрлица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86120" y="3750745"/>
            <a:ext cx="3459375" cy="1948597"/>
          </a:xfrm>
          <a:prstGeom prst="rect">
            <a:avLst/>
          </a:prstGeom>
          <a:ln w="25400" cmpd="sng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7424" y="542189"/>
            <a:ext cx="671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ДОПОЛНИТЕЛЬНАЯ ОБРАЗОВАТЕЛЬНАЯ ПРОГРАММА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«УМЕЙ СПАСАТЬ»</a:t>
            </a:r>
          </a:p>
        </p:txBody>
      </p:sp>
      <p:pic>
        <p:nvPicPr>
          <p:cNvPr id="9" name="Рисунок 8" descr="https://sun9-30.userapi.com/impg/on-J2uP-K-6CThllOfDqYNPAQNaDyK6_yCec1Q/0S45mCoq_c4.jpg?size=1280x853&amp;quality=96&amp;sign=6a5eea51bbf711efb2bdfd593ff6f928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8" y="1787312"/>
            <a:ext cx="5305487" cy="35353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4" name="Рисунок 13" descr="https://sun9-34.userapi.com/impf/c845522/v845522864/19b3ff/cSPWuN554mo.jpg?size=1280x856&amp;quality=96&amp;sign=fc8293dc8fe089783bc480e74cbab868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234" y="1787311"/>
            <a:ext cx="5109772" cy="35353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535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622856"/>
            <a:ext cx="81500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«Умей спасать»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37)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2022 году  региональное отделение в рамках юнармейского проекта "Умей спасать" обучили навыкам оказания первой помощи пострадавшим 1480 школьников и студентов.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Мы давно и широко в образовательном процессе применяем метод «Дети – детям!». Проект «Умей спасать» как раз и предусматривает активное привлечение в качестве обучающих инструкторов наиболее подготовленных юнармейцев медицинского юнармейского отряда.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 плечах медицинского отряда лежит обеспечение Юнармейского парадного батальона во время репетиций и парада войск Севастопольского гарнизона в День Победы, других массовых юнармейских мероприятий.</a:t>
            </a: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Справочно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Севастополе на призыв военных врачей шить уникальные тактические носилки первыми откликнулись юнармейцы СОШ №52. В школе оборудовали мастерскую, где ребята и учителя собирали носилки из ременной стропы, затем передавали их в швейный цех в Севастополе для прошивания изделий.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Швейным цехом руководят Владимир и Елена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Августинович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Общими усилиями изготовлено и передано военнослужащим более 350 носилок. Кроме школьников в добром деле принимали участие неравнодушные горожане, жители с.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Верхнесадовое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военнослужащие и военные пенсионеры авиационного полка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Бельбеке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юнармейцы СОШ №27.</a:t>
            </a:r>
            <a:endParaRPr lang="ru-RU" sz="32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1877" y="6347795"/>
            <a:ext cx="363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2.  «С  РОССИЕЙ  НАВСЕГДА!»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7424" y="542189"/>
            <a:ext cx="671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ДОПОЛНИТЕЛЬНАЯ ОБРАЗОВАТЕЛЬНАЯ ПРОГРАММА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«УМЕЙ СПАСАТЬ»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1383617" y="202165"/>
            <a:ext cx="610771" cy="645974"/>
          </a:xfrm>
          <a:prstGeom prst="ellipse">
            <a:avLst/>
          </a:prstGeom>
          <a:noFill/>
          <a:ln w="25560">
            <a:solidFill>
              <a:srgbClr val="C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1611" t="8981" r="3178" b="16660"/>
          <a:stretch/>
        </p:blipFill>
        <p:spPr>
          <a:xfrm>
            <a:off x="550844" y="1516575"/>
            <a:ext cx="10548044" cy="4668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0104" y="1147243"/>
            <a:ext cx="799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медицинского отряда РО ВВПОД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Юнармия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г. Севастополя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3840" y="1046926"/>
            <a:ext cx="8150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«Умей спасать»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38)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началом специальной военной операции, юнармейцы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медотряда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только изготавливали тактические носилки и предавали их нашим воинам на линию фронта, но и по согласованию с руководством госпиталя и медицинской службы Черноморского флота оказывали помощь медперсоналу реанимационного отделения и гнойной хирургии 1472 военного госпиталя, где самые сложные условия работы, в обслуживании раненных военнослужащих. В прошлом году юные медики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медотряда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отработали в госпитале свыше 1500 часов. Низкий поклон этим ребятам и девчонкам за их человечность и силу духа!</a:t>
            </a: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Справочно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Под руководством Ю.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Евича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 2015 года создана методика отечественной тактической медицины, издан ряд методичек, создана целая система преподавания, которая сейчас принята Минобороны России.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2017–2021 годах термин «тактическая медицина» прочно вошел в обиход военных медиков ВС РФ и получил официальное признание.	</a:t>
            </a:r>
            <a:endParaRPr lang="ru-RU" sz="32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277841"/>
            <a:ext cx="12192000" cy="1069953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01877" y="6347795"/>
            <a:ext cx="3631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2.  «С  РОССИЕЙ  НАВСЕГДА!»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7424" y="542189"/>
            <a:ext cx="6718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ДОПОЛНИТЕЛЬНАЯ ОБРАЗОВАТЕЛЬНАЯ ПРОГРАММА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«УМЕЙ СПАСАТЬ»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1320" y="5145214"/>
            <a:ext cx="2956816" cy="499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r="10660" b="10846"/>
          <a:stretch/>
        </p:blipFill>
        <p:spPr>
          <a:xfrm>
            <a:off x="663493" y="1368071"/>
            <a:ext cx="5109509" cy="359350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1989" r="3719" b="9851"/>
          <a:stretch/>
        </p:blipFill>
        <p:spPr>
          <a:xfrm>
            <a:off x="6096000" y="1368071"/>
            <a:ext cx="5345638" cy="359350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7624" y="5645129"/>
            <a:ext cx="11586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1.Совершенствование и развитие волонтерской деятельности медицинского волонтерского отряда.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2.Создание новых волонтерских медицинских отрядов на базе образовательных учреждений города Севастополя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3840" y="1046926"/>
            <a:ext cx="8150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«Умей спасать»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39)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Обучению навыкам тактической медицины юнармейцев в Севастополе мы приступили еще в 2019 году, понимая всю важность этой методики. В 2022 году навыкам тактической медицины нами  обучено 460 человек и впервые мы обучили 300 курсантов берегового факультета ЧВВМУ им. П.С. Нахимова.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Задача на 2023 год простая – Обучать, помогать и спасать!</a:t>
            </a: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Справочно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Руководит проектом «Умей спасать» Анна Андреевна Лебедева, имеющая 25-летний стаж работы в реанимационном отделении и отделении гнойной хирургии 1472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вмкг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Дополнительно обучалась Национальном центре обучения навыкам оказания первой помощи «Школа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Бубнова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(г.Москва), а также досконально освоила методику отечественной тактической медицины, разработанную военврачом, кандидатом медицинских наук Юрием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Евичем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старшим лейтенант медицинской службы ДНР, руководителем проекта «Технология выживания. Курс тактической медицины».		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5704" y="534924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Чемпионат по оказанию первой помощи и тактической медицине среди образовательных организаций СЕВАСТОПОЛЯ «Умей спасать"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Рисунок 8" descr="https://sun3.43222.userapi.com/impg/T-fd7vZZK1OTU9t0t-jgVGkYVC472SgPJdUSkw/FeJwl6SnB7A.jpg?size=1280x837&amp;quality=95&amp;sign=a47ff039b61eb278eda16deb7bdb643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2" y="1884540"/>
            <a:ext cx="5488725" cy="35896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0" name="Рисунок 9" descr="https://sun9-7.userapi.com/impg/wrv3ZxGMUFiB6fP4e7JADRG9Sp7uvTvrQcLK_g/eofOx8OXXeU.jpg?size=1280x845&amp;quality=95&amp;sign=85ec2b84f67ed7839a86dea3554dbc4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952" y="1884539"/>
            <a:ext cx="5438050" cy="358965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28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1245708"/>
            <a:ext cx="8150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Чемпионат по оказанию первой помощи и тактической медицине среди образовательных организаций  «Умей спасать"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66)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16 декабря в СОШ № 23 региональное отделение провело Чемпионат по оказанию помощи пострадавшим с элементами тактической медицины "Умей спасать" прошёл 16 декабря в СОШ № 23. Чемпионат стал зачётной игрой для юнармейцев, прошедших обучение по одноименной программе "Умей спасать" в центральном севастопольском Доме ЮНАРМИИ.</a:t>
            </a: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6014" y="6361046"/>
            <a:ext cx="437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5.  «БЫСТРЕЕ!  ВЫШЕ!  СИЛЬНЕЕ!»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5704" y="534924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Чемпионат по оказанию первой помощи и тактической медицине среди образовательных организаций СЕВАСТОПОЛЯ «Умей спасать"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r="23768"/>
          <a:stretch/>
        </p:blipFill>
        <p:spPr>
          <a:xfrm>
            <a:off x="750628" y="1658573"/>
            <a:ext cx="5251080" cy="402800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r="18303"/>
          <a:stretch/>
        </p:blipFill>
        <p:spPr>
          <a:xfrm>
            <a:off x="6410746" y="1658573"/>
            <a:ext cx="4972871" cy="405554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257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0831" y="1245708"/>
            <a:ext cx="8150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Чемпионат по оказанию первой помощи и тактической медицине среди образовательных организаций  «Умей спасать"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67)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Соревнования проходили в два этапа: оказание первой помощи при массовой техногенной чрезвычайной ситуации и оказание первой помощи в зоне огневого контакта. В состязаниях приняло участие команды из 12 образовательных организаций. Команды показали слаженную работу, выполнили поставленные задачи и повысили знания по тактической медицине. Результаты: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 место - СОШ № 15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II место - Гимназия № 2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место - СОШ № 52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Награды победителям и призёрам вручил флагманский врач корабельного соединения Черноморского Флота подполковник медицинской службы Константин Алексеевич Черемисов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В подготовке и проведении чемпионата  приняли участие 22 волонтёра медицинского волонтерского юнармейского отряда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795134"/>
            <a:ext cx="815008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02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b="1" dirty="0" smtClean="0"/>
              <a:t>Краткая историческая справка.</a:t>
            </a:r>
            <a:endParaRPr lang="ru-RU" dirty="0" smtClean="0"/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 мая 2016 года воспитанники севастопольского отделения ЦСКА в режиме телемоста Москва — Севастополь — Волгоград — Самара приняли участие в торжественном приёме в юнармейцы. В Москве клятву первых юнармейцев этих городов принял Министр обороны России С.К. Шойгу.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28 мая 2016 года в Парке «Патриот» Московской области состоялся учредительный Слет «ЮНАРМИИ», на котором была и Севастопольская делегация. По возвращению в Севастополь, командование Черноморского флота предложено мне создать и возглавить региональное отделение ВВПОД «ЮНАРМИЯ» г. Севастополя.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 июня 2016 года в Морской библиотеке состоялось учредительное собрание регионального отделения, на котором был избран самый представительный в России штаб регионального отделения ВВПОД «ЮНАРМИЯ» в количестве 29 человек, я был избран начальником штаба, а 21 апреля 2021 года переизбран на новый пятилетний срок.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января 2022 года Севастопольское региональное отделение приобрело статус юридического лица.</a:t>
            </a:r>
          </a:p>
          <a:p>
            <a:pPr algn="ctr"/>
            <a:endParaRPr lang="ru-RU" sz="32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250070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6014" y="6361046"/>
            <a:ext cx="437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5.  «БЫСТРЕЕ!  ВЫШЕ!  СИЛЬНЕЕ!»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5704" y="534924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Чемпионат по оказанию первой помощи и тактической медицине среди образовательных организаций СЕВАСТОПОЛЯ «Умей спасать"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0779" y="5250070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ЗАДАЧИ НА 2023 ГОД: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5903" y="5620846"/>
            <a:ext cx="10813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cs typeface="Times New Roman" pitchFamily="16" charset="0"/>
              </a:rPr>
              <a:t>Провести два общегородских Чемпионата «Умей спасать» в первом и втором полугодии 2023 года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cs typeface="Times New Roman" pitchFamily="16" charset="0"/>
              </a:rPr>
              <a:t>Увеличить число юнармейских команд, привлекаемых к участию в отборочных этапах турнира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6" charset="0"/>
                <a:cs typeface="Times New Roman" pitchFamily="16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6" charset="0"/>
                <a:cs typeface="Times New Roman" pitchFamily="16" charset="0"/>
              </a:rPr>
              <a:t>Подготовить и привлечь к участию в организации и проведении чемпионатов до30 новых волонтёров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b="18409"/>
          <a:stretch/>
        </p:blipFill>
        <p:spPr>
          <a:xfrm>
            <a:off x="1913009" y="1286420"/>
            <a:ext cx="8811586" cy="383468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963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0831" y="1245708"/>
            <a:ext cx="8150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ВОЛОНТЕРСКАЯ поддержка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военнослужащих, участвующих в СВО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86)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 началом Специальной военной операции Юнармейцы Севастополя вместе с членами Российским движением школьников, дали старт Всероссийской молодежной инициативе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пошиву тактических носилок для нужд фронта. С марта по январь 2022 года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фрон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было отправлено 620 носилок, изготовленных руками волонтеров-юнармейцев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Региональное отделение ВВПОД «ЮНАРМИЯ» г. Севастополя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3516" y="6361046"/>
            <a:ext cx="28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Times New Roman" pitchFamily="16" charset="0"/>
              </a:rPr>
              <a:t>7.  «СЛУЖУ  РОССИИ!»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7983" y="516836"/>
            <a:ext cx="9965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Волонтёрская поддержка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военнослужащих, участвующих в СПЕЦИАЛЬНОЙ ВОЕННОЙ ОПЕРАЦИИ</a:t>
            </a: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 descr="G:\ЮНАРМИЯ ШТАБ\ДОКЛАД НА ВОЕННОМ СОВЕТЕ\ПОМОЩЬ СВО\20220420_1258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r="22890"/>
          <a:stretch/>
        </p:blipFill>
        <p:spPr bwMode="auto">
          <a:xfrm>
            <a:off x="651076" y="1972645"/>
            <a:ext cx="4927208" cy="41385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/>
          <a:stretch/>
        </p:blipFill>
        <p:spPr>
          <a:xfrm flipH="1">
            <a:off x="5943338" y="1972645"/>
            <a:ext cx="5275121" cy="413853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358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30763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044" y="549972"/>
            <a:ext cx="874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ОСНОВНЫЕ НАПРАВЛЕНИЯ РАБОТЫ </a:t>
            </a:r>
          </a:p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РЕГИОНАЛЬНОГО ОТДЕЛЕНИЯ ВВПОД «ЮНАРМИЯ» Г. СЕВАСТОПОЛЯ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0556" y="1371600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ЮНАРМИЯ – ВПЕРЕД!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3824" y="2292626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РОССИЕЙ НАВСЕГДА!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7059" y="3226905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ТВОРЧЕСКИЙ ЮНАРМЕЙСКИЙ СОЮЗ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68881" y="5115338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СЛУЖУ РОССИИ!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0565" y="5121965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ЮНАРМИЯ В КАДРЕ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031352" y="5102087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ЮНАРМЕЙСКОЕ ЛЕТО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86531" y="5121965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БЫСТРЕЕ! ВЫШЕ! СИЛЬНЕЕ!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0435" y="4174433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ХРАНИМ ИСТОРИЮ РОССИИ</a:t>
            </a:r>
          </a:p>
        </p:txBody>
      </p:sp>
      <p:pic>
        <p:nvPicPr>
          <p:cNvPr id="18" name="Picture 2" descr="https://sun9-north.userapi.com/sun9-88/s/v1/ig2/A_Mnp7W_sD0NDZZzjYr4XMUzE-uz3Fr_ZIrG8NZujmOvEgzz57-3bGLMl58fU7vkzFA9Gh689Ii4WcRM4sQUe1ub.jpg?size=1280x79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 l="4724" t="33968" b="4784"/>
          <a:stretch>
            <a:fillRect/>
          </a:stretch>
        </p:blipFill>
        <p:spPr bwMode="auto">
          <a:xfrm>
            <a:off x="3788004" y="1378226"/>
            <a:ext cx="7900416" cy="3451839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1562" y="874647"/>
            <a:ext cx="815008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Восемь направлений работы регионального отделения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(Слайд № 03)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определению Президента Российской Федерации Владимира Владимировича Путина город-герой Севастополь является патриотической столицей России.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Многовековая героическая история Севастополя и Черноморского флота, массовый героизм и самоотверженность защитников Севастополя, проявленные во все времена, представляют собой уникальную платформу для создания новой эффективной системы военно-патриотического воспитания, обеспечивающей оптимальные условия развития у детей и молодежи верности своему Отечеству, готовности к достойному служению обществу и государству Российскому.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эти условия и определяли главный вектор и основные направления (их - восемь) военно-патриотической работы, проводимой Севастопольским региональным отделением ЮНАРМИИ в 2022 году.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Рассмотрим их более подробно и определим задачи по развитию регионального отделения в 2023 году.</a:t>
            </a:r>
          </a:p>
          <a:p>
            <a:pPr algn="ctr"/>
            <a:endParaRPr lang="ru-RU" sz="3200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16232" y="2266125"/>
            <a:ext cx="1729410" cy="702363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Юнармейский отряд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8632" y="2418525"/>
            <a:ext cx="1729410" cy="702363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Юнармейский отряд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21032" y="2570925"/>
            <a:ext cx="1729410" cy="702363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Юнармейский отряд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73432" y="2723325"/>
            <a:ext cx="1729410" cy="702363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Юнармейский отряд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201" y="642736"/>
            <a:ext cx="69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СТРУКТУРА РЕГИОНАЛЬНОГО ОТДЕЛЕНИЯ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3423" y="3452196"/>
            <a:ext cx="173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76 отрядов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2644" y="1179448"/>
            <a:ext cx="4479235" cy="675858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Региональное отделение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ВВПОД «ЮНАРМИЯ» г. Севастополя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31022" y="2710063"/>
            <a:ext cx="2955235" cy="616224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Штаб</a:t>
            </a:r>
          </a:p>
          <a:p>
            <a:pPr algn="ctr"/>
            <a:r>
              <a:rPr lang="ru-RU" dirty="0" smtClean="0"/>
              <a:t>Регионального отделения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56171" y="4068393"/>
            <a:ext cx="4876804" cy="66261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Автономная некоммерческая организация «Школа будущих командиров»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69423" y="4863529"/>
            <a:ext cx="4863548" cy="675866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Автономная некоммерческая организация «Спортивный клуб «Юнармейцы Севастополя»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94242" y="3326293"/>
            <a:ext cx="1736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29 человек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021492" y="4697879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 ЮНАРМИИ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73892" y="4850279"/>
            <a:ext cx="2663682" cy="728867"/>
          </a:xfrm>
          <a:prstGeom prst="rect">
            <a:avLst/>
          </a:prstGeom>
          <a:solidFill>
            <a:srgbClr val="FF0000"/>
          </a:solidFill>
          <a:ln w="254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 ЮНАРМИИ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189" y="5592404"/>
            <a:ext cx="196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2 дома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8428383" y="1497496"/>
            <a:ext cx="1126434" cy="0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550504" y="1517376"/>
            <a:ext cx="2365513" cy="6624"/>
          </a:xfrm>
          <a:prstGeom prst="line">
            <a:avLst/>
          </a:prstGeom>
          <a:ln w="254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18" idx="0"/>
          </p:cNvCxnSpPr>
          <p:nvPr/>
        </p:nvCxnSpPr>
        <p:spPr>
          <a:xfrm>
            <a:off x="9581322" y="1510748"/>
            <a:ext cx="13251" cy="2557645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202017" y="1895062"/>
            <a:ext cx="6623" cy="788497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25" idx="0"/>
          </p:cNvCxnSpPr>
          <p:nvPr/>
        </p:nvCxnSpPr>
        <p:spPr>
          <a:xfrm>
            <a:off x="4340087" y="1855304"/>
            <a:ext cx="13246" cy="2842575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1557130" y="1557132"/>
            <a:ext cx="0" cy="669233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62123" y="5565911"/>
            <a:ext cx="25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2 участника - </a:t>
            </a:r>
            <a:r>
              <a:rPr lang="ru-RU" b="1" dirty="0" err="1" smtClean="0">
                <a:latin typeface="Times New Roman" pitchFamily="16" charset="0"/>
                <a:cs typeface="Times New Roman" pitchFamily="16" charset="0"/>
              </a:rPr>
              <a:t>юрлица</a:t>
            </a:r>
            <a:endParaRPr lang="ru-RU" b="1" dirty="0" smtClean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30763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0505" y="616232"/>
            <a:ext cx="96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ЮНАРМЕЙСКИЕ ОТРЯДЫ В ОБЩЕОБРАЗОВАТЕЛЬНЫХ ШКОЛАХ (ГИМНАЗИЯХ)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4609" y="5009326"/>
            <a:ext cx="96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ПРИНЦИП СОЗДАНИЯ ОТРЯДОВ: ОДНА ШКОЛА – ОДИН ЮНАРМЕЙСКИЙ ОТРЯД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922" y="5506284"/>
            <a:ext cx="1057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В СЕВАСТОПОЛЕ ЮНАРМЕЙСКИЕ ОТРЯДЫ СОЗДАНЫ ПРАКТИЧЕСКИ ВО ВСЕХ ШКОЛАХ</a:t>
            </a:r>
          </a:p>
        </p:txBody>
      </p:sp>
      <p:pic>
        <p:nvPicPr>
          <p:cNvPr id="13" name="Рисунок 12" descr="https://sun9-17.userapi.com/impf/c834304/v834304806/155afd/9hVx8rHol6o.jpg?size=1280x862&amp;quality=96&amp;sign=797a96792baa6460e8b7c727be8fb624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8491"/>
          <a:stretch/>
        </p:blipFill>
        <p:spPr bwMode="auto">
          <a:xfrm>
            <a:off x="197160" y="1606998"/>
            <a:ext cx="3496735" cy="25615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6" name="Рисунок 15" descr="https://sun9-84.userapi.com/impf/c854220/v854220842/14d349/ggE3xUbqz4s.jpg?size=1280x854&amp;quality=96&amp;sign=a168722e468d728fe4626207b143adec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57" y="1586077"/>
            <a:ext cx="4148180" cy="25447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</p:pic>
      <p:pic>
        <p:nvPicPr>
          <p:cNvPr id="17" name="Рисунок 16" descr="https://sun9-67.userapi.com/impf/c824202/v824202965/4d17c/TeqAyaTIilQ.jpg?size=1280x960&amp;quality=96&amp;sign=10fcec71121537d49e2bc3e706f9ec36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" r="-126" b="-151"/>
          <a:stretch/>
        </p:blipFill>
        <p:spPr bwMode="auto">
          <a:xfrm>
            <a:off x="8213771" y="1581920"/>
            <a:ext cx="3408386" cy="255306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830763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4332" y="616232"/>
            <a:ext cx="812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ЮНАРМЕЙСКИЕ ОТРЯДЫ В КОЛЛЕДЖАХ И ТЕХНИКУМЕ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158" y="5212040"/>
            <a:ext cx="112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В СЕВАСТОПОЛЕ ЮНАРМЕЙСКИЕ ОТРЯДЫ СОЗДАНЫ ВО ВСЕХ КОЛЛЕДЖАХ И ТЕХНИКУМЕ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-1" r="7427"/>
          <a:stretch/>
        </p:blipFill>
        <p:spPr>
          <a:xfrm>
            <a:off x="6096000" y="1788998"/>
            <a:ext cx="5004000" cy="248738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Рисунок 12" descr="https://sun9-88.userapi.com/impg/zXXYw6X5kkrMlGFVGsWkU2nyykBsUwJjTgj5bQ/FYEVoTumd-4.jpg?size=1280x850&amp;quality=96&amp;sign=3df192f51473dacddc5edd27339214d1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0"/>
          <a:stretch/>
        </p:blipFill>
        <p:spPr bwMode="auto">
          <a:xfrm>
            <a:off x="773906" y="1788998"/>
            <a:ext cx="4938743" cy="248738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020629"/>
            <a:ext cx="12192000" cy="1131887"/>
          </a:xfrm>
          <a:prstGeom prst="rect">
            <a:avLst/>
          </a:prstGeom>
          <a:solidFill>
            <a:srgbClr val="FEFDF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138506"/>
            <a:ext cx="1119187" cy="1096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1890" y="172276"/>
            <a:ext cx="7089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ВВПОД «ЮНАРМИЯ» г. Севастополя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46435" y="6361047"/>
            <a:ext cx="3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6" charset="0"/>
                <a:cs typeface="Times New Roman" pitchFamily="16" charset="0"/>
              </a:rPr>
              <a:t>1.  «ЮНАРМИЯ – ВПЕРЕД!»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9935" y="655987"/>
            <a:ext cx="1042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ЮНАРМЕЙСКИЙ ОТРЯД В ДОВУЗОВСКОМ ОБРАЗОВАТЕЛЬНОМ УЧРЕЖДЕНИИ МО РФ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078" y="5407107"/>
            <a:ext cx="1123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6" charset="0"/>
                <a:cs typeface="Times New Roman" pitchFamily="16" charset="0"/>
              </a:rPr>
              <a:t>В СЕВАСТОПОЛЬСКОМ ФИЛИАЛЕ  НВМУ ВСЕ 100% ВОСПИТАННИКОВ - ЮНАРМЕЙЦЫ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622" y="1248065"/>
            <a:ext cx="3258756" cy="320722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01" y="1775700"/>
            <a:ext cx="3316116" cy="235142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" y="1752098"/>
            <a:ext cx="3390499" cy="2259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335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1093</Words>
  <Application>Microsoft Office PowerPoint</Application>
  <PresentationFormat>Широкоэкранный</PresentationFormat>
  <Paragraphs>194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Montserrat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Юнармия</dc:creator>
  <cp:lastModifiedBy>user</cp:lastModifiedBy>
  <cp:revision>439</cp:revision>
  <dcterms:created xsi:type="dcterms:W3CDTF">2022-11-25T09:05:51Z</dcterms:created>
  <dcterms:modified xsi:type="dcterms:W3CDTF">2023-06-21T11:21:35Z</dcterms:modified>
</cp:coreProperties>
</file>