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4" r:id="rId3"/>
    <p:sldId id="260" r:id="rId4"/>
    <p:sldId id="262" r:id="rId5"/>
    <p:sldId id="263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рина Ермакова" initials="ИЕ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-66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7F546-BFE3-413E-AE51-60603CE2A374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4DC49-AF98-42EE-831E-5E167DCE1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468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888F79-BADA-46B4-A968-15D999737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275" y="-20637"/>
            <a:ext cx="9144000" cy="2387600"/>
          </a:xfr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anchor="b">
            <a:normAutofit/>
          </a:bodyPr>
          <a:lstStyle>
            <a:lvl1pPr algn="ctr">
              <a:defRPr sz="8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852281392"/>
      </p:ext>
    </p:extLst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48658B-B4E2-482B-8B8B-7324DE48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51CEB4-5605-4F92-9B39-CB24A4B7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1997CBB-1B91-4A15-AB3D-B99495A48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8A17F6-3A9C-46A3-ADD6-4D94F4D8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A9345B5-5EAF-42DE-A2AE-77B2CF01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76F348E-F5AA-4869-9451-E32AB17E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4324753"/>
      </p:ext>
    </p:extLst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CFD875-0AEE-48C8-AF93-04F62420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A74A7F0-D2CF-4EE6-AA96-C9B2DCC9F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8A0937D-0D34-4F54-A68B-86FF73BDD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7C7D14E-FFF7-4FDA-84CA-8AD99BEC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5BA7F38-055A-479F-B363-322BC427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F837BF-5B89-4A07-9051-AF79A009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4270220"/>
      </p:ext>
    </p:extLst>
  </p:cSld>
  <p:clrMapOvr>
    <a:masterClrMapping/>
  </p:clrMapOvr>
  <p:transition spd="med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E6E698-ED68-4291-9A9D-11C65CD9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D4B61F3-BBAE-4206-A2FB-5123BE173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688D3A-0F9F-4184-932E-C1E106BE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D58B42-401B-4A20-9BD7-963E1923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650D4C-313F-4FF2-886F-C0CB92F6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3620509"/>
      </p:ext>
    </p:extLst>
  </p:cSld>
  <p:clrMapOvr>
    <a:masterClrMapping/>
  </p:clrMapOvr>
  <p:transition spd="med"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5DF0037-B7C1-49FC-BAD8-CD7CC17B2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006A6EE-020A-4A09-9F78-75AE900B6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B1830E-D7C5-415D-B455-CF136FC2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747B37-677C-4490-B78D-BEFCA0E7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494392-AE2C-497A-A194-0877E529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2749276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4570D4-2AEB-45FC-9D6E-A27F5AE8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6ED3C1-437B-47DF-9BE0-5E373E4A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42586B-D902-414F-A2D9-5B3C948A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7397195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14" y="365125"/>
            <a:ext cx="8291286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514" y="1825625"/>
            <a:ext cx="8291286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 descr="Изображение выглядит как дерево, трава, внешний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54CA516A-9D99-4664-BAF0-E71369B51B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9388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6132112"/>
      </p:ext>
    </p:extLst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ерево, внешний, приро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3D5038D-2D34-4FA1-BDC9-2DC604D7D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50" y="0"/>
            <a:ext cx="59544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7891179"/>
      </p:ext>
    </p:extLst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4570D4-2AEB-45FC-9D6E-A27F5AE8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6ED3C1-437B-47DF-9BE0-5E373E4A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42586B-D902-414F-A2D9-5B3C948A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0874525"/>
      </p:ext>
    </p:extLst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146F65-E40D-4E2E-9840-32E8BDC5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F8BDC0-FBE5-4A6C-9D74-E2E4C89DE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D603F2-89F9-45A8-A7E7-B8997081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077CD5-7336-45F8-BBAB-82F76BC7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E30CB2-BF9F-41FB-B2C6-F3AA6A7D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443087"/>
      </p:ext>
    </p:extLst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FCDDD9-ABF0-4DC9-928F-61E7FAF8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46102F-922E-41F0-AE93-C5EF8D8AC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8DEFA72-20A0-44BD-9EE0-F73A62031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C7C8A66-3016-4360-B5FF-A4844E53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638B945-4DC8-4634-8BF2-8E2EB609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1271EF5-402F-433F-ACBF-CE2499EF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241580"/>
      </p:ext>
    </p:extLst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728B93-ED70-44A2-B329-F305CE37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18EC2BC-AB31-4AA0-941B-F63D3203A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2557C03-6949-4B43-88E2-49B50F52D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D5F4B15-8201-4F09-B138-99CB0A73B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EBDFA61-DF01-4A6B-A64D-6A6A06210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98316A7-11EE-4EB1-9267-121BBC2C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7A6A1D8-00D7-4BD6-8B8A-20256B0C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FA1ED72-814B-4160-9AB0-EF8BAA6B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8712956"/>
      </p:ext>
    </p:extLst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5ED386-72FA-4E4D-A11F-39B6560C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F544B33-E8C4-4807-917E-9231CD2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DF5DF59-9436-4A75-A495-3D18A632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76BC6D7-0407-48A5-A406-C4D36802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998885"/>
      </p:ext>
    </p:extLst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4552CB-2298-46D9-B8AB-F4B8A098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3F9A7F4-9853-47B5-9218-C21393530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7F95EA-B546-40E5-955E-973EA04C5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25256-EB4B-4638-A26A-2DFE18B0AEEE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FFF830-B83E-470D-9903-33FD1DB39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C71D2B-DD87-4F95-AE17-6A2EC1C18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A817-2A67-4288-9E7B-92C4DDD59B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47B89673-269B-483F-B129-9D3CE40FFEE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2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5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ransition spd="med">
    <p:strips dir="r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F1700D-8834-4889-9306-C3786535A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9" y="957505"/>
            <a:ext cx="12191999" cy="176067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проектом 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«Молодежь в сфере экологии »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работала: ученица 10А класса МБОУ СОШ № 20 г. Ставрополя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Ермакова Дарья Алексеевна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93725" y="2881424"/>
            <a:ext cx="53041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Конечно, эта тема не новая. </a:t>
            </a:r>
          </a:p>
          <a:p>
            <a:r>
              <a:rPr lang="ru-RU" sz="2000" b="1" dirty="0" smtClean="0"/>
              <a:t>Но она есть, и она касается всех. Значит, и решать её нужно всем вместе…..</a:t>
            </a:r>
          </a:p>
          <a:p>
            <a:r>
              <a:rPr lang="ru-RU" sz="2000" b="1" dirty="0" smtClean="0"/>
              <a:t>Проблему мусора  нужно решать сейчас и начинать надо, прежде всего, с себя, со своей квартиры, школы, двора. Пусть с малых, но конкретных дел.</a:t>
            </a:r>
          </a:p>
          <a:p>
            <a:r>
              <a:rPr lang="ru-RU" sz="2000" b="1" dirty="0" smtClean="0"/>
              <a:t>Все мы – дети Природы. И с малых лет человек должен познавать ее и непременно учиться любить, оберегать, разумно использовать, быть действительно созидающей, а не губительной частью мира.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519">
            <a:off x="496369" y="2925349"/>
            <a:ext cx="5130850" cy="328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0824895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="" xmlns:a16="http://schemas.microsoft.com/office/drawing/2014/main" id="{25DDA865-3856-4DBE-834A-1A6E85AA773B}"/>
              </a:ext>
            </a:extLst>
          </p:cNvPr>
          <p:cNvSpPr txBox="1">
            <a:spLocks/>
          </p:cNvSpPr>
          <p:nvPr/>
        </p:nvSpPr>
        <p:spPr>
          <a:xfrm>
            <a:off x="1403636" y="1417519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Текст 11">
            <a:extLst>
              <a:ext uri="{FF2B5EF4-FFF2-40B4-BE49-F238E27FC236}">
                <a16:creationId xmlns="" xmlns:a16="http://schemas.microsoft.com/office/drawing/2014/main" id="{4557F42B-3485-46FD-A381-F21063545748}"/>
              </a:ext>
            </a:extLst>
          </p:cNvPr>
          <p:cNvSpPr txBox="1">
            <a:spLocks/>
          </p:cNvSpPr>
          <p:nvPr/>
        </p:nvSpPr>
        <p:spPr>
          <a:xfrm>
            <a:off x="186173" y="3644153"/>
            <a:ext cx="6975002" cy="8139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729" y="-1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Молодежь в сфере экологии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00163"/>
            <a:ext cx="901995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Проблемы, которые решает проект</a:t>
            </a:r>
            <a:r>
              <a:rPr lang="ru-RU" b="1" dirty="0"/>
              <a:t>:</a:t>
            </a:r>
          </a:p>
          <a:p>
            <a:r>
              <a:rPr lang="ru-RU" sz="1600" b="1" dirty="0"/>
              <a:t> </a:t>
            </a:r>
            <a:r>
              <a:rPr lang="ru-RU" b="1" dirty="0"/>
              <a:t>Загрязнение определенных участков города и края</a:t>
            </a:r>
          </a:p>
          <a:p>
            <a:r>
              <a:rPr lang="ru-RU" b="1" dirty="0"/>
              <a:t>привлечение граждан к волонтерской деятельности</a:t>
            </a:r>
          </a:p>
          <a:p>
            <a:r>
              <a:rPr lang="ru-RU" b="1" dirty="0"/>
              <a:t>налаживание экологии в Ставропольском крае </a:t>
            </a:r>
          </a:p>
          <a:p>
            <a:r>
              <a:rPr lang="ru-RU" b="1" dirty="0"/>
              <a:t> повышение мотивации у детей к добрым делам </a:t>
            </a:r>
          </a:p>
          <a:p>
            <a:r>
              <a:rPr lang="ru-RU" b="1" dirty="0"/>
              <a:t>В первую очередь научиться понимать и правильно взаимодействов</a:t>
            </a:r>
            <a:r>
              <a:rPr lang="ru-RU" b="1" dirty="0">
                <a:solidFill>
                  <a:schemeClr val="bg1"/>
                </a:solidFill>
              </a:rPr>
              <a:t>ать с природой.</a:t>
            </a:r>
          </a:p>
          <a:p>
            <a:r>
              <a:rPr lang="ru-RU" b="1" dirty="0"/>
              <a:t>- формировать начала экологического мировоззрения, элементарны</a:t>
            </a:r>
            <a:r>
              <a:rPr lang="ru-RU" b="1" dirty="0">
                <a:solidFill>
                  <a:schemeClr val="bg1"/>
                </a:solidFill>
              </a:rPr>
              <a:t>е экологические </a:t>
            </a:r>
            <a:r>
              <a:rPr lang="ru-RU" b="1" dirty="0"/>
              <a:t>знания, развивать экологические представления, </a:t>
            </a:r>
          </a:p>
          <a:p>
            <a:r>
              <a:rPr lang="ru-RU" b="1" dirty="0"/>
              <a:t>формировать умения решать самостоятельно различные экологичес</a:t>
            </a:r>
            <a:r>
              <a:rPr lang="ru-RU" b="1" dirty="0">
                <a:solidFill>
                  <a:schemeClr val="bg1"/>
                </a:solidFill>
              </a:rPr>
              <a:t>кие задачи.</a:t>
            </a:r>
          </a:p>
          <a:p>
            <a:r>
              <a:rPr lang="ru-RU" b="1" dirty="0"/>
              <a:t> продолжать формировать бережное и ответственное отношение к м</a:t>
            </a:r>
            <a:r>
              <a:rPr lang="ru-RU" b="1" dirty="0">
                <a:solidFill>
                  <a:schemeClr val="bg1"/>
                </a:solidFill>
              </a:rPr>
              <a:t>иру природы</a:t>
            </a:r>
          </a:p>
          <a:p>
            <a:r>
              <a:rPr lang="ru-RU" b="1" dirty="0"/>
              <a:t>воспитывать отзывчивость, коммуникабельность;</a:t>
            </a:r>
          </a:p>
          <a:p>
            <a:r>
              <a:rPr lang="ru-RU" b="1" dirty="0"/>
              <a:t>способствовать формированию стремления содержать в чистоте гор</a:t>
            </a:r>
            <a:r>
              <a:rPr lang="ru-RU" b="1" dirty="0">
                <a:solidFill>
                  <a:schemeClr val="bg1"/>
                </a:solidFill>
              </a:rPr>
              <a:t>од, дом, </a:t>
            </a:r>
            <a:r>
              <a:rPr lang="ru-RU" b="1" dirty="0"/>
              <a:t>территорию и т. д.</a:t>
            </a:r>
          </a:p>
          <a:p>
            <a:r>
              <a:rPr lang="ru-RU" b="1" dirty="0"/>
              <a:t> учиться заботиться об окружающей среде.</a:t>
            </a:r>
          </a:p>
          <a:p>
            <a:r>
              <a:rPr lang="ru-RU" b="1" dirty="0"/>
              <a:t>- выработать элементарные умения грамотно и экологически правил</a:t>
            </a:r>
            <a:r>
              <a:rPr lang="ru-RU" b="1" dirty="0">
                <a:solidFill>
                  <a:schemeClr val="bg1"/>
                </a:solidFill>
              </a:rPr>
              <a:t>ьно использовать</a:t>
            </a:r>
            <a:r>
              <a:rPr lang="ru-RU" b="1" dirty="0"/>
              <a:t> достижения современной человеческой цивилизации;</a:t>
            </a:r>
          </a:p>
          <a:p>
            <a:r>
              <a:rPr lang="ru-RU" b="1" dirty="0"/>
              <a:t>попробовать сократить потребление полиэтилена и пластика на 20-3</a:t>
            </a:r>
            <a:r>
              <a:rPr lang="ru-RU" b="1" dirty="0">
                <a:solidFill>
                  <a:schemeClr val="bg1"/>
                </a:solidFill>
              </a:rPr>
              <a:t>0%.</a:t>
            </a:r>
          </a:p>
          <a:p>
            <a:r>
              <a:rPr lang="ru-RU" b="1" dirty="0"/>
              <a:t>провести анкетирование одноклассников на заданную тему</a:t>
            </a:r>
          </a:p>
          <a:p>
            <a:r>
              <a:rPr lang="ru-RU" b="1" dirty="0"/>
              <a:t>побудить окружающих задуматься о важной экологической проблем</a:t>
            </a:r>
            <a:r>
              <a:rPr lang="ru-RU" b="1" dirty="0">
                <a:solidFill>
                  <a:schemeClr val="bg1"/>
                </a:solidFill>
              </a:rPr>
              <a:t>е нашей планеты и </a:t>
            </a:r>
            <a:r>
              <a:rPr lang="ru-RU" b="1" dirty="0"/>
              <a:t>заинтересовать возможностями создания из пластиковых изделий м</a:t>
            </a:r>
            <a:r>
              <a:rPr lang="ru-RU" b="1" dirty="0">
                <a:solidFill>
                  <a:schemeClr val="bg1"/>
                </a:solidFill>
              </a:rPr>
              <a:t>ножества </a:t>
            </a:r>
            <a:r>
              <a:rPr lang="ru-RU" b="1" dirty="0"/>
              <a:t>интересных и полезных вещей.</a:t>
            </a:r>
          </a:p>
          <a:p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74613979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497327E-6785-4897-B1CE-C5E74115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913" y="0"/>
            <a:ext cx="5464798" cy="1261656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Аналитика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E080E941-673E-47A4-B39A-21D1374F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187" y="161364"/>
            <a:ext cx="5599814" cy="6461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◊ ЭКОЛОГИЯ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разложения: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Пластиковые бутылки 180-200 лет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Полиэтиленовая пленка 200 лет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Алюминиевые банки 500 лет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Стекло Более 1000 лет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Что же получается? «Поры» земли закупориваются, водостоки и фильтрующие системы забиваются, рыба в море или корова на лугу заглатывает эти пузыри и погибает.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современном мире никто не может представить свою жизнь без пластика и полиэтилена. А ведь мы даже не задумываемся насколько это вредит нашей природе: лесам , водоемам, и соответственно животным этой среды обитания. Мы достигли экологического кризиса, наша планета буквально задыхается от пластиковых отходов. 160 лет назад человек впервые получил пластическую массу. В наши дни ежегодно производятся и выбрасываются миллионы тонн пластика. И с каждым годом отходы из пластмассы растут. И это огромное количество мусора заставляет задуматься над вопросом: пластик – это «хорошо» или «плохо»? Потому что сейчас, очень малой ребят, которых действительно тревожат проблемы экологии и это определенно надо исправлять, а мой проект способствует стимуляции привлечения молодежи в эко-волонтерские отряды. Как выяснилось, сейчас, самая популярная тема – экология, именно поэтому проект будет актуален в любом случае.</a:t>
            </a:r>
          </a:p>
          <a:p>
            <a:pPr marL="0" indent="0">
              <a:buNone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2D4C643-56D1-470E-86BC-39C5A8BE8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33269" y="3731987"/>
            <a:ext cx="3126013" cy="3126013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73323-0050-4AC1-A7A3-CB23419E2AEB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95" y="1223556"/>
            <a:ext cx="2925762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0204714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06F194-5996-4A6C-9476-5EE08628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14" y="365125"/>
            <a:ext cx="91294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Молодежь в сфере экологии</a:t>
            </a:r>
            <a:b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dirty="0" smtClean="0"/>
              <a:t>методы используемые для решения проблемы </a:t>
            </a:r>
            <a:endParaRPr lang="ru-RU" sz="4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0449FC1-EE1F-4BF0-9781-9F9E9B2B8189}"/>
              </a:ext>
            </a:extLst>
          </p:cNvPr>
          <p:cNvSpPr/>
          <p:nvPr/>
        </p:nvSpPr>
        <p:spPr>
          <a:xfrm>
            <a:off x="3062515" y="2554940"/>
            <a:ext cx="2886075" cy="39265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5F499390-2113-45FA-ADAA-9032334D6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514" y="2702859"/>
            <a:ext cx="2809876" cy="2449234"/>
          </a:xfrm>
          <a:noFill/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Я бы хотела собрать группу единомышленников вокруг идеи с уборкой города. Сама идея заключается в маленьких субботниках, то есть каждую неделю в любой обоюдно выбранный участниками день мы будем собираться и убирать маленькую территорию нашего города, но это достаточно скучно и примитивно, поэтому сделаем это в виде соревнований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42CE48F2-BCAB-40B9-84E2-0A91DA538CC8}"/>
              </a:ext>
            </a:extLst>
          </p:cNvPr>
          <p:cNvSpPr/>
          <p:nvPr/>
        </p:nvSpPr>
        <p:spPr>
          <a:xfrm>
            <a:off x="4129315" y="1705641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9333942-EE66-44FB-B4A4-9657FB3A7F40}"/>
              </a:ext>
            </a:extLst>
          </p:cNvPr>
          <p:cNvSpPr txBox="1"/>
          <p:nvPr/>
        </p:nvSpPr>
        <p:spPr>
          <a:xfrm>
            <a:off x="4129316" y="170564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803487C-720E-4076-87D1-936DF09CB4D0}"/>
              </a:ext>
            </a:extLst>
          </p:cNvPr>
          <p:cNvSpPr/>
          <p:nvPr/>
        </p:nvSpPr>
        <p:spPr>
          <a:xfrm>
            <a:off x="6096001" y="2595281"/>
            <a:ext cx="2886075" cy="38593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4EF53177-4885-464C-B16B-E3371D097175}"/>
              </a:ext>
            </a:extLst>
          </p:cNvPr>
          <p:cNvSpPr txBox="1">
            <a:spLocks/>
          </p:cNvSpPr>
          <p:nvPr/>
        </p:nvSpPr>
        <p:spPr>
          <a:xfrm>
            <a:off x="6096000" y="2581834"/>
            <a:ext cx="2809876" cy="38458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</a:rPr>
              <a:t>Каждый член команды получает определенные  </a:t>
            </a:r>
            <a:r>
              <a:rPr lang="ru-RU" sz="1600" b="1" dirty="0" err="1" smtClean="0">
                <a:solidFill>
                  <a:schemeClr val="tx1"/>
                </a:solidFill>
              </a:rPr>
              <a:t>экобаллы</a:t>
            </a:r>
            <a:r>
              <a:rPr lang="ru-RU" sz="1600" b="1" dirty="0" smtClean="0">
                <a:solidFill>
                  <a:schemeClr val="tx1"/>
                </a:solidFill>
              </a:rPr>
              <a:t>, которые в дальнейшем ему пригодятся для победы в рейтинге. Сами </a:t>
            </a:r>
            <a:r>
              <a:rPr lang="ru-RU" sz="1600" b="1" dirty="0" err="1" smtClean="0">
                <a:solidFill>
                  <a:schemeClr val="tx1"/>
                </a:solidFill>
              </a:rPr>
              <a:t>экобаллы</a:t>
            </a:r>
            <a:r>
              <a:rPr lang="ru-RU" sz="1600" b="1" dirty="0" smtClean="0">
                <a:solidFill>
                  <a:schemeClr val="tx1"/>
                </a:solidFill>
              </a:rPr>
              <a:t> будут делиться на уровни, их будет всего 6.  1 уровень- 100 баллов и </a:t>
            </a:r>
            <a:r>
              <a:rPr lang="ru-RU" sz="1600" b="1" dirty="0" err="1" smtClean="0">
                <a:solidFill>
                  <a:schemeClr val="tx1"/>
                </a:solidFill>
              </a:rPr>
              <a:t>т.д</a:t>
            </a:r>
            <a:r>
              <a:rPr lang="ru-RU" sz="1600" b="1" dirty="0" smtClean="0">
                <a:solidFill>
                  <a:schemeClr val="tx1"/>
                </a:solidFill>
              </a:rPr>
              <a:t>, эти 100 баллов можно обменять на 50 </a:t>
            </a:r>
            <a:r>
              <a:rPr lang="ru-RU" sz="1600" b="1" dirty="0" err="1" smtClean="0">
                <a:solidFill>
                  <a:schemeClr val="tx1"/>
                </a:solidFill>
              </a:rPr>
              <a:t>эко-лир</a:t>
            </a:r>
            <a:r>
              <a:rPr lang="ru-RU" sz="1600" b="1" dirty="0" smtClean="0">
                <a:solidFill>
                  <a:schemeClr val="tx1"/>
                </a:solidFill>
              </a:rPr>
              <a:t>, это наша придуманная валюта, за </a:t>
            </a:r>
            <a:r>
              <a:rPr lang="ru-RU" sz="1600" b="1" dirty="0" err="1" smtClean="0">
                <a:solidFill>
                  <a:schemeClr val="tx1"/>
                </a:solidFill>
              </a:rPr>
              <a:t>эко-лиры</a:t>
            </a:r>
            <a:r>
              <a:rPr lang="ru-RU" sz="1600" b="1" dirty="0" smtClean="0">
                <a:solidFill>
                  <a:schemeClr val="tx1"/>
                </a:solidFill>
              </a:rPr>
              <a:t> ребята смогут приобрести что-то из сувениров или подарков, которые мы тоже сами придумали.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78638AD4-F5D2-4E80-B893-BEC51C7D56CF}"/>
              </a:ext>
            </a:extLst>
          </p:cNvPr>
          <p:cNvSpPr/>
          <p:nvPr/>
        </p:nvSpPr>
        <p:spPr>
          <a:xfrm>
            <a:off x="7162801" y="1705641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3F993D5-4FF0-4549-BD49-4A9535DA182D}"/>
              </a:ext>
            </a:extLst>
          </p:cNvPr>
          <p:cNvSpPr txBox="1"/>
          <p:nvPr/>
        </p:nvSpPr>
        <p:spPr>
          <a:xfrm>
            <a:off x="7172327" y="170564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ED363B6-5B05-429F-B0DC-759B5F730A44}"/>
              </a:ext>
            </a:extLst>
          </p:cNvPr>
          <p:cNvSpPr/>
          <p:nvPr/>
        </p:nvSpPr>
        <p:spPr>
          <a:xfrm>
            <a:off x="9129488" y="2608729"/>
            <a:ext cx="2886075" cy="38458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• </a:t>
            </a:r>
            <a:r>
              <a:rPr lang="ru-RU" sz="1600" b="1" dirty="0" smtClean="0">
                <a:solidFill>
                  <a:schemeClr val="tx1"/>
                </a:solidFill>
              </a:rPr>
              <a:t>Далее, например на 4 уровне, участник группы является уже опытным человеком и мы помогаем ему уже собирать свою команду единомышленников. В дальнейшем мы поможем каждому из ребят найти сотрудничество и продвинем дальше. Тем самым проект сам приносит себе популярность, участники дошедшие до конца дальше сами набирают себе группы и учат уже других ребят.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="" xmlns:a16="http://schemas.microsoft.com/office/drawing/2014/main" id="{978DDB2A-F31A-40C6-B54A-65162D4C9428}"/>
              </a:ext>
            </a:extLst>
          </p:cNvPr>
          <p:cNvSpPr txBox="1">
            <a:spLocks/>
          </p:cNvSpPr>
          <p:nvPr/>
        </p:nvSpPr>
        <p:spPr>
          <a:xfrm>
            <a:off x="9129487" y="2608729"/>
            <a:ext cx="2809876" cy="25597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645FDAAD-C2F4-45B4-82E9-6B2E0D1D7FAC}"/>
              </a:ext>
            </a:extLst>
          </p:cNvPr>
          <p:cNvSpPr/>
          <p:nvPr/>
        </p:nvSpPr>
        <p:spPr>
          <a:xfrm>
            <a:off x="10196288" y="1722067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A8D12C-6A0B-45DC-A01B-A2B03C0D3EF6}"/>
              </a:ext>
            </a:extLst>
          </p:cNvPr>
          <p:cNvSpPr txBox="1"/>
          <p:nvPr/>
        </p:nvSpPr>
        <p:spPr>
          <a:xfrm>
            <a:off x="10205813" y="172206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22" name="Нижний колонтитул 4">
            <a:extLst>
              <a:ext uri="{FF2B5EF4-FFF2-40B4-BE49-F238E27FC236}">
                <a16:creationId xmlns="" xmlns:a16="http://schemas.microsoft.com/office/drawing/2014/main" id="{B709A75B-F726-40EB-AE2E-CDC480623AE0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919604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E94D09-2047-4FE0-BD73-E307368E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560" y="0"/>
            <a:ext cx="9229439" cy="1325563"/>
          </a:xfrm>
        </p:spPr>
        <p:txBody>
          <a:bodyPr/>
          <a:lstStyle/>
          <a:p>
            <a:pPr algn="ctr"/>
            <a:r>
              <a:rPr lang="ru-RU" dirty="0" smtClean="0"/>
              <a:t>Цели и задачи проекта</a:t>
            </a:r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08D520EA-3A88-4A3B-B3A2-15B457DD0C87}"/>
              </a:ext>
            </a:extLst>
          </p:cNvPr>
          <p:cNvGrpSpPr/>
          <p:nvPr/>
        </p:nvGrpSpPr>
        <p:grpSpPr>
          <a:xfrm>
            <a:off x="3668804" y="4023000"/>
            <a:ext cx="2205000" cy="2835000"/>
            <a:chOff x="381000" y="2034000"/>
            <a:chExt cx="2205000" cy="2835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3A753CE7-B09C-485D-A128-80AF1B0FF02F}"/>
                </a:ext>
              </a:extLst>
            </p:cNvPr>
            <p:cNvSpPr/>
            <p:nvPr/>
          </p:nvSpPr>
          <p:spPr>
            <a:xfrm>
              <a:off x="381000" y="2034000"/>
              <a:ext cx="2205000" cy="2835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6051ADF5-A4A6-48A6-803B-01BCE2F14D15}"/>
                </a:ext>
              </a:extLst>
            </p:cNvPr>
            <p:cNvSpPr/>
            <p:nvPr/>
          </p:nvSpPr>
          <p:spPr>
            <a:xfrm>
              <a:off x="1123500" y="392400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CE3660B9-170F-4046-BDCF-945DB6F6FEA8}"/>
                </a:ext>
              </a:extLst>
            </p:cNvPr>
            <p:cNvSpPr/>
            <p:nvPr/>
          </p:nvSpPr>
          <p:spPr>
            <a:xfrm>
              <a:off x="1371000" y="4577401"/>
              <a:ext cx="228994" cy="290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6D63CA29-D819-4006-A491-84C276442283}"/>
                </a:ext>
              </a:extLst>
            </p:cNvPr>
            <p:cNvSpPr/>
            <p:nvPr/>
          </p:nvSpPr>
          <p:spPr>
            <a:xfrm>
              <a:off x="1549809" y="4618632"/>
              <a:ext cx="147600" cy="14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49239930-1504-46D0-B32C-27C88F612C30}"/>
                </a:ext>
              </a:extLst>
            </p:cNvPr>
            <p:cNvSpPr/>
            <p:nvPr/>
          </p:nvSpPr>
          <p:spPr>
            <a:xfrm>
              <a:off x="1262267" y="4617700"/>
              <a:ext cx="147600" cy="14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78EA8251-9759-42D4-B2B1-9CFA9CB3FE65}"/>
                </a:ext>
              </a:extLst>
            </p:cNvPr>
            <p:cNvSpPr/>
            <p:nvPr/>
          </p:nvSpPr>
          <p:spPr>
            <a:xfrm>
              <a:off x="1549809" y="4683168"/>
              <a:ext cx="228994" cy="1858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B6002771-2FF5-42B3-B2E9-C0CABE0F4684}"/>
                </a:ext>
              </a:extLst>
            </p:cNvPr>
            <p:cNvSpPr/>
            <p:nvPr/>
          </p:nvSpPr>
          <p:spPr>
            <a:xfrm>
              <a:off x="1179872" y="4694868"/>
              <a:ext cx="228994" cy="174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386C0B71-7B31-4A27-82BD-FD6AAFDC3217}"/>
                </a:ext>
              </a:extLst>
            </p:cNvPr>
            <p:cNvSpPr/>
            <p:nvPr/>
          </p:nvSpPr>
          <p:spPr>
            <a:xfrm>
              <a:off x="1179872" y="3980615"/>
              <a:ext cx="606770" cy="606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BD00C6B0-DC3E-40DE-82A7-DDA4C5DAD771}"/>
                </a:ext>
              </a:extLst>
            </p:cNvPr>
            <p:cNvSpPr/>
            <p:nvPr/>
          </p:nvSpPr>
          <p:spPr>
            <a:xfrm>
              <a:off x="447064" y="2922393"/>
              <a:ext cx="207238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7C606219-93A0-449D-B648-957E7E6E2570}"/>
                </a:ext>
              </a:extLst>
            </p:cNvPr>
            <p:cNvSpPr/>
            <p:nvPr/>
          </p:nvSpPr>
          <p:spPr>
            <a:xfrm>
              <a:off x="668901" y="2513893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начало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651D108F-B70F-4FC9-A338-E3810E455AE4}"/>
                </a:ext>
              </a:extLst>
            </p:cNvPr>
            <p:cNvSpPr/>
            <p:nvPr/>
          </p:nvSpPr>
          <p:spPr>
            <a:xfrm>
              <a:off x="1131592" y="2050433"/>
              <a:ext cx="703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F603F668-341D-4650-96E0-6FE2C9E7C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266809" y="4060484"/>
              <a:ext cx="432000" cy="4320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154508BE-F46C-4F2B-9BD9-31C8343BAEC2}"/>
              </a:ext>
            </a:extLst>
          </p:cNvPr>
          <p:cNvGrpSpPr/>
          <p:nvPr/>
        </p:nvGrpSpPr>
        <p:grpSpPr>
          <a:xfrm>
            <a:off x="6259194" y="4008242"/>
            <a:ext cx="2205000" cy="3615883"/>
            <a:chOff x="6268003" y="2558790"/>
            <a:chExt cx="2205000" cy="361588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="" xmlns:a16="http://schemas.microsoft.com/office/drawing/2014/main" id="{6ACBB46A-0072-418B-92D5-299278E1F6E9}"/>
                </a:ext>
              </a:extLst>
            </p:cNvPr>
            <p:cNvSpPr/>
            <p:nvPr/>
          </p:nvSpPr>
          <p:spPr>
            <a:xfrm>
              <a:off x="6268003" y="2558790"/>
              <a:ext cx="2205000" cy="2835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51D5EFD9-8178-4E2F-8A81-2B554D858D84}"/>
                </a:ext>
              </a:extLst>
            </p:cNvPr>
            <p:cNvSpPr/>
            <p:nvPr/>
          </p:nvSpPr>
          <p:spPr>
            <a:xfrm>
              <a:off x="7010503" y="444879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FA0D65CD-811E-4B19-8B7E-0A797CB460A8}"/>
                </a:ext>
              </a:extLst>
            </p:cNvPr>
            <p:cNvSpPr/>
            <p:nvPr/>
          </p:nvSpPr>
          <p:spPr>
            <a:xfrm>
              <a:off x="7258003" y="5102190"/>
              <a:ext cx="228994" cy="290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="" xmlns:a16="http://schemas.microsoft.com/office/drawing/2014/main" id="{0C4E17E1-6E4C-4D21-91B3-2524E896A41E}"/>
                </a:ext>
              </a:extLst>
            </p:cNvPr>
            <p:cNvSpPr/>
            <p:nvPr/>
          </p:nvSpPr>
          <p:spPr>
            <a:xfrm>
              <a:off x="7444484" y="5142489"/>
              <a:ext cx="147601" cy="1476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98CAD95D-DFA0-4F35-A503-4EFF30EB39AE}"/>
                </a:ext>
              </a:extLst>
            </p:cNvPr>
            <p:cNvSpPr/>
            <p:nvPr/>
          </p:nvSpPr>
          <p:spPr>
            <a:xfrm>
              <a:off x="7152915" y="5142489"/>
              <a:ext cx="147600" cy="14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A77FB629-7974-4D6D-8834-35F4CADD3591}"/>
                </a:ext>
              </a:extLst>
            </p:cNvPr>
            <p:cNvSpPr/>
            <p:nvPr/>
          </p:nvSpPr>
          <p:spPr>
            <a:xfrm>
              <a:off x="7444574" y="5216289"/>
              <a:ext cx="228994" cy="1775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6A4C9475-8868-43AE-8D48-E5519DC9B0BF}"/>
                </a:ext>
              </a:extLst>
            </p:cNvPr>
            <p:cNvSpPr/>
            <p:nvPr/>
          </p:nvSpPr>
          <p:spPr>
            <a:xfrm>
              <a:off x="7071521" y="5225405"/>
              <a:ext cx="228994" cy="168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1B9E4AB9-770F-490A-A5CF-18373FB43925}"/>
                </a:ext>
              </a:extLst>
            </p:cNvPr>
            <p:cNvSpPr/>
            <p:nvPr/>
          </p:nvSpPr>
          <p:spPr>
            <a:xfrm>
              <a:off x="7066875" y="4505405"/>
              <a:ext cx="606770" cy="606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B5700DE7-5342-4864-AF73-8FB6B8D553C2}"/>
                </a:ext>
              </a:extLst>
            </p:cNvPr>
            <p:cNvSpPr/>
            <p:nvPr/>
          </p:nvSpPr>
          <p:spPr>
            <a:xfrm>
              <a:off x="6334067" y="3281573"/>
              <a:ext cx="2129630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/>
                <a:t>-</a:t>
              </a:r>
              <a:r>
                <a:rPr lang="ru-RU" sz="1400" b="1" dirty="0" smtClean="0"/>
                <a:t>научиться понимать и правильно взаимодействовать с природой </a:t>
              </a:r>
            </a:p>
            <a:p>
              <a:r>
                <a:rPr lang="ru-RU" sz="1400" b="1" dirty="0" smtClean="0"/>
                <a:t>-содержать в чистоте город, дом, территорию и т. д.</a:t>
              </a:r>
            </a:p>
            <a:p>
              <a:pPr algn="just">
                <a:buFontTx/>
                <a:buChar char="-"/>
              </a:pPr>
              <a:r>
                <a:rPr lang="ru-RU" sz="1400" b="1" dirty="0" smtClean="0"/>
                <a:t> учиться заботиться об окружающей среде</a:t>
              </a:r>
            </a:p>
            <a:p>
              <a:endParaRPr lang="ru-RU" dirty="0" smtClean="0"/>
            </a:p>
            <a:p>
              <a:endParaRPr lang="ru-RU" dirty="0" smtClean="0"/>
            </a:p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670ECAD8-1C15-44F0-A1FA-C16C27B976FE}"/>
                </a:ext>
              </a:extLst>
            </p:cNvPr>
            <p:cNvSpPr/>
            <p:nvPr/>
          </p:nvSpPr>
          <p:spPr>
            <a:xfrm>
              <a:off x="6555904" y="3038683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работа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AE0135F0-EA9F-47DD-924D-EB74672C6D8B}"/>
                </a:ext>
              </a:extLst>
            </p:cNvPr>
            <p:cNvSpPr/>
            <p:nvPr/>
          </p:nvSpPr>
          <p:spPr>
            <a:xfrm>
              <a:off x="7018595" y="2575223"/>
              <a:ext cx="7033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02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51BE22E0-E817-4984-8FFC-6DCA71BD2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151206" y="4575354"/>
              <a:ext cx="432000" cy="43200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6DD0040E-01E9-43C3-8C6D-F61ED2B3D856}"/>
              </a:ext>
            </a:extLst>
          </p:cNvPr>
          <p:cNvGrpSpPr/>
          <p:nvPr/>
        </p:nvGrpSpPr>
        <p:grpSpPr>
          <a:xfrm>
            <a:off x="8863834" y="4023000"/>
            <a:ext cx="2407023" cy="2835000"/>
            <a:chOff x="6975063" y="2027033"/>
            <a:chExt cx="2407023" cy="2835000"/>
          </a:xfrm>
        </p:grpSpPr>
        <p:grpSp>
          <p:nvGrpSpPr>
            <p:cNvPr id="31" name="Группа 30">
              <a:extLst>
                <a:ext uri="{FF2B5EF4-FFF2-40B4-BE49-F238E27FC236}">
                  <a16:creationId xmlns="" xmlns:a16="http://schemas.microsoft.com/office/drawing/2014/main" id="{9FDFD5CE-DFFF-445E-A0BB-95E4AF59A3AE}"/>
                </a:ext>
              </a:extLst>
            </p:cNvPr>
            <p:cNvGrpSpPr/>
            <p:nvPr/>
          </p:nvGrpSpPr>
          <p:grpSpPr>
            <a:xfrm>
              <a:off x="6975063" y="2027033"/>
              <a:ext cx="2407023" cy="2835000"/>
              <a:chOff x="3466930" y="2050433"/>
              <a:chExt cx="2407023" cy="283500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="" xmlns:a16="http://schemas.microsoft.com/office/drawing/2014/main" id="{456A4EE1-E752-47F0-B921-8F07615146E8}"/>
                  </a:ext>
                </a:extLst>
              </p:cNvPr>
              <p:cNvSpPr/>
              <p:nvPr/>
            </p:nvSpPr>
            <p:spPr>
              <a:xfrm>
                <a:off x="3487867" y="2050433"/>
                <a:ext cx="2205000" cy="28350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="" xmlns:a16="http://schemas.microsoft.com/office/drawing/2014/main" id="{79FA2FB6-3CFA-4CE5-B3A9-40AC0424FFE5}"/>
                  </a:ext>
                </a:extLst>
              </p:cNvPr>
              <p:cNvSpPr/>
              <p:nvPr/>
            </p:nvSpPr>
            <p:spPr>
              <a:xfrm>
                <a:off x="4230367" y="3940433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="" xmlns:a16="http://schemas.microsoft.com/office/drawing/2014/main" id="{40D5C53B-1BAE-49E3-A7DB-B144E21AFDE9}"/>
                  </a:ext>
                </a:extLst>
              </p:cNvPr>
              <p:cNvSpPr/>
              <p:nvPr/>
            </p:nvSpPr>
            <p:spPr>
              <a:xfrm>
                <a:off x="4477867" y="4593833"/>
                <a:ext cx="228994" cy="290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="" xmlns:a16="http://schemas.microsoft.com/office/drawing/2014/main" id="{71917451-A749-46C0-99DC-2A785903540D}"/>
                  </a:ext>
                </a:extLst>
              </p:cNvPr>
              <p:cNvSpPr/>
              <p:nvPr/>
            </p:nvSpPr>
            <p:spPr>
              <a:xfrm>
                <a:off x="4664348" y="4634132"/>
                <a:ext cx="147601" cy="1476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="" xmlns:a16="http://schemas.microsoft.com/office/drawing/2014/main" id="{E90B94EA-22A7-45C1-B386-F01A24B03F24}"/>
                  </a:ext>
                </a:extLst>
              </p:cNvPr>
              <p:cNvSpPr/>
              <p:nvPr/>
            </p:nvSpPr>
            <p:spPr>
              <a:xfrm>
                <a:off x="4372779" y="4634132"/>
                <a:ext cx="147600" cy="147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="" xmlns:a16="http://schemas.microsoft.com/office/drawing/2014/main" id="{0D13DD72-D267-4855-9DD6-C2976CFE1EB0}"/>
                  </a:ext>
                </a:extLst>
              </p:cNvPr>
              <p:cNvSpPr/>
              <p:nvPr/>
            </p:nvSpPr>
            <p:spPr>
              <a:xfrm>
                <a:off x="4664438" y="4707932"/>
                <a:ext cx="228994" cy="1775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ACA43D5A-9572-4ABB-90E9-303CF4D866CC}"/>
                  </a:ext>
                </a:extLst>
              </p:cNvPr>
              <p:cNvSpPr/>
              <p:nvPr/>
            </p:nvSpPr>
            <p:spPr>
              <a:xfrm>
                <a:off x="4291385" y="4717048"/>
                <a:ext cx="228994" cy="16838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="" xmlns:a16="http://schemas.microsoft.com/office/drawing/2014/main" id="{7B20615D-ED03-423A-9671-A94408D8CBF0}"/>
                  </a:ext>
                </a:extLst>
              </p:cNvPr>
              <p:cNvSpPr/>
              <p:nvPr/>
            </p:nvSpPr>
            <p:spPr>
              <a:xfrm>
                <a:off x="4286739" y="3997048"/>
                <a:ext cx="606770" cy="6067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="" xmlns:a16="http://schemas.microsoft.com/office/drawing/2014/main" id="{2FEC0EB4-E7CD-4846-905D-32A5C60F5BB9}"/>
                  </a:ext>
                </a:extLst>
              </p:cNvPr>
              <p:cNvSpPr/>
              <p:nvPr/>
            </p:nvSpPr>
            <p:spPr>
              <a:xfrm>
                <a:off x="3466930" y="2810082"/>
                <a:ext cx="2407023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/>
                  <a:t>В результате общения каждый из нас получит максимальное количество знаний по экологии, , и сам поймет почему же всё-таки так важно сохранить нашу природу и научит этому других.</a:t>
                </a:r>
                <a:endParaRPr lang="ru-RU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9C0B4176-F367-41CF-82F4-F5951A349E38}"/>
                  </a:ext>
                </a:extLst>
              </p:cNvPr>
              <p:cNvSpPr/>
              <p:nvPr/>
            </p:nvSpPr>
            <p:spPr>
              <a:xfrm>
                <a:off x="3775768" y="2530326"/>
                <a:ext cx="16287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</a:rPr>
                  <a:t>результат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="" xmlns:a16="http://schemas.microsoft.com/office/drawing/2014/main" id="{C8D9602F-8FE9-4FB0-8E67-6FDE1FBAA83D}"/>
                  </a:ext>
                </a:extLst>
              </p:cNvPr>
              <p:cNvSpPr/>
              <p:nvPr/>
            </p:nvSpPr>
            <p:spPr>
              <a:xfrm>
                <a:off x="4238459" y="2066866"/>
                <a:ext cx="7033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03</a:t>
                </a:r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D907FB92-0262-4491-BC08-3D419392C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889523" y="4068000"/>
              <a:ext cx="432000" cy="432000"/>
            </a:xfrm>
            <a:prstGeom prst="rect">
              <a:avLst/>
            </a:prstGeom>
          </p:spPr>
        </p:pic>
      </p:grpSp>
      <p:sp>
        <p:nvSpPr>
          <p:cNvPr id="44" name="Нижний колонтитул 4">
            <a:extLst>
              <a:ext uri="{FF2B5EF4-FFF2-40B4-BE49-F238E27FC236}">
                <a16:creationId xmlns="" xmlns:a16="http://schemas.microsoft.com/office/drawing/2014/main" id="{70058301-0E5C-4AB4-99AB-842E567CB0D8}"/>
              </a:ext>
            </a:extLst>
          </p:cNvPr>
          <p:cNvSpPr txBox="1">
            <a:spLocks/>
          </p:cNvSpPr>
          <p:nvPr/>
        </p:nvSpPr>
        <p:spPr>
          <a:xfrm>
            <a:off x="3962400" y="6440529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30621" y="4962384"/>
            <a:ext cx="21246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Собрать для участия  в формате соревнований группу единомышленников вокруг идеи с уборкой города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44069" y="1012986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АКТУАЛЬНОСТЬ </a:t>
            </a:r>
          </a:p>
          <a:p>
            <a:r>
              <a:rPr lang="ru-RU" dirty="0"/>
              <a:t>Мы достигли экологического кризиса, наша планета буквально задыхается от пластиковых отходов. </a:t>
            </a:r>
          </a:p>
          <a:p>
            <a:r>
              <a:rPr lang="ru-RU" dirty="0"/>
              <a:t>Мы превратили нашу планету в сплошную мусорную свалку, и не замечаем, что всё вокруг утыкано минами замедленного действия. 160 лет назад человек впервые получил пластическую массу. В наши дни ежегодно производятся и выбрасываются миллионы тонн пластика. И с каждым годом отходы из пластмассы растут. Теперь вся земля засорена этим великолепным изделием.</a:t>
            </a:r>
          </a:p>
          <a:p>
            <a:r>
              <a:rPr lang="ru-RU" dirty="0"/>
              <a:t>Но возможно ли остановить глобальную катастрофу, не нанося ущерб качеству своей жизни? А социально активных граждан желающих жить в чистом мире всё меньше и меньше…</a:t>
            </a:r>
          </a:p>
        </p:txBody>
      </p:sp>
    </p:spTree>
    <p:extLst>
      <p:ext uri="{BB962C8B-B14F-4D97-AF65-F5344CB8AC3E}">
        <p14:creationId xmlns="" xmlns:p14="http://schemas.microsoft.com/office/powerpoint/2010/main" val="381800644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960626" cy="68580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496</Words>
  <Application>Microsoft Office PowerPoint</Application>
  <PresentationFormat>Произвольный</PresentationFormat>
  <Paragraphs>53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Над проектом   «Молодежь в сфере экологии » работала: ученица 10А класса МБОУ СОШ № 20 г. Ставрополя  Ермакова Дарья Алексеевна 2021 год </vt:lpstr>
      <vt:lpstr>Слайд 2</vt:lpstr>
      <vt:lpstr>Аналитика </vt:lpstr>
      <vt:lpstr>Молодежь в сфере экологии методы используемые для решения проблемы </vt:lpstr>
      <vt:lpstr>Цели и задачи проекта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Ирина Ермакова</cp:lastModifiedBy>
  <cp:revision>35</cp:revision>
  <dcterms:created xsi:type="dcterms:W3CDTF">2021-05-05T06:13:49Z</dcterms:created>
  <dcterms:modified xsi:type="dcterms:W3CDTF">2022-04-28T10:32:44Z</dcterms:modified>
</cp:coreProperties>
</file>