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  <p:sldMasterId id="2147483691" r:id="rId5"/>
  </p:sldMasterIdLst>
  <p:notesMasterIdLst>
    <p:notesMasterId r:id="rId23"/>
  </p:notesMasterIdLst>
  <p:sldIdLst>
    <p:sldId id="276" r:id="rId6"/>
    <p:sldId id="263" r:id="rId7"/>
    <p:sldId id="264" r:id="rId8"/>
    <p:sldId id="265" r:id="rId9"/>
    <p:sldId id="267" r:id="rId10"/>
    <p:sldId id="269" r:id="rId11"/>
    <p:sldId id="268" r:id="rId12"/>
    <p:sldId id="270" r:id="rId13"/>
    <p:sldId id="266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8D2DC-DAFB-4DEF-BB8B-EC7EE3AC5A3B}" type="datetimeFigureOut">
              <a:rPr lang="ru-RU" smtClean="0"/>
              <a:t>18.3.23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5653B-3EC1-4103-B82E-6A3246F55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0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5653B-3EC1-4103-B82E-6A3246F5585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90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693405b4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98913" y="801688"/>
            <a:ext cx="7129462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1693405b4bf_0_21:notes"/>
          <p:cNvSpPr txBox="1">
            <a:spLocks noGrp="1"/>
          </p:cNvSpPr>
          <p:nvPr>
            <p:ph type="body" idx="1"/>
          </p:nvPr>
        </p:nvSpPr>
        <p:spPr>
          <a:xfrm>
            <a:off x="1512550" y="5079350"/>
            <a:ext cx="12100500" cy="4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71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693405b4b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98913" y="801688"/>
            <a:ext cx="7129462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693405b4bf_0_44:notes"/>
          <p:cNvSpPr txBox="1">
            <a:spLocks noGrp="1"/>
          </p:cNvSpPr>
          <p:nvPr>
            <p:ph type="body" idx="1"/>
          </p:nvPr>
        </p:nvSpPr>
        <p:spPr>
          <a:xfrm>
            <a:off x="1512550" y="5079350"/>
            <a:ext cx="12100500" cy="4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73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693405b4b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98913" y="801688"/>
            <a:ext cx="7129462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693405b4bf_0_44:notes"/>
          <p:cNvSpPr txBox="1">
            <a:spLocks noGrp="1"/>
          </p:cNvSpPr>
          <p:nvPr>
            <p:ph type="body" idx="1"/>
          </p:nvPr>
        </p:nvSpPr>
        <p:spPr>
          <a:xfrm>
            <a:off x="1512550" y="5079350"/>
            <a:ext cx="12100500" cy="4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85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35013"/>
            <a:ext cx="6532563" cy="3675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9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5653B-3EC1-4103-B82E-6A3246F5585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8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99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7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6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>
            <a:off x="487652" y="169759"/>
            <a:ext cx="11216800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11524751" y="6432637"/>
            <a:ext cx="270800" cy="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866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pPr marL="33866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610493" y="267497"/>
            <a:ext cx="11216800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11647592" y="6530376"/>
            <a:ext cx="270800" cy="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866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pPr marL="33866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43163" y="1"/>
            <a:ext cx="484884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821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5651"/>
            <a:ext cx="7863965" cy="123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13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3" y="1"/>
            <a:ext cx="1218143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149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1"/>
            <a:ext cx="12192017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4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Ваш макет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5667"/>
            <a:ext cx="7863704" cy="1237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260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84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6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54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7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8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1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62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632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 smtClean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33775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42;p6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 smtClean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15810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 smtClean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61220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 smtClean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6880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45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4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9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1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44CB6-F7B0-4B20-9F47-CB5F830C3D14}" type="datetimeFigureOut">
              <a:rPr lang="ru-RU" smtClean="0"/>
              <a:t>18.3.23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F453D-ADFD-46FA-9755-5F5C2800E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6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580352" y="1893203"/>
            <a:ext cx="7283600" cy="2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1513557" y="6432637"/>
            <a:ext cx="270800" cy="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33866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33866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33866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33866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3866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866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3866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3866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3866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333" i="0" u="none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219170">
                <a:buClr>
                  <a:srgbClr val="000000"/>
                </a:buClr>
              </a:pPr>
              <a:t>‹#›</a:t>
            </a:fld>
            <a:endParaRPr lang="en-US" sz="1067" kern="0">
              <a:solidFill>
                <a:srgbClr val="000000"/>
              </a:solidFill>
            </a:endParaRPr>
          </a:p>
        </p:txBody>
      </p:sp>
      <p:sp>
        <p:nvSpPr>
          <p:cNvPr id="8" name="Google Shape;8;p1"/>
          <p:cNvSpPr txBox="1"/>
          <p:nvPr/>
        </p:nvSpPr>
        <p:spPr>
          <a:xfrm>
            <a:off x="580352" y="1893203"/>
            <a:ext cx="7283600" cy="2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11502363" y="6432637"/>
            <a:ext cx="270800" cy="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866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pPr marL="33866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023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E8808-8795-4974-B4AB-BCB1AEBF48D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18.3.23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B6D34-B799-47FD-9FD9-000285D9B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10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6500" advClick="0" advTm="7000">
        <p14:doors dir="vert"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 smtClean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74305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5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image" Target="../media/image7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756" y="1969852"/>
            <a:ext cx="3430140" cy="1755988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8040" y="1193990"/>
            <a:ext cx="5215432" cy="54013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волонтёрский центр функционирует на базе Молодежного центра «Яшьлек» с 2015 года.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волонтёрского центра развитие у молодёжи высоких нравственных качеств путём пропаганды идей добровольного труда на благо общества и привлечения их к решению социально значимых проблем (через участие в социальных, экологических, гуманитарных, культурно-образовательных, просветительских и др. проектах и программах)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3" y="1193990"/>
            <a:ext cx="4030488" cy="302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18" y="3311808"/>
            <a:ext cx="1780509" cy="3156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1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162"/>
            <a:ext cx="12192000" cy="7003161"/>
          </a:xfrm>
          <a:prstGeom prst="rect">
            <a:avLst/>
          </a:prstGeom>
        </p:spPr>
      </p:pic>
      <p:sp>
        <p:nvSpPr>
          <p:cNvPr id="41" name="Google Shape;41;p10"/>
          <p:cNvSpPr txBox="1"/>
          <p:nvPr/>
        </p:nvSpPr>
        <p:spPr>
          <a:xfrm>
            <a:off x="3815543" y="788730"/>
            <a:ext cx="4000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направления </a:t>
            </a:r>
            <a:r>
              <a:rPr lang="en-US" sz="18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деятельности</a:t>
            </a:r>
            <a:endParaRPr sz="1867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10"/>
          <p:cNvSpPr txBox="1"/>
          <p:nvPr/>
        </p:nvSpPr>
        <p:spPr>
          <a:xfrm>
            <a:off x="1054502" y="210383"/>
            <a:ext cx="666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 defTabSz="1219170">
              <a:buClr>
                <a:srgbClr val="000000"/>
              </a:buClr>
              <a:buSzPts val="600"/>
            </a:pPr>
            <a:r>
              <a:rPr lang="en-US" sz="2667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наш</a:t>
            </a:r>
            <a:r>
              <a:rPr lang="en-US" sz="26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молодежный</a:t>
            </a:r>
            <a:r>
              <a:rPr lang="en-US" sz="26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центр</a:t>
            </a:r>
            <a:r>
              <a:rPr lang="en-US" sz="26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сейчас</a:t>
            </a:r>
            <a:endParaRPr sz="26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/>
          <p:nvPr/>
        </p:nvSpPr>
        <p:spPr>
          <a:xfrm>
            <a:off x="673475" y="2022140"/>
            <a:ext cx="2242000" cy="107600"/>
          </a:xfrm>
          <a:prstGeom prst="rect">
            <a:avLst/>
          </a:prstGeom>
          <a:solidFill>
            <a:srgbClr val="F16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10"/>
          <p:cNvSpPr/>
          <p:nvPr/>
        </p:nvSpPr>
        <p:spPr>
          <a:xfrm>
            <a:off x="4694543" y="2037785"/>
            <a:ext cx="2242000" cy="1076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8708488" y="5015768"/>
            <a:ext cx="2242000" cy="107600"/>
          </a:xfrm>
          <a:prstGeom prst="rect">
            <a:avLst/>
          </a:prstGeom>
          <a:solidFill>
            <a:srgbClr val="CE40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10"/>
          <p:cNvSpPr/>
          <p:nvPr/>
        </p:nvSpPr>
        <p:spPr>
          <a:xfrm>
            <a:off x="8715172" y="2021581"/>
            <a:ext cx="2242000" cy="107600"/>
          </a:xfrm>
          <a:prstGeom prst="rect">
            <a:avLst/>
          </a:prstGeom>
          <a:solidFill>
            <a:srgbClr val="005C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/>
          <p:nvPr/>
        </p:nvSpPr>
        <p:spPr>
          <a:xfrm>
            <a:off x="676067" y="5010124"/>
            <a:ext cx="2242000" cy="1076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10"/>
          <p:cNvSpPr txBox="1"/>
          <p:nvPr/>
        </p:nvSpPr>
        <p:spPr>
          <a:xfrm>
            <a:off x="560172" y="1338536"/>
            <a:ext cx="224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творческая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молодежь</a:t>
            </a:r>
            <a:endParaRPr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10"/>
          <p:cNvSpPr txBox="1"/>
          <p:nvPr/>
        </p:nvSpPr>
        <p:spPr>
          <a:xfrm>
            <a:off x="4687420" y="1348837"/>
            <a:ext cx="224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сельская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молодежь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10"/>
          <p:cNvSpPr txBox="1"/>
          <p:nvPr/>
        </p:nvSpPr>
        <p:spPr>
          <a:xfrm>
            <a:off x="8708488" y="4374957"/>
            <a:ext cx="2366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олодые</a:t>
            </a:r>
            <a:endParaRPr lang="ru-RU" sz="1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семьи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10"/>
          <p:cNvSpPr txBox="1"/>
          <p:nvPr/>
        </p:nvSpPr>
        <p:spPr>
          <a:xfrm>
            <a:off x="338067" y="2301931"/>
            <a:ext cx="2918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00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КВН</a:t>
            </a:r>
          </a:p>
          <a:p>
            <a:pPr marL="609585" indent="-380990" defTabSz="1219170">
              <a:buClr>
                <a:srgbClr val="00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Клуб юных журналистов</a:t>
            </a:r>
          </a:p>
          <a:p>
            <a:pPr marL="609585" indent="-380990" defTabSz="1219170">
              <a:buClr>
                <a:srgbClr val="00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Мастер-классы</a:t>
            </a:r>
          </a:p>
          <a:p>
            <a:pPr marL="609585" indent="-380990" defTabSz="1219170">
              <a:buClr>
                <a:srgbClr val="00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Конкурсы</a:t>
            </a:r>
          </a:p>
        </p:txBody>
      </p:sp>
      <p:sp>
        <p:nvSpPr>
          <p:cNvPr id="55" name="Google Shape;55;p10"/>
          <p:cNvSpPr txBox="1"/>
          <p:nvPr/>
        </p:nvSpPr>
        <p:spPr>
          <a:xfrm>
            <a:off x="4387502" y="2114328"/>
            <a:ext cx="251618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Мастер-классы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Турниры и соревнования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Интеллектуальные мероприятия</a:t>
            </a: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55;p10"/>
          <p:cNvSpPr txBox="1"/>
          <p:nvPr/>
        </p:nvSpPr>
        <p:spPr>
          <a:xfrm>
            <a:off x="8434309" y="5152843"/>
            <a:ext cx="251618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Клуб молодых мам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Конкурсы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Соревнования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Мастер-классы</a:t>
            </a: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53;p10"/>
          <p:cNvSpPr txBox="1"/>
          <p:nvPr/>
        </p:nvSpPr>
        <p:spPr>
          <a:xfrm>
            <a:off x="8708488" y="1338624"/>
            <a:ext cx="2366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спортивная молодежь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55;p10"/>
          <p:cNvSpPr txBox="1"/>
          <p:nvPr/>
        </p:nvSpPr>
        <p:spPr>
          <a:xfrm>
            <a:off x="8470182" y="2011066"/>
            <a:ext cx="2516180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Мини-футбол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Волейбол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Тяжелая атлетика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Легкая атлетика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Лыжные гонки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Горнолыжный спорт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Гиревой спорт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Настольный теннис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Шахматы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Самбо, дзюдо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Национальная борьба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Аэробика</a:t>
            </a: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52;p10"/>
          <p:cNvSpPr txBox="1"/>
          <p:nvPr/>
        </p:nvSpPr>
        <p:spPr>
          <a:xfrm>
            <a:off x="588423" y="4363399"/>
            <a:ext cx="224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работающая 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молодежь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49;p21"/>
          <p:cNvSpPr txBox="1"/>
          <p:nvPr/>
        </p:nvSpPr>
        <p:spPr>
          <a:xfrm>
            <a:off x="-20852" y="23415"/>
            <a:ext cx="12192000" cy="72403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ДЦ «ВОЛОНТЁР» САБИНСКОГО МУНИЦИПАЛЬНОГО РАЙОНА РТ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25" name="Google Shape;55;p10"/>
          <p:cNvSpPr txBox="1"/>
          <p:nvPr/>
        </p:nvSpPr>
        <p:spPr>
          <a:xfrm>
            <a:off x="314243" y="5157045"/>
            <a:ext cx="251618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Мастер-классы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Турниры и соревнования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Интеллектуальные мероприятия</a:t>
            </a: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52;p10"/>
          <p:cNvSpPr txBox="1"/>
          <p:nvPr/>
        </p:nvSpPr>
        <p:spPr>
          <a:xfrm>
            <a:off x="4635230" y="4363400"/>
            <a:ext cx="287983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работа с общественными объединениями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3;p10"/>
          <p:cNvSpPr/>
          <p:nvPr/>
        </p:nvSpPr>
        <p:spPr>
          <a:xfrm>
            <a:off x="4661681" y="5016693"/>
            <a:ext cx="2242000" cy="107600"/>
          </a:xfrm>
          <a:prstGeom prst="rect">
            <a:avLst/>
          </a:prstGeom>
          <a:solidFill>
            <a:srgbClr val="F16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55;p10"/>
          <p:cNvSpPr txBox="1"/>
          <p:nvPr/>
        </p:nvSpPr>
        <p:spPr>
          <a:xfrm>
            <a:off x="4256085" y="5155230"/>
            <a:ext cx="251618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Аграрное молодежное объединения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Волонтеры Победы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Молодая Гвардия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ДЦ «Волонтер»</a:t>
            </a: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Кибердружина</a:t>
            </a:r>
            <a:endParaRPr lang="ru-RU"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r>
              <a:rPr lang="ru-RU" sz="1200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Юнармия</a:t>
            </a:r>
            <a:endParaRPr lang="ru-RU"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380990" defTabSz="1219170">
              <a:buClr>
                <a:srgbClr val="FF0000"/>
              </a:buClr>
              <a:buSzPts val="900"/>
              <a:buFont typeface="Arial"/>
              <a:buChar char="●"/>
            </a:pPr>
            <a:endParaRPr sz="12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728" y="858302"/>
            <a:ext cx="1710272" cy="19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6" name="Google Shape;66;p12"/>
          <p:cNvSpPr txBox="1"/>
          <p:nvPr/>
        </p:nvSpPr>
        <p:spPr>
          <a:xfrm>
            <a:off x="2263215" y="1689296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лыжная база</a:t>
            </a:r>
            <a:endParaRPr sz="1467" b="1" dirty="0">
              <a:solidFill>
                <a:schemeClr val="dk1"/>
              </a:solidFill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693333" y="258073"/>
            <a:ext cx="666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n-US" sz="2667" b="1" dirty="0" err="1">
                <a:solidFill>
                  <a:schemeClr val="lt1"/>
                </a:solidFill>
              </a:rPr>
              <a:t>наш</a:t>
            </a:r>
            <a:r>
              <a:rPr lang="en-US" sz="2667" b="1" dirty="0">
                <a:solidFill>
                  <a:schemeClr val="lt1"/>
                </a:solidFill>
              </a:rPr>
              <a:t> </a:t>
            </a:r>
            <a:r>
              <a:rPr lang="en-US" sz="2667" b="1" dirty="0" err="1">
                <a:solidFill>
                  <a:schemeClr val="lt1"/>
                </a:solidFill>
              </a:rPr>
              <a:t>молодежный</a:t>
            </a:r>
            <a:r>
              <a:rPr lang="en-US" sz="2667" b="1" dirty="0">
                <a:solidFill>
                  <a:schemeClr val="lt1"/>
                </a:solidFill>
              </a:rPr>
              <a:t> </a:t>
            </a:r>
            <a:r>
              <a:rPr lang="en-US" sz="2667" b="1" dirty="0" err="1">
                <a:solidFill>
                  <a:schemeClr val="lt1"/>
                </a:solidFill>
              </a:rPr>
              <a:t>центр</a:t>
            </a:r>
            <a:r>
              <a:rPr lang="en-US" sz="2667" b="1" dirty="0">
                <a:solidFill>
                  <a:schemeClr val="lt1"/>
                </a:solidFill>
              </a:rPr>
              <a:t> </a:t>
            </a:r>
            <a:r>
              <a:rPr lang="en-US" sz="2667" b="1" dirty="0" err="1">
                <a:solidFill>
                  <a:schemeClr val="lt1"/>
                </a:solidFill>
              </a:rPr>
              <a:t>сейчас</a:t>
            </a:r>
            <a:endParaRPr sz="2667" b="1" dirty="0">
              <a:solidFill>
                <a:schemeClr val="lt1"/>
              </a:solidFill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4398100" y="901926"/>
            <a:ext cx="4000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наши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пространства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69" name="Google Shape;69;p12"/>
          <p:cNvSpPr/>
          <p:nvPr/>
        </p:nvSpPr>
        <p:spPr>
          <a:xfrm>
            <a:off x="644603" y="1655743"/>
            <a:ext cx="1335600" cy="1370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0" name="Google Shape;70;p12"/>
          <p:cNvSpPr/>
          <p:nvPr/>
        </p:nvSpPr>
        <p:spPr>
          <a:xfrm>
            <a:off x="608833" y="3339032"/>
            <a:ext cx="1335600" cy="1367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1" name="Google Shape;71;p12"/>
          <p:cNvSpPr/>
          <p:nvPr/>
        </p:nvSpPr>
        <p:spPr>
          <a:xfrm>
            <a:off x="608833" y="5022367"/>
            <a:ext cx="1335600" cy="1367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2"/>
          <p:cNvSpPr/>
          <p:nvPr/>
        </p:nvSpPr>
        <p:spPr>
          <a:xfrm>
            <a:off x="6398100" y="1655737"/>
            <a:ext cx="1335600" cy="13704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74;p12"/>
          <p:cNvSpPr/>
          <p:nvPr/>
        </p:nvSpPr>
        <p:spPr>
          <a:xfrm>
            <a:off x="6398100" y="5022367"/>
            <a:ext cx="1335600" cy="1367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75;p12"/>
          <p:cNvSpPr/>
          <p:nvPr/>
        </p:nvSpPr>
        <p:spPr>
          <a:xfrm>
            <a:off x="1944835" y="1655737"/>
            <a:ext cx="116800" cy="1370800"/>
          </a:xfrm>
          <a:prstGeom prst="rect">
            <a:avLst/>
          </a:prstGeom>
          <a:solidFill>
            <a:srgbClr val="F16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76;p12"/>
          <p:cNvSpPr/>
          <p:nvPr/>
        </p:nvSpPr>
        <p:spPr>
          <a:xfrm>
            <a:off x="1944835" y="3339032"/>
            <a:ext cx="116800" cy="1370800"/>
          </a:xfrm>
          <a:prstGeom prst="rect">
            <a:avLst/>
          </a:prstGeom>
          <a:solidFill>
            <a:srgbClr val="005C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2"/>
          <p:cNvSpPr/>
          <p:nvPr/>
        </p:nvSpPr>
        <p:spPr>
          <a:xfrm>
            <a:off x="1944835" y="5022365"/>
            <a:ext cx="116800" cy="13708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2"/>
          <p:cNvSpPr/>
          <p:nvPr/>
        </p:nvSpPr>
        <p:spPr>
          <a:xfrm>
            <a:off x="7734101" y="1655737"/>
            <a:ext cx="116800" cy="13704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79;p12"/>
          <p:cNvSpPr/>
          <p:nvPr/>
        </p:nvSpPr>
        <p:spPr>
          <a:xfrm>
            <a:off x="7734101" y="3339604"/>
            <a:ext cx="116800" cy="1367200"/>
          </a:xfrm>
          <a:prstGeom prst="rect">
            <a:avLst/>
          </a:prstGeom>
          <a:solidFill>
            <a:srgbClr val="CE40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80;p12"/>
          <p:cNvSpPr/>
          <p:nvPr/>
        </p:nvSpPr>
        <p:spPr>
          <a:xfrm>
            <a:off x="7734101" y="5022365"/>
            <a:ext cx="116800" cy="1370800"/>
          </a:xfrm>
          <a:prstGeom prst="rect">
            <a:avLst/>
          </a:prstGeom>
          <a:solidFill>
            <a:srgbClr val="F16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2"/>
          <p:cNvSpPr txBox="1"/>
          <p:nvPr/>
        </p:nvSpPr>
        <p:spPr>
          <a:xfrm>
            <a:off x="2219799" y="3295233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тренажерный</a:t>
            </a:r>
            <a:r>
              <a:rPr lang="en-US" sz="1467" b="1" dirty="0">
                <a:solidFill>
                  <a:schemeClr val="dk1"/>
                </a:solidFill>
              </a:rPr>
              <a:t> </a:t>
            </a:r>
            <a:r>
              <a:rPr lang="en-US" sz="1467" b="1" dirty="0" err="1">
                <a:solidFill>
                  <a:schemeClr val="dk1"/>
                </a:solidFill>
              </a:rPr>
              <a:t>зал</a:t>
            </a:r>
            <a:endParaRPr lang="ru-RU" sz="1467" b="1" dirty="0">
              <a:solidFill>
                <a:schemeClr val="dk1"/>
              </a:solidFill>
            </a:endParaRPr>
          </a:p>
          <a:p>
            <a:pPr>
              <a:buClr>
                <a:srgbClr val="000000"/>
              </a:buClr>
              <a:buSzPts val="600"/>
            </a:pPr>
            <a:r>
              <a:rPr lang="ru-RU" sz="1200" b="1" i="1" dirty="0">
                <a:solidFill>
                  <a:srgbClr val="0070C0"/>
                </a:solidFill>
              </a:rPr>
              <a:t>занятия на различных тренажерах, в основном для молодежи от 14 лет, занятия осуществляются по абонементам для лиц старше 35 лет</a:t>
            </a:r>
          </a:p>
        </p:txBody>
      </p:sp>
      <p:sp>
        <p:nvSpPr>
          <p:cNvPr id="82" name="Google Shape;82;p12"/>
          <p:cNvSpPr txBox="1"/>
          <p:nvPr/>
        </p:nvSpPr>
        <p:spPr>
          <a:xfrm>
            <a:off x="2219800" y="5017167"/>
            <a:ext cx="31876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пляжный волейбол</a:t>
            </a:r>
            <a:br>
              <a:rPr lang="ru-RU" sz="1467" b="1" dirty="0">
                <a:solidFill>
                  <a:schemeClr val="dk1"/>
                </a:solidFill>
              </a:rPr>
            </a:br>
            <a:r>
              <a:rPr lang="ru-RU" sz="1200" b="1" i="1" dirty="0">
                <a:solidFill>
                  <a:srgbClr val="00B050"/>
                </a:solidFill>
              </a:rPr>
              <a:t>площадка для летнего сезона по пляжному волейболу, занимаются молодые люди от 14 лет</a:t>
            </a:r>
            <a:endParaRPr sz="1200" b="1" i="1" dirty="0">
              <a:solidFill>
                <a:srgbClr val="00B050"/>
              </a:solidFill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8011599" y="1616434"/>
            <a:ext cx="2394000" cy="172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большой спортивный зал</a:t>
            </a:r>
          </a:p>
          <a:p>
            <a:pPr>
              <a:buClr>
                <a:srgbClr val="000000"/>
              </a:buClr>
              <a:buSzPts val="600"/>
            </a:pPr>
            <a:r>
              <a:rPr lang="ru-RU" sz="1200" b="1" dirty="0">
                <a:solidFill>
                  <a:srgbClr val="92D050"/>
                </a:solidFill>
              </a:rPr>
              <a:t>Проходят кружки по настольному теннису, на данной площадке у нас проходят мастер-классы как творческие (граффити, </a:t>
            </a:r>
            <a:r>
              <a:rPr lang="ru-RU" sz="1200" b="1" dirty="0" err="1">
                <a:solidFill>
                  <a:srgbClr val="92D050"/>
                </a:solidFill>
              </a:rPr>
              <a:t>ди-джеинг</a:t>
            </a:r>
            <a:r>
              <a:rPr lang="ru-RU" sz="1200" b="1" dirty="0">
                <a:solidFill>
                  <a:srgbClr val="92D050"/>
                </a:solidFill>
              </a:rPr>
              <a:t>), так и спортивные</a:t>
            </a:r>
          </a:p>
          <a:p>
            <a:pPr>
              <a:buClr>
                <a:srgbClr val="000000"/>
              </a:buClr>
              <a:buSzPts val="600"/>
            </a:pPr>
            <a:endParaRPr sz="1467" b="1" dirty="0">
              <a:solidFill>
                <a:schemeClr val="dk1"/>
              </a:solidFill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8011599" y="3295233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теннисный корт</a:t>
            </a:r>
          </a:p>
          <a:p>
            <a:pPr>
              <a:buClr>
                <a:srgbClr val="000000"/>
              </a:buClr>
              <a:buSzPts val="600"/>
            </a:pPr>
            <a:r>
              <a:rPr lang="ru-RU" sz="1200" b="1" i="1" dirty="0">
                <a:solidFill>
                  <a:srgbClr val="7030A0"/>
                </a:solidFill>
              </a:rPr>
              <a:t>Открыт в свободном доступе для игры в баскетбол и большой теннис</a:t>
            </a:r>
            <a:endParaRPr sz="1200" b="1" i="1" dirty="0">
              <a:solidFill>
                <a:srgbClr val="7030A0"/>
              </a:solidFill>
            </a:endParaRPr>
          </a:p>
        </p:txBody>
      </p:sp>
      <p:sp>
        <p:nvSpPr>
          <p:cNvPr id="85" name="Google Shape;85;p12"/>
          <p:cNvSpPr txBox="1"/>
          <p:nvPr/>
        </p:nvSpPr>
        <p:spPr>
          <a:xfrm>
            <a:off x="7892267" y="5017167"/>
            <a:ext cx="2806556" cy="1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Малый спортивный зал</a:t>
            </a:r>
          </a:p>
          <a:p>
            <a:pPr>
              <a:buClr>
                <a:srgbClr val="000000"/>
              </a:buClr>
              <a:buSzPts val="600"/>
            </a:pPr>
            <a:r>
              <a:rPr lang="ru-RU" sz="1200" b="1" dirty="0">
                <a:solidFill>
                  <a:srgbClr val="FFC000"/>
                </a:solidFill>
              </a:rPr>
              <a:t>проходят кружки по самбо и дзюдо, по аэробике до обеда для людей пожилого возраста, серебряных волонтеров, в вечернее время для молодых мам</a:t>
            </a:r>
            <a:endParaRPr sz="1200" b="1" dirty="0">
              <a:solidFill>
                <a:srgbClr val="FFC000"/>
              </a:solidFill>
            </a:endParaRPr>
          </a:p>
        </p:txBody>
      </p:sp>
      <p:sp>
        <p:nvSpPr>
          <p:cNvPr id="86" name="Google Shape;86;p12"/>
          <p:cNvSpPr txBox="1"/>
          <p:nvPr/>
        </p:nvSpPr>
        <p:spPr>
          <a:xfrm>
            <a:off x="2140900" y="1903234"/>
            <a:ext cx="3847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-RU" sz="1200" i="1" dirty="0">
                <a:solidFill>
                  <a:srgbClr val="FF0000"/>
                </a:solidFill>
              </a:rPr>
              <a:t>Проводятся соревнования по лыжным гонкам среди школьников и молодых людей .Также  имеется возможность проката лыж в оздоровительных целях.</a:t>
            </a:r>
            <a:endParaRPr sz="12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41" y="1616434"/>
            <a:ext cx="1696523" cy="1387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60" y="3347029"/>
            <a:ext cx="1797152" cy="1359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833" y="5017167"/>
            <a:ext cx="1855419" cy="137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833" y="1661682"/>
            <a:ext cx="1859707" cy="1370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87" y="5017167"/>
            <a:ext cx="1790325" cy="1433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85" y="3295234"/>
            <a:ext cx="1879867" cy="1424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Google Shape;149;p21"/>
          <p:cNvSpPr txBox="1"/>
          <p:nvPr/>
        </p:nvSpPr>
        <p:spPr>
          <a:xfrm>
            <a:off x="528" y="166974"/>
            <a:ext cx="12192000" cy="72403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ДЦ «ВОЛОНТЁР» САБИНСКОГО МУНИЦИПАЛЬНОГО РАЙОНА РТ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3565" y="1058795"/>
            <a:ext cx="1710272" cy="19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6" name="Google Shape;66;p12"/>
          <p:cNvSpPr txBox="1"/>
          <p:nvPr/>
        </p:nvSpPr>
        <p:spPr>
          <a:xfrm>
            <a:off x="2167517" y="1616433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футбольное поле</a:t>
            </a:r>
            <a:endParaRPr sz="1467" b="1" dirty="0">
              <a:solidFill>
                <a:schemeClr val="dk1"/>
              </a:solidFill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693331" y="306031"/>
            <a:ext cx="666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n-US" sz="2667" b="1">
                <a:solidFill>
                  <a:schemeClr val="lt1"/>
                </a:solidFill>
              </a:rPr>
              <a:t>наш молодежный центр сейчас</a:t>
            </a:r>
            <a:endParaRPr sz="2667" b="1">
              <a:solidFill>
                <a:schemeClr val="lt1"/>
              </a:solidFill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4791838" y="860014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наши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пространства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69" name="Google Shape;69;p12"/>
          <p:cNvSpPr/>
          <p:nvPr/>
        </p:nvSpPr>
        <p:spPr>
          <a:xfrm>
            <a:off x="644603" y="1655743"/>
            <a:ext cx="1335600" cy="1370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0" name="Google Shape;70;p12"/>
          <p:cNvSpPr/>
          <p:nvPr/>
        </p:nvSpPr>
        <p:spPr>
          <a:xfrm>
            <a:off x="608833" y="3339032"/>
            <a:ext cx="1335600" cy="1367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2"/>
          <p:cNvSpPr/>
          <p:nvPr/>
        </p:nvSpPr>
        <p:spPr>
          <a:xfrm>
            <a:off x="6398100" y="1655737"/>
            <a:ext cx="1335600" cy="13704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75;p12"/>
          <p:cNvSpPr/>
          <p:nvPr/>
        </p:nvSpPr>
        <p:spPr>
          <a:xfrm>
            <a:off x="1944835" y="1655737"/>
            <a:ext cx="116800" cy="1370800"/>
          </a:xfrm>
          <a:prstGeom prst="rect">
            <a:avLst/>
          </a:prstGeom>
          <a:solidFill>
            <a:srgbClr val="F164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76;p12"/>
          <p:cNvSpPr/>
          <p:nvPr/>
        </p:nvSpPr>
        <p:spPr>
          <a:xfrm>
            <a:off x="1944835" y="3339032"/>
            <a:ext cx="116800" cy="1370800"/>
          </a:xfrm>
          <a:prstGeom prst="rect">
            <a:avLst/>
          </a:prstGeom>
          <a:solidFill>
            <a:srgbClr val="005C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2"/>
          <p:cNvSpPr/>
          <p:nvPr/>
        </p:nvSpPr>
        <p:spPr>
          <a:xfrm>
            <a:off x="5180247" y="5162944"/>
            <a:ext cx="116800" cy="13708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2"/>
          <p:cNvSpPr/>
          <p:nvPr/>
        </p:nvSpPr>
        <p:spPr>
          <a:xfrm>
            <a:off x="7734101" y="1655737"/>
            <a:ext cx="116800" cy="1370400"/>
          </a:xfrm>
          <a:prstGeom prst="rect">
            <a:avLst/>
          </a:prstGeom>
          <a:solidFill>
            <a:srgbClr val="00C3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79;p12"/>
          <p:cNvSpPr/>
          <p:nvPr/>
        </p:nvSpPr>
        <p:spPr>
          <a:xfrm>
            <a:off x="7734101" y="3339604"/>
            <a:ext cx="116800" cy="1367200"/>
          </a:xfrm>
          <a:prstGeom prst="rect">
            <a:avLst/>
          </a:prstGeom>
          <a:solidFill>
            <a:srgbClr val="CE40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2"/>
          <p:cNvSpPr txBox="1"/>
          <p:nvPr/>
        </p:nvSpPr>
        <p:spPr>
          <a:xfrm>
            <a:off x="2219799" y="3295233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хоккейная коробка</a:t>
            </a:r>
          </a:p>
          <a:p>
            <a:pPr>
              <a:buClr>
                <a:srgbClr val="000000"/>
              </a:buClr>
              <a:buSzPts val="600"/>
            </a:pPr>
            <a:r>
              <a:rPr lang="ru-RU" sz="1200" b="1" i="1" dirty="0">
                <a:solidFill>
                  <a:srgbClr val="0070C0"/>
                </a:solidFill>
              </a:rPr>
              <a:t>В летний период предусмотрены занятия по мини-футболу, волейболу, баскетболу, в зимний период осуществляем прокат коньков</a:t>
            </a:r>
          </a:p>
        </p:txBody>
      </p:sp>
      <p:sp>
        <p:nvSpPr>
          <p:cNvPr id="82" name="Google Shape;82;p12"/>
          <p:cNvSpPr txBox="1"/>
          <p:nvPr/>
        </p:nvSpPr>
        <p:spPr>
          <a:xfrm>
            <a:off x="5462457" y="5404267"/>
            <a:ext cx="31876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спортивная площадка</a:t>
            </a:r>
            <a:br>
              <a:rPr lang="ru-RU" sz="1467" b="1" dirty="0">
                <a:solidFill>
                  <a:schemeClr val="dk1"/>
                </a:solidFill>
              </a:rPr>
            </a:br>
            <a:r>
              <a:rPr lang="ru-RU" sz="1200" b="1" i="1" dirty="0">
                <a:solidFill>
                  <a:srgbClr val="00B050"/>
                </a:solidFill>
              </a:rPr>
              <a:t>открыта в свободном доступе, проходят тренировки по мини-Футболу</a:t>
            </a:r>
            <a:endParaRPr sz="1200" b="1" i="1" dirty="0">
              <a:solidFill>
                <a:srgbClr val="00B050"/>
              </a:solidFill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8011599" y="1647826"/>
            <a:ext cx="2394000" cy="172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спортивная площадка</a:t>
            </a:r>
          </a:p>
          <a:p>
            <a:pPr>
              <a:buClr>
                <a:srgbClr val="000000"/>
              </a:buClr>
              <a:buSzPts val="600"/>
            </a:pPr>
            <a:r>
              <a:rPr lang="ru-RU" sz="1200" b="1" dirty="0">
                <a:solidFill>
                  <a:srgbClr val="92D050"/>
                </a:solidFill>
              </a:rPr>
              <a:t>Открыт в свободном доступе, оснащен тренажерами для подготовки и сдачи норм ГТО</a:t>
            </a:r>
          </a:p>
          <a:p>
            <a:pPr>
              <a:buClr>
                <a:srgbClr val="000000"/>
              </a:buClr>
              <a:buSzPts val="600"/>
            </a:pPr>
            <a:endParaRPr sz="1467" b="1" dirty="0">
              <a:solidFill>
                <a:schemeClr val="dk1"/>
              </a:solidFill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8011599" y="3295233"/>
            <a:ext cx="239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67" tIns="68667" rIns="68667" bIns="68667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ru-RU" sz="1467" b="1" dirty="0">
                <a:solidFill>
                  <a:schemeClr val="dk1"/>
                </a:solidFill>
              </a:rPr>
              <a:t>спортивный зал в </a:t>
            </a:r>
            <a:r>
              <a:rPr lang="ru-RU" sz="1467" b="1" dirty="0" err="1">
                <a:solidFill>
                  <a:schemeClr val="dk1"/>
                </a:solidFill>
              </a:rPr>
              <a:t>с.Олуяз</a:t>
            </a:r>
            <a:endParaRPr lang="ru-RU" sz="1467" b="1" dirty="0">
              <a:solidFill>
                <a:schemeClr val="dk1"/>
              </a:solidFill>
            </a:endParaRPr>
          </a:p>
          <a:p>
            <a:pPr>
              <a:buClr>
                <a:srgbClr val="000000"/>
              </a:buClr>
              <a:buSzPts val="600"/>
            </a:pPr>
            <a:r>
              <a:rPr lang="ru-RU" sz="1200" b="1" i="1" dirty="0">
                <a:solidFill>
                  <a:srgbClr val="7030A0"/>
                </a:solidFill>
              </a:rPr>
              <a:t>Проходят тренировки по национальной борьбе </a:t>
            </a:r>
            <a:r>
              <a:rPr lang="ru-RU" sz="1200" b="1" i="1" dirty="0" err="1">
                <a:solidFill>
                  <a:srgbClr val="7030A0"/>
                </a:solidFill>
              </a:rPr>
              <a:t>корэш</a:t>
            </a:r>
            <a:endParaRPr sz="1200" b="1" i="1" dirty="0">
              <a:solidFill>
                <a:srgbClr val="7030A0"/>
              </a:solidFill>
            </a:endParaRPr>
          </a:p>
        </p:txBody>
      </p:sp>
      <p:sp>
        <p:nvSpPr>
          <p:cNvPr id="86" name="Google Shape;86;p12"/>
          <p:cNvSpPr txBox="1"/>
          <p:nvPr/>
        </p:nvSpPr>
        <p:spPr>
          <a:xfrm>
            <a:off x="2140900" y="1903234"/>
            <a:ext cx="247289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-RU" sz="1200" i="1" dirty="0">
                <a:solidFill>
                  <a:srgbClr val="FF0000"/>
                </a:solidFill>
              </a:rPr>
              <a:t>Проводятся тренировки по футболу, мероприятия, зеленый фитнес</a:t>
            </a:r>
            <a:endParaRPr sz="1200" i="1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9" y="1647826"/>
            <a:ext cx="1798855" cy="135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33" y="1633880"/>
            <a:ext cx="1876011" cy="1414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7" y="3339111"/>
            <a:ext cx="1807624" cy="138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34" y="3363557"/>
            <a:ext cx="1840924" cy="134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36" y="5162944"/>
            <a:ext cx="1876011" cy="143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Google Shape;149;p21"/>
          <p:cNvSpPr txBox="1"/>
          <p:nvPr/>
        </p:nvSpPr>
        <p:spPr>
          <a:xfrm>
            <a:off x="0" y="142307"/>
            <a:ext cx="12192000" cy="72403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ДЦ «ВОЛОНТЁР» САБИНСКОГО МУНИЦИПАЛЬНОГО РАЙОНА РТ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7600" y="1115462"/>
            <a:ext cx="1710272" cy="19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79096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Экологические акции</a:t>
            </a:r>
            <a:endParaRPr lang="ru-RU" b="1" dirty="0"/>
          </a:p>
        </p:txBody>
      </p:sp>
      <p:pic>
        <p:nvPicPr>
          <p:cNvPr id="3074" name="Picture 2" descr="C:\Users\1\Desktop\экологическая акц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7" y="1286071"/>
            <a:ext cx="4003436" cy="30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182751-1008de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38" y="4459563"/>
            <a:ext cx="4038600" cy="22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volgeparhia.cerkov.ru/files/2017/09/25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46" y="1286070"/>
            <a:ext cx="4508335" cy="30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5" y="-28875"/>
            <a:ext cx="1177761" cy="14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3816424" cy="994122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Эко-уроки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4" y="1477631"/>
            <a:ext cx="4506527" cy="4506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3373836"/>
            <a:ext cx="4404485" cy="3303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8008" y="1745673"/>
            <a:ext cx="420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Мастер классы по раздельному сбору отходов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5" y="1"/>
            <a:ext cx="1177761" cy="147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DDE187-1E0F-AC49-8F1E-51FE9666B1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4064EBF1-6973-D74F-A666-F8BAB6729CF3}"/>
              </a:ext>
            </a:extLst>
          </p:cNvPr>
          <p:cNvSpPr/>
          <p:nvPr/>
        </p:nvSpPr>
        <p:spPr>
          <a:xfrm>
            <a:off x="982047" y="5305065"/>
            <a:ext cx="9592648" cy="6428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8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69A8E"/>
                </a:highlight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СТРАТЕГИЯ РАЗВИТИЯ МОЛОДЕЖНОЙ ПОЛИТИКИ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D59F336-C693-2242-B8DC-C57A67CB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00" y="477851"/>
            <a:ext cx="6623472" cy="1143200"/>
          </a:xfrm>
        </p:spPr>
        <p:txBody>
          <a:bodyPr/>
          <a:lstStyle/>
          <a:p>
            <a:pPr rtl="0"/>
            <a:r>
              <a:rPr lang="ru-RU" b="1" dirty="0">
                <a:solidFill>
                  <a:srgbClr val="169A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ДИАЛОГ С МОЛОДЕЖЬЮ</a:t>
            </a:r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4" y="1438656"/>
            <a:ext cx="4864367" cy="3230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40" y="1434892"/>
            <a:ext cx="4925293" cy="3234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4667"/>
            <a:ext cx="12193057" cy="780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80" y="1252579"/>
            <a:ext cx="9526678" cy="53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DDE187-1E0F-AC49-8F1E-51FE9666B1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62A39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</a:t>
            </a:fld>
            <a:endParaRPr kumimoji="0" lang="en" sz="1733" b="0" i="0" u="none" strike="noStrike" kern="0" cap="none" spc="0" normalizeH="0" baseline="0" noProof="0">
              <a:ln>
                <a:noFill/>
              </a:ln>
              <a:solidFill>
                <a:srgbClr val="62A39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D59F336-C693-2242-B8DC-C57A67CB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378" y="1757548"/>
            <a:ext cx="8323006" cy="700643"/>
          </a:xfrm>
        </p:spPr>
        <p:txBody>
          <a:bodyPr/>
          <a:lstStyle/>
          <a:p>
            <a:pPr rtl="0"/>
            <a:r>
              <a:rPr lang="ru-RU" b="1" dirty="0">
                <a:solidFill>
                  <a:srgbClr val="169A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2800" b="1" dirty="0" smtClean="0">
                <a:solidFill>
                  <a:srgbClr val="169A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ДИАЛОГ </a:t>
            </a:r>
            <a:r>
              <a:rPr lang="ru-RU" sz="2800" b="1" dirty="0">
                <a:solidFill>
                  <a:srgbClr val="169A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МОЛОДЕЖЬЮ</a:t>
            </a:r>
            <a:endParaRPr lang="ru-RU" sz="2800" dirty="0">
              <a:effectLst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77" y="2567113"/>
            <a:ext cx="5563956" cy="3695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7" y="2554186"/>
            <a:ext cx="5325975" cy="3708391"/>
          </a:xfrm>
          <a:prstGeom prst="rect">
            <a:avLst/>
          </a:prstGeom>
        </p:spPr>
      </p:pic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ДЦ «ВОЛОНТЁР» САБИНСКОГО МУНИЦИПАЛЬНОГО РАЙОНА РТ</a:t>
            </a:r>
            <a:endParaRPr kumimoji="0" sz="2800" b="1" i="0" u="none" strike="noStrike" kern="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005" y="887103"/>
            <a:ext cx="170702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5745706" y="3509963"/>
            <a:ext cx="2634019" cy="1662538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9833" y="3116139"/>
            <a:ext cx="3289112" cy="2822597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725" r="-77" b="14147"/>
          <a:stretch/>
        </p:blipFill>
        <p:spPr>
          <a:xfrm>
            <a:off x="3828" y="1037573"/>
            <a:ext cx="12188172" cy="5563494"/>
          </a:xfrm>
          <a:prstGeom prst="rect">
            <a:avLst/>
          </a:prstGeom>
        </p:spPr>
      </p:pic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138"/>
            <a:ext cx="4424457" cy="1565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4" y="1037573"/>
            <a:ext cx="10572466" cy="120479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волонтёрском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центре активно развивается районный штаб Всероссийского движения «Волонтеры Победы».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51630"/>
            <a:ext cx="10668000" cy="1545929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 оказывают адресную помощь одиноким и пожилым людям, ветеранам ВОВ, детям с ОВЗ, занимаются благоустройством памятников и окружающей среды, участвует  в организациях спортивных мероприятиях.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" y="3657599"/>
            <a:ext cx="4679669" cy="240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09" y="3190672"/>
            <a:ext cx="3610276" cy="203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00" y="3719747"/>
            <a:ext cx="2599450" cy="259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29007"/>
          </a:xfrm>
        </p:spPr>
        <p:txBody>
          <a:bodyPr>
            <a:normAutofit/>
          </a:bodyPr>
          <a:lstStyle/>
          <a:p>
            <a:r>
              <a:rPr lang="tt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Развиваем такие направления как</a:t>
            </a:r>
            <a:r>
              <a:rPr lang="tt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социальное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волонтёрство</a:t>
            </a:r>
            <a:r>
              <a:rPr lang="tt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волонтёрство</a:t>
            </a:r>
            <a:r>
              <a:rPr lang="tt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событийное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волонтёрство</a:t>
            </a:r>
            <a:r>
              <a:rPr lang="tt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патриотическое волонтёрство.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84394" y="4230806"/>
            <a:ext cx="3125337" cy="18970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7" y="2153255"/>
            <a:ext cx="2578945" cy="343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86" y="3724346"/>
            <a:ext cx="3938955" cy="262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23" y="2758257"/>
            <a:ext cx="4194577" cy="236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2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122363"/>
            <a:ext cx="10668000" cy="99947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мероприятия и акции организованные волонтёрами: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125" y="2524836"/>
            <a:ext cx="10517875" cy="66583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ЗОЖ»                «Георгиевская ленточка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помним»</a:t>
            </a:r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6" y="3862315"/>
            <a:ext cx="4630502" cy="261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3" y="3429000"/>
            <a:ext cx="3424051" cy="2568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46" y="3117461"/>
            <a:ext cx="2503156" cy="333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90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964" y="1122363"/>
            <a:ext cx="10066135" cy="141612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защиты детей»              «Мы вместе»               «СТОПВИЧСПИД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799" y="4476465"/>
            <a:ext cx="2893323" cy="16760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4" y="4027796"/>
            <a:ext cx="3721060" cy="248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00" y="3922261"/>
            <a:ext cx="3224791" cy="241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88" y="2734626"/>
            <a:ext cx="3167025" cy="237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9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" y="10687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604" y="1296116"/>
            <a:ext cx="9945297" cy="7478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«Свеча памяти»          «Осенняя неделя добра»          «Готов к победам»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603" y="3877221"/>
            <a:ext cx="3074114" cy="872909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" y="2329697"/>
            <a:ext cx="3416637" cy="256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89" y="5225551"/>
            <a:ext cx="1908307" cy="127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4" y="2452969"/>
            <a:ext cx="3217854" cy="241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423" y="3101690"/>
            <a:ext cx="3231960" cy="242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603" y="1122363"/>
            <a:ext cx="10381397" cy="11821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волонтёры участвуют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содействуют в организации районных спортивных и культурных мероприятиях.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3116239" cy="2498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0" y="3222751"/>
            <a:ext cx="4893724" cy="3257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88" y="3222751"/>
            <a:ext cx="4925663" cy="32783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17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V="1">
            <a:off x="4999511" y="3190671"/>
            <a:ext cx="2256311" cy="1832591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136" y="1193990"/>
            <a:ext cx="9725890" cy="231597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и  2022 г. стали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 Республиканского конкурса среди добровольческих организаций муниципальных образований Республики Татарстан «Добрый край-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Игелек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жире»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150470"/>
            <a:ext cx="12192000" cy="73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815" y="1193990"/>
            <a:ext cx="1710272" cy="1996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06" y="2797177"/>
            <a:ext cx="3164450" cy="261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38" y="3969656"/>
            <a:ext cx="3969081" cy="264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0" y="3967333"/>
            <a:ext cx="3857777" cy="256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8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890"/>
            <a:ext cx="12192000" cy="69358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935" y="1115462"/>
            <a:ext cx="10545170" cy="1229421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реализовали  проект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без границ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на работу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детьми с ограниченными </a:t>
            </a: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возможностями </a:t>
            </a: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здоровья.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600" y="1115462"/>
            <a:ext cx="1710272" cy="19966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67106" y="4298868"/>
            <a:ext cx="2707575" cy="1626918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sp>
        <p:nvSpPr>
          <p:cNvPr id="8" name="Google Shape;149;p21"/>
          <p:cNvSpPr txBox="1"/>
          <p:nvPr/>
        </p:nvSpPr>
        <p:spPr>
          <a:xfrm>
            <a:off x="0" y="95002"/>
            <a:ext cx="12192000" cy="724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500" tIns="51500" rIns="51500" bIns="51500" anchor="t" anchorCtr="0">
            <a:noAutofit/>
          </a:bodyPr>
          <a:lstStyle/>
          <a:p>
            <a:pPr algn="ctr">
              <a:buClr>
                <a:srgbClr val="000000"/>
              </a:buClr>
              <a:buSzPts val="600"/>
              <a:buFont typeface="Arial"/>
              <a:buNone/>
            </a:pPr>
            <a:r>
              <a:rPr lang="ru-RU" sz="2800" b="1" kern="0" dirty="0" smtClean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ДЦ «ВОЛОНТЁР» </a:t>
            </a:r>
            <a:r>
              <a:rPr lang="ru-RU" sz="2800" b="1" kern="0" dirty="0">
                <a:solidFill>
                  <a:srgbClr val="4472C4"/>
                </a:solidFill>
                <a:latin typeface="Arial Narrow" panose="020B0606020202030204" pitchFamily="34" charset="0"/>
                <a:cs typeface="Arial"/>
                <a:sym typeface="Arial"/>
              </a:rPr>
              <a:t>САБИНСКОГО МУНИЦИПАЛЬНОГО РАЙОНА РТ</a:t>
            </a:r>
            <a:endParaRPr sz="2800" b="1" kern="0" dirty="0">
              <a:solidFill>
                <a:srgbClr val="4472C4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60" y="2550613"/>
            <a:ext cx="3399714" cy="226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70" y="3752604"/>
            <a:ext cx="3724088" cy="247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1" y="3930938"/>
            <a:ext cx="3447565" cy="230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06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tonio templat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563</Words>
  <Application>Microsoft Office PowerPoint</Application>
  <PresentationFormat>Широкоэкранный</PresentationFormat>
  <Paragraphs>100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Lato</vt:lpstr>
      <vt:lpstr>Raleway</vt:lpstr>
      <vt:lpstr>Roboto</vt:lpstr>
      <vt:lpstr>Roboto Medium</vt:lpstr>
      <vt:lpstr>Tahoma</vt:lpstr>
      <vt:lpstr>Times New Roman</vt:lpstr>
      <vt:lpstr>Тема Office</vt:lpstr>
      <vt:lpstr>Office Theme</vt:lpstr>
      <vt:lpstr>1_Тема Office</vt:lpstr>
      <vt:lpstr>2_Тема Office</vt:lpstr>
      <vt:lpstr>Antonio template</vt:lpstr>
      <vt:lpstr>Презентация PowerPoint</vt:lpstr>
      <vt:lpstr>В волонтёрском центре активно развивается районный штаб Всероссийского движения «Волонтеры Победы». </vt:lpstr>
      <vt:lpstr>Развиваем такие направления как  социальное волонтёрство, экологическое волонтёрство, событийное волонтёрство, патриотическое волонтёрство.</vt:lpstr>
      <vt:lpstr>Ежегодные мероприятия и акции организованные волонтёрами: </vt:lpstr>
      <vt:lpstr>«День защиты детей»              «Мы вместе»               «СТОПВИЧСПИД»</vt:lpstr>
      <vt:lpstr>«Свеча памяти»          «Осенняя неделя добра»          «Готов к победам» </vt:lpstr>
      <vt:lpstr>Наши волонтёры участвуют и содействуют в организации районных спортивных и культурных мероприятиях. </vt:lpstr>
      <vt:lpstr>Презентация PowerPoint</vt:lpstr>
      <vt:lpstr>В 2022 года реализовали  проект «Мир без границ».  Проект направлен на работу  с детьми с ограниченными возможностями здоровья. </vt:lpstr>
      <vt:lpstr>Презентация PowerPoint</vt:lpstr>
      <vt:lpstr>Презентация PowerPoint</vt:lpstr>
      <vt:lpstr>Презентация PowerPoint</vt:lpstr>
      <vt:lpstr>Экологические акции</vt:lpstr>
      <vt:lpstr>Эко-уроки</vt:lpstr>
      <vt:lpstr>ДИАЛОГ С МОЛОДЕЖЬЮ </vt:lpstr>
      <vt:lpstr>                     ДИАЛОГ С МОЛОДЕЖЬЮ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41</cp:revision>
  <dcterms:created xsi:type="dcterms:W3CDTF">2022-10-22T20:37:45Z</dcterms:created>
  <dcterms:modified xsi:type="dcterms:W3CDTF">2023-03-18T13:16:11Z</dcterms:modified>
</cp:coreProperties>
</file>