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8" r:id="rId1"/>
  </p:sldMasterIdLst>
  <p:notesMasterIdLst>
    <p:notesMasterId r:id="rId20"/>
  </p:notesMasterIdLst>
  <p:sldIdLst>
    <p:sldId id="467" r:id="rId2"/>
    <p:sldId id="314" r:id="rId3"/>
    <p:sldId id="470" r:id="rId4"/>
    <p:sldId id="476" r:id="rId5"/>
    <p:sldId id="471" r:id="rId6"/>
    <p:sldId id="477" r:id="rId7"/>
    <p:sldId id="474" r:id="rId8"/>
    <p:sldId id="472" r:id="rId9"/>
    <p:sldId id="475" r:id="rId10"/>
    <p:sldId id="484" r:id="rId11"/>
    <p:sldId id="473" r:id="rId12"/>
    <p:sldId id="478" r:id="rId13"/>
    <p:sldId id="479" r:id="rId14"/>
    <p:sldId id="480" r:id="rId15"/>
    <p:sldId id="481" r:id="rId16"/>
    <p:sldId id="482" r:id="rId17"/>
    <p:sldId id="483" r:id="rId18"/>
    <p:sldId id="485" r:id="rId19"/>
  </p:sldIdLst>
  <p:sldSz cx="12192000" cy="6858000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맑은 고딕" panose="020B0503020000020004" pitchFamily="34" charset="-127"/>
      <p:regular r:id="rId33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B"/>
    <a:srgbClr val="6789C7"/>
    <a:srgbClr val="FFB3BE"/>
    <a:srgbClr val="FF6871"/>
    <a:srgbClr val="FF7387"/>
    <a:srgbClr val="00AF9C"/>
    <a:srgbClr val="003630"/>
    <a:srgbClr val="DBF4F2"/>
    <a:srgbClr val="B3DFD4"/>
    <a:srgbClr val="05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84A74039-8D8B-4C9D-B416-35ED188E8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0CDFE0D9-9CF4-45A5-917C-35E2E7C255D1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8BCD158-0154-4643-9242-8A6950ED20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28" y="787400"/>
            <a:ext cx="5835000" cy="5283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2E902EB-D1CA-4654-B1F4-F3173B994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1"/>
          <a:stretch/>
        </p:blipFill>
        <p:spPr>
          <a:xfrm>
            <a:off x="10712680" y="205924"/>
            <a:ext cx="1276120" cy="33274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D5012D5D-7679-489D-A0CA-390FF5D9E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 rot="16200000" flipH="1">
            <a:off x="1250407" y="-874029"/>
            <a:ext cx="1232987" cy="332740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C9D1BB87-1A2C-4D73-B0E4-55B560F03AD3}"/>
              </a:ext>
            </a:extLst>
          </p:cNvPr>
          <p:cNvGrpSpPr/>
          <p:nvPr userDrawn="1"/>
        </p:nvGrpSpPr>
        <p:grpSpPr>
          <a:xfrm>
            <a:off x="163472" y="5690144"/>
            <a:ext cx="12008990" cy="1141249"/>
            <a:chOff x="163472" y="5690144"/>
            <a:chExt cx="12008990" cy="1141249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11696975-1185-40EF-88C7-A6284C161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36" y="5690144"/>
              <a:ext cx="517769" cy="1061427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12EC10D1-2AD3-4CD9-8691-773413875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952" y="6093729"/>
              <a:ext cx="722720" cy="560917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3035D3C9-BCDC-4F25-A447-DED7BFBE4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1504" y="6220857"/>
              <a:ext cx="513454" cy="610536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40260FF8-3DD1-44C2-8035-05AA98DA26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29" y="6142514"/>
              <a:ext cx="791756" cy="498353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BC617569-7FD7-43E6-B770-902601B3E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640" y="5721426"/>
              <a:ext cx="843532" cy="998863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768770F0-55C4-4AE9-A690-9AC0772A0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472" y="5737606"/>
              <a:ext cx="811172" cy="966503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74883BAA-3DCB-4E02-95B3-C5D25309F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388" y="5800170"/>
              <a:ext cx="563074" cy="841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54B054-44F1-4355-90A2-7F2AAAB304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9" y="5690144"/>
            <a:ext cx="517769" cy="106142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EA8D1ED-43AF-4B2B-8E49-1213C0BA8B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8" y="6093729"/>
            <a:ext cx="722720" cy="5609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EFE745A-60F6-4A2E-A488-DD56C1CE98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19" y="6220857"/>
            <a:ext cx="513454" cy="61053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7472DDC-811C-46B2-9406-D09A5FDAEE5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7" y="6142514"/>
            <a:ext cx="791756" cy="49835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BA8BCE5-56ED-47C0-BDC6-EC2B702977F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284" y="5721426"/>
            <a:ext cx="843532" cy="99886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97DE0F2-97CA-4140-AED0-42E21922EC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5181" y="5737606"/>
            <a:ext cx="811172" cy="96650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966594F-6FFD-45D3-9554-0DA9CF8477F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7" y="5889343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E7EC9FD-344D-453E-B437-155242C1EF8D}"/>
              </a:ext>
            </a:extLst>
          </p:cNvPr>
          <p:cNvGrpSpPr/>
          <p:nvPr userDrawn="1"/>
        </p:nvGrpSpPr>
        <p:grpSpPr>
          <a:xfrm>
            <a:off x="91505" y="5690144"/>
            <a:ext cx="12008990" cy="1141249"/>
            <a:chOff x="163472" y="5690144"/>
            <a:chExt cx="12008990" cy="1141249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C4D32B83-E885-4D37-B9E2-4044C1EC01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36" y="5690144"/>
              <a:ext cx="517769" cy="1061427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E9FC660B-DB65-4EE3-A66E-607791EC5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952" y="6093729"/>
              <a:ext cx="722720" cy="560917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77B48488-EEBC-4BF6-97F1-A2E92E07F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1504" y="6220857"/>
              <a:ext cx="513454" cy="610536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A51C9440-F351-452A-A82C-AAC9D107D1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29" y="6142514"/>
              <a:ext cx="791756" cy="498353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B9B944F9-6F2F-45CB-BCE1-E92D654777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640" y="5721426"/>
              <a:ext cx="843532" cy="998863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65E58472-254A-4684-AF86-28A2640C48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472" y="5737606"/>
              <a:ext cx="811172" cy="966503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769ED676-861D-4275-BAF7-CBC145532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388" y="5800170"/>
              <a:ext cx="563074" cy="841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05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069CC23-955F-4599-BA03-797341E01C8F}"/>
              </a:ext>
            </a:extLst>
          </p:cNvPr>
          <p:cNvGrpSpPr/>
          <p:nvPr userDrawn="1"/>
        </p:nvGrpSpPr>
        <p:grpSpPr>
          <a:xfrm flipH="1">
            <a:off x="91505" y="5690144"/>
            <a:ext cx="12008990" cy="1141249"/>
            <a:chOff x="163472" y="5690144"/>
            <a:chExt cx="12008990" cy="1141249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819544AF-7824-4DC3-8D28-271C98E46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36" y="5690144"/>
              <a:ext cx="517769" cy="1061427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49CE0968-BC6B-46F2-A6F0-D2F75E0DE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952" y="6093729"/>
              <a:ext cx="722720" cy="560917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FF095BD0-A0A8-4027-9A94-9B289496F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1504" y="6220857"/>
              <a:ext cx="513454" cy="610536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44AF452F-5784-466F-83DC-C21CF86221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29" y="6142514"/>
              <a:ext cx="791756" cy="498353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F70E49EB-9177-4C52-ADAB-869577AC6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640" y="5721426"/>
              <a:ext cx="843532" cy="998863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BBF3FC92-CC8D-4A41-B93D-0CC8025BC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472" y="5737606"/>
              <a:ext cx="811172" cy="966503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EC6D8913-5813-4B22-8DFA-AE67126F0E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388" y="5800170"/>
              <a:ext cx="563074" cy="841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644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386AB477-5BEA-433A-9062-F9EB025E33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26047" y="5690144"/>
            <a:ext cx="517769" cy="10614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2C6F80A-DAD1-4513-B085-4248D7A367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434" y="6093729"/>
            <a:ext cx="722720" cy="56091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D0496FC-EA55-4698-B112-9528761B9D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0932" y="6220857"/>
            <a:ext cx="513454" cy="61053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A010160-8719-49A8-A6A8-8A088EA05A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7272" y="6142514"/>
            <a:ext cx="791756" cy="49835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89329E0-A758-43F8-9A8A-1CA579E30B8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389" y="5721426"/>
            <a:ext cx="843532" cy="99886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18EF255-30EB-4022-B484-1A011248E0F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52" y="5737606"/>
            <a:ext cx="811172" cy="96650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53CA873-79DB-4435-BC82-25A31CF3D69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397" y="5889343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0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CD09B29-C838-4F79-BA93-413A543FC7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4235" y="5657782"/>
            <a:ext cx="517769" cy="106142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FCE70AA-908A-4E23-95D7-E9A519A7B6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9298" y="6165844"/>
            <a:ext cx="722720" cy="56091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A989A67-A977-4C40-BEC2-831E9AF8BE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96" y="6231882"/>
            <a:ext cx="513454" cy="61053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E761211-1920-4FAD-A2C8-DD2C386BADA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9965" y="6161084"/>
            <a:ext cx="791756" cy="49835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F2013E8-13A6-4C2F-B3BC-28AFECB2CC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6302" y="6141035"/>
            <a:ext cx="515593" cy="61053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9224BEC-2FFE-4596-9874-2DE6F58FADF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323" y="5918200"/>
            <a:ext cx="659602" cy="78590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ADFEB938-B358-41A5-A364-0D921EC1FE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05" y="5800170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47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EBBE1D8-EA87-4E8F-B768-7BC92CAB9212}"/>
              </a:ext>
            </a:extLst>
          </p:cNvPr>
          <p:cNvGrpSpPr/>
          <p:nvPr userDrawn="1"/>
        </p:nvGrpSpPr>
        <p:grpSpPr>
          <a:xfrm flipH="1">
            <a:off x="91505" y="5657782"/>
            <a:ext cx="11857420" cy="1184636"/>
            <a:chOff x="91505" y="5657782"/>
            <a:chExt cx="11857420" cy="1184636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84F54DE7-3700-43C0-A3A7-E1A59AB00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4235" y="5657782"/>
              <a:ext cx="517769" cy="1061427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B530C25D-E67D-4C11-81FF-25DECC47AB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89298" y="6165844"/>
              <a:ext cx="722720" cy="560917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41A81EB-1681-45C2-B7BE-209C3C093E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9096" y="6231882"/>
              <a:ext cx="513454" cy="610536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1B150FD0-C1D8-4FA9-8AE5-DCDFAFD61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9965" y="6161084"/>
              <a:ext cx="791756" cy="498353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A1A74D6-087E-4564-8170-6D05A3D72C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66302" y="6141035"/>
              <a:ext cx="515593" cy="610536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EAF23DE6-2BAA-4046-8607-8A09FB296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323" y="5918200"/>
              <a:ext cx="659602" cy="785909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5EE65050-7F5A-4DB2-BC46-E8AB1F5B8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505" y="5800170"/>
              <a:ext cx="563074" cy="841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513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44A9839-CF60-4E87-BA55-06E3A2648B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96" y="5690144"/>
            <a:ext cx="517769" cy="106142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AAA5A47-8960-4466-BDA6-6E9F3B76DEC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607" y="6093729"/>
            <a:ext cx="722720" cy="56091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91E11B8-8547-4BA7-876A-67C0BB3C03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27" y="6220857"/>
            <a:ext cx="513454" cy="6105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12FB070-096A-47C2-85BE-0565A54FF54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03" y="6253218"/>
            <a:ext cx="791756" cy="49835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6F3C832-1D11-4740-9351-D092C5CB6D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3" y="5721426"/>
            <a:ext cx="843532" cy="99886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DB3D515-2E35-45DE-B053-2C97D74809D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7252" y="5969000"/>
            <a:ext cx="616966" cy="73510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14A1F03-5A9B-411F-A9A4-3D7F32658B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421" y="5800170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27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FE54E6F1-885C-4478-8F14-12AF016DE7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74" y="5641748"/>
            <a:ext cx="517769" cy="106142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D348BE1-7B21-4A58-9A83-364A42044F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39" y="6142258"/>
            <a:ext cx="722720" cy="56091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C716EFD0-5AE7-4BBE-A83E-5E58AF9E67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78" y="6226605"/>
            <a:ext cx="513454" cy="61053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E5C384C7-7AD5-4206-9336-E16D29EF6F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90" y="6282609"/>
            <a:ext cx="791756" cy="49835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7A0D326-69A4-4B41-BB05-E3B913B2F35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" y="5717140"/>
            <a:ext cx="843532" cy="99886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CA552B70-67AD-498D-A8A9-F6DAB4C72C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87508" y="5915054"/>
            <a:ext cx="616966" cy="73510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430CDF2-F75E-47C3-A7E3-46152458E7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82" y="5874628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46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2403866B-FF33-486B-8163-1A9B7A2E4C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56714" y="996336"/>
            <a:ext cx="3628572" cy="486532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BBC3BC3-8A51-4818-B2CD-C1939448B5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" y="5641748"/>
            <a:ext cx="517769" cy="106142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855A041-C860-41F6-8D05-10F8AC7273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5" y="6142258"/>
            <a:ext cx="722720" cy="56091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0A55AF0-7D56-4DD5-92E2-2E8046BB7F6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12" y="6226605"/>
            <a:ext cx="513454" cy="6105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477C7C8-9DAE-49FE-8BE1-7981AC032E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90" y="6282609"/>
            <a:ext cx="791756" cy="49835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93D4557-BE54-47CF-A807-4C0395DB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66" y="5717140"/>
            <a:ext cx="843532" cy="99886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3E596B9-2A2B-4868-9670-7F75E41201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822" y="5915054"/>
            <a:ext cx="616966" cy="73510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DAF4592-E997-4041-A763-323BC695E7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01" y="5874628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38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4">
            <a:extLst>
              <a:ext uri="{FF2B5EF4-FFF2-40B4-BE49-F238E27FC236}">
                <a16:creationId xmlns:a16="http://schemas.microsoft.com/office/drawing/2014/main" id="{AFFE3443-1EDE-494D-8442-A676DB29B8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3" y="1483633"/>
            <a:ext cx="4857162" cy="2247122"/>
          </a:xfrm>
          <a:prstGeom prst="roundRect">
            <a:avLst>
              <a:gd name="adj" fmla="val 956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그림 개체 틀 4">
            <a:extLst>
              <a:ext uri="{FF2B5EF4-FFF2-40B4-BE49-F238E27FC236}">
                <a16:creationId xmlns:a16="http://schemas.microsoft.com/office/drawing/2014/main" id="{98683E7C-1522-49D6-A4A1-6F5CDD1861B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483633"/>
            <a:ext cx="4857162" cy="2247122"/>
          </a:xfrm>
          <a:prstGeom prst="roundRect">
            <a:avLst>
              <a:gd name="adj" fmla="val 956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962B6831-D41A-42E2-BA7E-A54D8AB4EA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2" y="5641748"/>
            <a:ext cx="517769" cy="106142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F08C26D-565E-4F90-8E52-C484E0108B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23" y="6142258"/>
            <a:ext cx="722720" cy="56091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A85DDAC-EEF4-4F77-8DEC-6D356BBDF23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90" y="6226605"/>
            <a:ext cx="513454" cy="61053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62E6343-F9A6-439C-9705-389D5BD45F0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6282609"/>
            <a:ext cx="791756" cy="49835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0279224E-B58D-4D5E-91C1-685FCF5C4B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643" y="5894391"/>
            <a:ext cx="693845" cy="82161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BD8F664F-D7EA-4D22-B901-0724E0BF528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34" y="5915054"/>
            <a:ext cx="616966" cy="73510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02BB934-B621-45F3-9493-57BF096036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13" y="5874628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57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A7723A4A-FE92-4091-BF3E-B8FB96F8BC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8472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09CC44E-D34F-4C29-BF96-9361E63EE33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7943" y="5690144"/>
            <a:ext cx="517769" cy="106142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608CB69-23FB-4F01-939E-03815CDFE9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881" y="6093729"/>
            <a:ext cx="722720" cy="56091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29F5CAC-A13E-4815-B885-73278EB3452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7927" y="6220857"/>
            <a:ext cx="513454" cy="6105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392BE0A-EEE7-40CB-BA5C-17E41DB141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7949" y="6253218"/>
            <a:ext cx="791756" cy="49835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3526425-5C3D-4E56-9324-3B63487B215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63" y="5721426"/>
            <a:ext cx="843532" cy="99886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313BDE2-77C2-424C-98DC-26B36CB35D7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90" y="5969000"/>
            <a:ext cx="616966" cy="73510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872B055-EDEE-4662-B6D4-7B183D1559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713" y="5800170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3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그림 개체 틀 4">
            <a:extLst>
              <a:ext uri="{FF2B5EF4-FFF2-40B4-BE49-F238E27FC236}">
                <a16:creationId xmlns:a16="http://schemas.microsoft.com/office/drawing/2014/main" id="{297C7D0C-25C8-4EB4-B8DF-CE57750B91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6" y="1433286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3" name="그림 개체 틀 4">
            <a:extLst>
              <a:ext uri="{FF2B5EF4-FFF2-40B4-BE49-F238E27FC236}">
                <a16:creationId xmlns:a16="http://schemas.microsoft.com/office/drawing/2014/main" id="{87CC1C93-A896-4A14-B728-94CADDDE92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433286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63CB2F2C-FDD9-465A-9A39-A5E067570CA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0" y="1433286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3495753-B02B-49FC-A8E6-5228D980F0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0" y="5641748"/>
            <a:ext cx="517769" cy="106142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CFF5BA51-42E9-4F73-9330-B1E636EECC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75" y="6220044"/>
            <a:ext cx="722720" cy="56091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BB7CBD9-0838-4E8B-A9F6-3340B62DAE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1" y="6282608"/>
            <a:ext cx="513454" cy="61053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334BEC-DFA8-46D8-84B0-5608F2F329B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81" y="6282608"/>
            <a:ext cx="791756" cy="49835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11AFC2A-790E-46B9-B22B-C4C1F879258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66" y="5995766"/>
            <a:ext cx="693845" cy="82161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9FB4970-7FD6-4454-9BCC-6B061A1967E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4597" y="6024438"/>
            <a:ext cx="616966" cy="73510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D8FA6DC-53BA-4755-B9E0-5AA6254424B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26" y="5995766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7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그림 개체 틀 11">
            <a:extLst>
              <a:ext uri="{FF2B5EF4-FFF2-40B4-BE49-F238E27FC236}">
                <a16:creationId xmlns:a16="http://schemas.microsoft.com/office/drawing/2014/main" id="{44149B3F-FCAA-4ABB-870B-4E9BCE75BA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65F11BE-117D-4744-A16D-4BD667CC10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7248" y="5641748"/>
            <a:ext cx="517769" cy="106142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97BB22F-C63C-4C04-BBC2-6B8E3DF8D0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394" y="6142258"/>
            <a:ext cx="722720" cy="56091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009343C-1DA5-4B12-BEE3-00D18BEF62E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5621" y="6226605"/>
            <a:ext cx="513454" cy="61053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7AC83BF-E4B9-4539-9672-F3095201591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6807" y="6282609"/>
            <a:ext cx="791756" cy="49835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E12EC25-D0CF-48F2-9161-41CA9EDDA40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42" y="5717140"/>
            <a:ext cx="843532" cy="99886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E009F83-8D27-4C5A-A8FA-8D6D46F9CC5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" y="5915054"/>
            <a:ext cx="616966" cy="73510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9A71830-349E-47FF-A75D-166EF04BDB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6597" y="5874628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6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그림 개체 틀 5">
            <a:extLst>
              <a:ext uri="{FF2B5EF4-FFF2-40B4-BE49-F238E27FC236}">
                <a16:creationId xmlns:a16="http://schemas.microsoft.com/office/drawing/2014/main" id="{64D62696-19BC-4F5B-A310-630B8A8F19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5FC4C4F6-B57F-40D3-9BE0-385237EF50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74231" y="5641748"/>
            <a:ext cx="517769" cy="1061427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AC93860-C692-480E-BB80-0C21FE326E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3125" y="6220044"/>
            <a:ext cx="722720" cy="560917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B853720C-0579-450A-B9A7-99FED131A1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1415" y="6282608"/>
            <a:ext cx="513454" cy="61053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51328247-B661-4116-BF82-89D0CE10622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483" y="6282608"/>
            <a:ext cx="791756" cy="498353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88DE7CC-B7A3-4A4D-A772-A16EDC9B10F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409" y="5995766"/>
            <a:ext cx="693845" cy="821612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40ED13D1-F64E-4F3E-86F8-BB377990A1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57" y="6024438"/>
            <a:ext cx="616966" cy="735109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3E8BE327-4AE5-449B-BDE8-B5A9B5DBB5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820" y="5995766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97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그림 개체 틀 8">
            <a:extLst>
              <a:ext uri="{FF2B5EF4-FFF2-40B4-BE49-F238E27FC236}">
                <a16:creationId xmlns:a16="http://schemas.microsoft.com/office/drawing/2014/main" id="{7E8B6C3D-3BC4-4A05-94BD-9774592390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F155E13-CE63-4F0A-95D2-2AB84AC2EE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3668" y="5641748"/>
            <a:ext cx="517769" cy="106142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EDE899E-94BD-4BD3-998C-2421571B30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123" y="6282609"/>
            <a:ext cx="541883" cy="42056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373FA14-5355-4421-B9C0-7C513850A3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75" y="6226605"/>
            <a:ext cx="513454" cy="6105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21D2ADF-CE1C-4FF3-855A-B464BFCCE41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0457" y="6359647"/>
            <a:ext cx="791756" cy="49835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FA0E945-9952-4F22-A461-D63CDF07DF9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031" y="5894391"/>
            <a:ext cx="693845" cy="82161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2173980-2652-48DA-BD76-A7D4A18E63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9" y="5915054"/>
            <a:ext cx="616966" cy="73510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3BA1650-3E46-4D02-B27C-16F5449479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732" y="5874628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7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D17D7497-A52D-4C79-9666-A67219CEAD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22701092-8DC9-4097-B3BA-9D7E925FC5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42629" y="5641748"/>
            <a:ext cx="517769" cy="106142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AB1B4D74-7797-42BC-9C3F-03265A1884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8791" y="6142258"/>
            <a:ext cx="722720" cy="56091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8E5745A-BAEF-4876-B30B-4B3EE887341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5250" y="6226605"/>
            <a:ext cx="513454" cy="61053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77CC36FD-5A1E-4634-B634-AB1534680D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8670" y="6282609"/>
            <a:ext cx="791756" cy="49835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E1BF199-2C0D-4CCC-AB04-555534E6EEE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18" y="5717140"/>
            <a:ext cx="843532" cy="99886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B20A02AE-299F-4E81-B02B-29C9EA64981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28" y="5915054"/>
            <a:ext cx="616966" cy="735109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3EEB753-489B-43CA-AE46-9F15074341B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341" y="5874628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74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그림 개체 틀 4">
            <a:extLst>
              <a:ext uri="{FF2B5EF4-FFF2-40B4-BE49-F238E27FC236}">
                <a16:creationId xmlns:a16="http://schemas.microsoft.com/office/drawing/2014/main" id="{AEA40421-5287-4B79-8350-47227B6B8D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6263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2" name="그림 개체 틀 4">
            <a:extLst>
              <a:ext uri="{FF2B5EF4-FFF2-40B4-BE49-F238E27FC236}">
                <a16:creationId xmlns:a16="http://schemas.microsoft.com/office/drawing/2014/main" id="{D2899F42-35F6-4C5D-B26D-8F12B0A9CA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4812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3" name="그림 개체 틀 4">
            <a:extLst>
              <a:ext uri="{FF2B5EF4-FFF2-40B4-BE49-F238E27FC236}">
                <a16:creationId xmlns:a16="http://schemas.microsoft.com/office/drawing/2014/main" id="{17C7A9A1-C98B-430F-B798-F4CD68FAAC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3360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0A3F8829-D25A-437C-936D-77224AAF50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1908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6C7A2ED-D34D-4E88-9794-CA37757DF0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0" y="5641748"/>
            <a:ext cx="517769" cy="106142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C5520675-0498-4BD5-8953-4F4A029773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5" y="6282608"/>
            <a:ext cx="642109" cy="49835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412A93C-D3F1-425E-9C95-6F6378ED24D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1" y="6282608"/>
            <a:ext cx="513454" cy="61053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CF0857F-446B-4CEA-B9C0-9A524E282EE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81" y="6282608"/>
            <a:ext cx="791756" cy="49835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3F60547-54F8-4B48-A562-0F284A16A63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66" y="5995766"/>
            <a:ext cx="693845" cy="82161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D70DE6E-23E5-4A5C-8343-0501A603F0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4597" y="6024438"/>
            <a:ext cx="616966" cy="73510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63A4BA4-2447-40A3-91BC-5E91BB7934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26" y="5995766"/>
            <a:ext cx="56307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5462BA15-7B3C-4EB6-97F9-26B42D2F2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1772403-91A3-493B-8656-5FE027D2DDA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08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8CE10179-B753-4888-9640-57E07D0E4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1E067073-E742-49A6-94E9-3275986B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그림 1">
            <a:extLst>
              <a:ext uri="{FF2B5EF4-FFF2-40B4-BE49-F238E27FC236}">
                <a16:creationId xmlns:a16="http://schemas.microsoft.com/office/drawing/2014/main" id="{5FCEF88A-34BA-4E11-B07B-01F86EF58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1"/>
          <a:stretch/>
        </p:blipFill>
        <p:spPr>
          <a:xfrm>
            <a:off x="11023600" y="205924"/>
            <a:ext cx="965200" cy="2516696"/>
          </a:xfrm>
          <a:prstGeom prst="rect">
            <a:avLst/>
          </a:prstGeom>
        </p:spPr>
      </p:pic>
      <p:pic>
        <p:nvPicPr>
          <p:cNvPr id="12" name="그림 2">
            <a:extLst>
              <a:ext uri="{FF2B5EF4-FFF2-40B4-BE49-F238E27FC236}">
                <a16:creationId xmlns:a16="http://schemas.microsoft.com/office/drawing/2014/main" id="{E6C490EA-4A0C-48F5-9907-A9B300D49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203200" y="205924"/>
            <a:ext cx="932576" cy="2516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682" r:id="rId15"/>
    <p:sldLayoutId id="2147483683" r:id="rId16"/>
    <p:sldLayoutId id="2147483684" r:id="rId17"/>
    <p:sldLayoutId id="2147483685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79" r:id="rId30"/>
    <p:sldLayoutId id="2147483664" r:id="rId3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busmc" TargetMode="External"/><Relationship Id="rId2" Type="http://schemas.openxmlformats.org/officeDocument/2006/relationships/hyperlink" Target="https://vk.com/away.php?to=https://%EC%E1%F3%F1%EC%F6.%F0%F4/&amp;cc_key=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4AEF7ED-51B1-43DF-8D24-48E6D9E0DA49}"/>
              </a:ext>
            </a:extLst>
          </p:cNvPr>
          <p:cNvSpPr/>
          <p:nvPr/>
        </p:nvSpPr>
        <p:spPr>
          <a:xfrm>
            <a:off x="2844802" y="3429000"/>
            <a:ext cx="3251198" cy="504368"/>
          </a:xfrm>
          <a:prstGeom prst="roundRect">
            <a:avLst>
              <a:gd name="adj" fmla="val 50000"/>
            </a:avLst>
          </a:prstGeom>
          <a:solidFill>
            <a:srgbClr val="00A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dirty="0">
                <a:solidFill>
                  <a:srgbClr val="DBF4F2"/>
                </a:solidFill>
                <a:latin typeface="+mj-lt"/>
              </a:rPr>
              <a:t>2022 год</a:t>
            </a:r>
            <a:endParaRPr lang="ko-KR" altLang="en-US" sz="2400" dirty="0">
              <a:solidFill>
                <a:srgbClr val="DBF4F2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9D5C3-A37A-4B60-9F95-58BA92F9C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8" y="-358156"/>
            <a:ext cx="5713712" cy="4039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B012D-3C9B-47E3-AB5D-EB4C5E0B3CCE}"/>
              </a:ext>
            </a:extLst>
          </p:cNvPr>
          <p:cNvSpPr txBox="1"/>
          <p:nvPr/>
        </p:nvSpPr>
        <p:spPr>
          <a:xfrm>
            <a:off x="1048161" y="4563083"/>
            <a:ext cx="4169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Адрес: 174580 Новгородская область, </a:t>
            </a:r>
          </a:p>
          <a:p>
            <a:r>
              <a:rPr lang="ru-RU" dirty="0"/>
              <a:t>Хвойнинский муниципальный округ, </a:t>
            </a:r>
          </a:p>
          <a:p>
            <a:r>
              <a:rPr lang="ru-RU" dirty="0" err="1"/>
              <a:t>рп</a:t>
            </a:r>
            <a:r>
              <a:rPr lang="ru-RU" dirty="0"/>
              <a:t>. Хвойная, ул. Комсомольская д.40</a:t>
            </a:r>
          </a:p>
        </p:txBody>
      </p:sp>
    </p:spTree>
    <p:extLst>
      <p:ext uri="{BB962C8B-B14F-4D97-AF65-F5344CB8AC3E}">
        <p14:creationId xmlns:p14="http://schemas.microsoft.com/office/powerpoint/2010/main" val="216024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699" y="155864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AE9B"/>
                </a:solidFill>
              </a:rPr>
              <a:t>Клубные формирования</a:t>
            </a:r>
            <a:endParaRPr lang="ru-RU" sz="3200" dirty="0">
              <a:solidFill>
                <a:srgbClr val="00AE9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21362" r="10417" b="27425"/>
          <a:stretch/>
        </p:blipFill>
        <p:spPr>
          <a:xfrm>
            <a:off x="1085804" y="2337081"/>
            <a:ext cx="3032962" cy="1530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939" y="171147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 «Ратибор»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36" y="1572048"/>
            <a:ext cx="2719816" cy="2039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2027" y="946248"/>
            <a:ext cx="15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ПМК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7211" y="1328992"/>
            <a:ext cx="158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«Лидер»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31828" r="16265" b="5339"/>
          <a:stretch/>
        </p:blipFill>
        <p:spPr>
          <a:xfrm>
            <a:off x="5313289" y="3867142"/>
            <a:ext cx="3335465" cy="2118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2891" y="4862512"/>
            <a:ext cx="286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 «Волонтеры Победы»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01" y="1711478"/>
            <a:ext cx="2533910" cy="19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9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FEAEB-E610-45E4-A2A9-BB1C04901EE1}"/>
              </a:ext>
            </a:extLst>
          </p:cNvPr>
          <p:cNvSpPr txBox="1"/>
          <p:nvPr/>
        </p:nvSpPr>
        <p:spPr>
          <a:xfrm>
            <a:off x="2006599" y="180864"/>
            <a:ext cx="817880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00AF9C"/>
                </a:solidFill>
                <a:latin typeface="+mn-lt"/>
              </a:rPr>
              <a:t>Молодежь в информационном пространстве</a:t>
            </a:r>
            <a:endParaRPr lang="ko-KR" altLang="en-US" b="0" dirty="0">
              <a:solidFill>
                <a:srgbClr val="00AF9C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DE3DB-DCC5-41D3-ACFA-054057C7E2D9}"/>
              </a:ext>
            </a:extLst>
          </p:cNvPr>
          <p:cNvSpPr txBox="1"/>
          <p:nvPr/>
        </p:nvSpPr>
        <p:spPr>
          <a:xfrm>
            <a:off x="3004457" y="1408922"/>
            <a:ext cx="61861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молодежные мероприятия, акции, достижения молодежи Хвойнинского округа освещаются в СМИ (районная газета «Новая жизнь», а также на сайте Администрации в разделе «Новости». С начала года подготовлено и опубликовано различных печатных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молодежной тематике – более 200, в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2022 года  продолжилась работа по размещению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проведенных мероприятиях на сайте </a:t>
            </a:r>
            <a:r>
              <a:rPr lang="en-US" sz="1600" b="0" i="0" u="none" strike="noStrike" dirty="0" smtClean="0">
                <a:effectLst/>
                <a:latin typeface="-apple-system"/>
                <a:hlinkClick r:id="rId2"/>
              </a:rPr>
              <a:t>https</a:t>
            </a:r>
            <a:r>
              <a:rPr lang="en-US" sz="1600" b="0" i="0" u="none" strike="noStrike" dirty="0">
                <a:effectLst/>
                <a:latin typeface="-apple-system"/>
                <a:hlinkClick r:id="rId2"/>
              </a:rPr>
              <a:t>://</a:t>
            </a:r>
            <a:r>
              <a:rPr lang="ru-RU" sz="1600" b="0" i="0" u="none" strike="noStrike" dirty="0" err="1">
                <a:effectLst/>
                <a:latin typeface="-apple-system"/>
                <a:hlinkClick r:id="rId2"/>
              </a:rPr>
              <a:t>мбусмц.рф</a:t>
            </a:r>
            <a:r>
              <a:rPr lang="ru-RU" sz="1600" b="0" i="0" u="none" strike="noStrike" dirty="0">
                <a:effectLst/>
                <a:latin typeface="-apple-system"/>
                <a:hlinkClick r:id="rId2"/>
              </a:rPr>
              <a:t>/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группе 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https://vk.com/mbusmc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4EED5-63F4-4EE8-9FD1-48C3A6C69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7" y="751924"/>
            <a:ext cx="2377164" cy="51456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BB0CF-A760-494E-A4E1-4DF6DBE5A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79" y="719473"/>
            <a:ext cx="2377164" cy="51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2919" y="934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3200" dirty="0">
                <a:solidFill>
                  <a:srgbClr val="00AE9B"/>
                </a:solidFill>
              </a:rPr>
              <a:t>Спорт и физическая культура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3435" y="787991"/>
            <a:ext cx="62761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За текущий год Физкультурно-оздоровительный комплекс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Хвойная» посетило более десяти тысяч человек. Любители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спорта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физической культуры развиваются сами и дают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толчок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 развитию учреждения. В последнее время приобретен лазерный тир для выполнения нормативов ГТО и получения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начальной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военной подготовки, уже более ста человек смогли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воспользоваться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уникальной возможностью тренироваться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 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комплексе оказываются услуги по предоставлению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спортивных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залов игровым видам спорта, единоборствам,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настольному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теннису, фитнесу и йоге. Школа мяча для малышей от 4 до 6 лет системно занимаются три раза в неделю и у некоторых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сформировалось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желание заниматься конкретным видом спорта, с сентября они начали заниматься в спортивных секция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детско-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юношеской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спортивной школы. Ещё один достаточно молодой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вид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спорта в нашем районе - это кикбоксинг, инструктор готовит взрослых и детей к физическим нагрузкам и выносливости.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Предоставляются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велосипеды и спортивный инвентарь в аренду. Спортивный медицинский сотрудник прошел в этом году обучение и открыли новые услуги массажного кабинета.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1063121"/>
            <a:ext cx="2421082" cy="136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2" r="2733" b="22272"/>
          <a:stretch/>
        </p:blipFill>
        <p:spPr>
          <a:xfrm>
            <a:off x="2985654" y="1015981"/>
            <a:ext cx="1895256" cy="215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" y="2609417"/>
            <a:ext cx="2556164" cy="1437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r="1924" b="11212"/>
          <a:stretch/>
        </p:blipFill>
        <p:spPr>
          <a:xfrm>
            <a:off x="2556164" y="3044995"/>
            <a:ext cx="1504660" cy="2192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7105" b="2879"/>
          <a:stretch/>
        </p:blipFill>
        <p:spPr>
          <a:xfrm>
            <a:off x="311747" y="3844028"/>
            <a:ext cx="1451305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16" y="4862940"/>
            <a:ext cx="1995075" cy="11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3755" y="355660"/>
            <a:ext cx="6182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AE9B"/>
                </a:solidFill>
              </a:rPr>
              <a:t>Спорт и физическая культура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051" y="1267691"/>
            <a:ext cx="58448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Спортивные залы открыты для посещения каждый день,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работают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душевые и раздевалки. На уличных площадках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особенно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вечером систематично играют дети и взрослые.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На базе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ФОКа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организована женская футбольная команда, в этом году они приняли участие в серии игр на суперкубок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Футбольные мамы» северо-западного федерального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округа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Не уступив сильным командам из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           Санкт-Петербурга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молодые мамы заняли второе место в Кубке.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Систематические занятия проходят у мужской команды по баскетболу, рабочая молодежь и ветераны спорта активно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принимают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участие в соревнованиях областного уровня.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37" y="2420440"/>
            <a:ext cx="2238354" cy="1678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" y="2780720"/>
            <a:ext cx="1362941" cy="1817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" y="1091045"/>
            <a:ext cx="3377045" cy="15196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9" y="3948544"/>
            <a:ext cx="2857500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7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231" y="85497"/>
            <a:ext cx="5830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AE9B"/>
                </a:solidFill>
              </a:rPr>
              <a:t>Спорт и физическая культура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1382" y="1007918"/>
            <a:ext cx="72424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на территории округа были проведены соревнования различного уровня. Открытый турнир по футболу 8*8, Кубок РЖД по волейболу, Открытое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первенство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Хвойнинского округа по футболу 8*8. Во все этих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областные команды (г. Боровичи, г. Валдай, г. Пестово,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Любытино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Мошенское.) Общее число участников 174 человека. В течении лета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Хвойнинского округа по пляжному волейболу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команд. В рамках программы «Губернаторское лето» прошли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турниры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пляжному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волейболу среди девушек, мини-футболу среди взрослых.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Команды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по волейболу «ДЮСШ-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Беловодье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«Локомотив» приняли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первенстве области где заняли первые места во 2 группе. Девушки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«ДЮСШ-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Беловодье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выиграли областной турнир в г. Валдай и заняли 3 место в открытом первенстве г. Боровичи.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 прошел традиционный турнир по боксу «Кубок Героев».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двухдневных соревнованиях приняли участие 117 боксеров из трех регионов Северо-Запада. Спонсором турнира выступил ХК «СКА».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97609"/>
            <a:ext cx="16954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1" y="1953491"/>
            <a:ext cx="2249449" cy="1499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81" y="2703014"/>
            <a:ext cx="1902280" cy="1267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81" y="1108797"/>
            <a:ext cx="1972446" cy="1314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9" y="4027762"/>
            <a:ext cx="3347231" cy="1448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1" y="2883793"/>
            <a:ext cx="1778284" cy="1185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60" y="4752123"/>
            <a:ext cx="2034418" cy="13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2356" y="101025"/>
            <a:ext cx="5830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00AE9B"/>
                </a:solidFill>
              </a:rPr>
              <a:t>Спорт и физическая культура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118456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2290" y="918596"/>
            <a:ext cx="8308103" cy="473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Взрослая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мужская команда «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Беловодье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принимала участие в кубке области по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мини-футболу          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Окуловка. В настоящее время участвует в первенстве Новгородской области по мини-футболу сезона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2022-2023гг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Игры данного первенства проходят также и на база ФОК «Хвойная».  13 декабря в Хвойной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прошли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 Первенства Новгородской области по мини-футболу среди юношей 2008-2009 г/р с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участием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 областных команд </a:t>
            </a:r>
          </a:p>
          <a:p>
            <a:pPr indent="457200"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Ежегодно проходят открытые турниры по волейболу среди женских и мужских команд в марте и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феврале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где также участвуют команды г. Боровичи, г. Валдай, г.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Пестово.</a:t>
            </a:r>
          </a:p>
          <a:p>
            <a:pPr indent="457200" algn="just"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ноября стартовали 2 открытых первенства Хвойнинского округа (по мини-футболу и волейболу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среди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смешенных команд) где участвуют команды г. Боровичи, г. Пестово, п. </a:t>
            </a:r>
            <a:r>
              <a:rPr lang="ru-RU" sz="1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Любытино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уникальном проекте - Приволжская ветка Факельной эстафеты «Бег Гармонии».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Участники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 достигли Хвойнинского округа, пробежав с факелом через с. Анциферово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Песь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въезде в п. Хвойная к ним присоединились волонтеры, представители спорта, школьники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ветераны.</a:t>
            </a:r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7200" algn="just">
              <a:spcBef>
                <a:spcPts val="75"/>
              </a:spcBef>
              <a:spcAft>
                <a:spcPts val="75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июня по октябрь 2 раза в неделю проводились занятия с ветеранами: «В здоровом теле, здоровый дух» - велопробеги, занятия на тренажерах, веселые эстафеты, зарядки, скандинавская ходьба.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7200" algn="just">
              <a:spcBef>
                <a:spcPts val="75"/>
              </a:spcBef>
              <a:spcAft>
                <a:spcPts val="7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Информационно-пропагандистские мероприятия: распространение информационных листовок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Готов к труду и обороне», размещение тренировок 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челленджей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онлайн-формате.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групп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ДЮСШ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организована по следующим направлениям: Баскетбол, Футбол, Бокс, количество занимающихся меняется в связи с болезнями и другими причинами отсутствия от 130 до 180 человек/посещений в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неделю 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170452"/>
            <a:ext cx="2463608" cy="1641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t="19198" r="27778" b="10303"/>
          <a:stretch/>
        </p:blipFill>
        <p:spPr>
          <a:xfrm>
            <a:off x="103070" y="1399070"/>
            <a:ext cx="1694840" cy="1738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4622" b="2576"/>
          <a:stretch/>
        </p:blipFill>
        <p:spPr>
          <a:xfrm>
            <a:off x="1589221" y="4730850"/>
            <a:ext cx="1456476" cy="1548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6" y="3050630"/>
            <a:ext cx="2240294" cy="168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7" y="3137374"/>
            <a:ext cx="1392229" cy="1856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35" y="1891095"/>
            <a:ext cx="1565956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7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2961" y="331067"/>
            <a:ext cx="5830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00AE9B"/>
                </a:solidFill>
              </a:rPr>
              <a:t>Спорт и физическая культура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3727" y="1163782"/>
            <a:ext cx="70554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организациями.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 занимаются: ДДТ кружок Авиамоделистов, школа № 1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проводят уроки Физкультуры, мероприятия по видам спорта среди организаций, в том числе выполнение нормативов ВФСК ГТО. Аренда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спортивного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работниками предприятий и профсоюзными организациями.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Локо-Тех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ПЧ-30, ПО РЖД (Волховстрой),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Новоблэлектро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Р-Индустрия и т.д.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число посещений в день- 42 человека, в неделю-183 человек.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 прошел «День Физкультурника» Соревнования проходили на 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площадках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приняли участие 178 человек.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года проходила спартакиада трудящихся. 11 команд приняли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 по 7 видам спорта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биатлон, шашки,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стрельба из пневматической винтовки,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турслет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бадбинтон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Общее количество участников 354.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 приняли участие в выполнении норм ГТО 311 человек, количество зарегистрированных 164 человек и выполнивших нормы 238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человек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0" y="789251"/>
            <a:ext cx="2399830" cy="1349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1" y="1833928"/>
            <a:ext cx="2019474" cy="1345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44" y="3322550"/>
            <a:ext cx="1734811" cy="1156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5" y="2074181"/>
            <a:ext cx="1199915" cy="1599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71" y="3084262"/>
            <a:ext cx="1088445" cy="163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" y="3479117"/>
            <a:ext cx="1734811" cy="1156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39" y="4716929"/>
            <a:ext cx="982324" cy="1309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61" y="4520322"/>
            <a:ext cx="1694350" cy="9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6051" y="123249"/>
            <a:ext cx="8456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AE9B"/>
                </a:solidFill>
              </a:rPr>
              <a:t>Улучшения </a:t>
            </a:r>
            <a:r>
              <a:rPr lang="ru-RU" sz="3200" dirty="0" smtClean="0">
                <a:solidFill>
                  <a:srgbClr val="00AE9B"/>
                </a:solidFill>
              </a:rPr>
              <a:t>материально-технической базы</a:t>
            </a:r>
            <a:endParaRPr lang="ru-RU" sz="3200" dirty="0">
              <a:solidFill>
                <a:srgbClr val="00AE9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0309" y="1226127"/>
            <a:ext cx="64631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 рамках государственной программы «Комплексное развитие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сельских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территорий» в текущем году приобретен автомобиль Газель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Некст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для активного участия спортсменов округа в мероприятиях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различного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уровня. За счет внебюджетных средств удалось приобрести для автомобиля зимний комплект колес и необходимый комплект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безопасности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для перевозки детей.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 рамках областного проекта "Народный бюджет" были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закуплены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тренажеры для двух спортивных залов, комплект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 антитеррористической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безопасности, включая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металлодетектор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систему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контроля посещаемости, а также спортивное оборудование для полноценного выполнения нормативов ВФСК ГТО, включая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 электронный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тир. Закуплены гребные и силовые тренажеры не только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занимающихся в зале единоборства, но и для свободного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посещения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населения и поддержания тела в отличной физической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форме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92" y="2572566"/>
            <a:ext cx="3462109" cy="1950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809121"/>
            <a:ext cx="3621900" cy="2037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" y="4149730"/>
            <a:ext cx="2235382" cy="1257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52" y="4608300"/>
            <a:ext cx="1383391" cy="17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572" y="2983909"/>
            <a:ext cx="4714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AE9B"/>
                </a:solidFill>
              </a:rPr>
              <a:t>Спасибо за внимание!</a:t>
            </a:r>
            <a:endParaRPr lang="ru-RU" sz="3200" dirty="0">
              <a:solidFill>
                <a:srgbClr val="00AE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3AF6EC3-5A3A-484A-BF43-8550C12C98DE}"/>
              </a:ext>
            </a:extLst>
          </p:cNvPr>
          <p:cNvSpPr txBox="1"/>
          <p:nvPr/>
        </p:nvSpPr>
        <p:spPr>
          <a:xfrm>
            <a:off x="2006599" y="160544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00AF9C"/>
                </a:solidFill>
                <a:latin typeface="+mn-lt"/>
              </a:rPr>
              <a:t>Направление работы</a:t>
            </a:r>
            <a:endParaRPr lang="ko-KR" altLang="en-US" b="0" dirty="0">
              <a:solidFill>
                <a:srgbClr val="00AF9C"/>
              </a:solidFill>
              <a:latin typeface="+mn-lt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E9610A8-4AE5-487D-AE86-2B5CA1B645A3}"/>
              </a:ext>
            </a:extLst>
          </p:cNvPr>
          <p:cNvSpPr/>
          <p:nvPr/>
        </p:nvSpPr>
        <p:spPr>
          <a:xfrm>
            <a:off x="4048700" y="763714"/>
            <a:ext cx="1944209" cy="18909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75BB70-08DB-47FE-A27B-9BF7161FFD69}"/>
              </a:ext>
            </a:extLst>
          </p:cNvPr>
          <p:cNvSpPr/>
          <p:nvPr/>
        </p:nvSpPr>
        <p:spPr>
          <a:xfrm>
            <a:off x="781104" y="745319"/>
            <a:ext cx="1944209" cy="1890944"/>
          </a:xfrm>
          <a:prstGeom prst="ellipse">
            <a:avLst/>
          </a:prstGeom>
          <a:solidFill>
            <a:srgbClr val="00AF9C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982663" algn="l"/>
              </a:tabLst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47BF76B-A952-4B9C-812C-1FA2AF0796C5}"/>
              </a:ext>
            </a:extLst>
          </p:cNvPr>
          <p:cNvSpPr/>
          <p:nvPr/>
        </p:nvSpPr>
        <p:spPr>
          <a:xfrm>
            <a:off x="7316295" y="763714"/>
            <a:ext cx="1944209" cy="18909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3DCF4A2-7DEF-406D-A925-DC4B2F52A964}"/>
              </a:ext>
            </a:extLst>
          </p:cNvPr>
          <p:cNvSpPr/>
          <p:nvPr/>
        </p:nvSpPr>
        <p:spPr>
          <a:xfrm>
            <a:off x="9023773" y="2422127"/>
            <a:ext cx="1944209" cy="18909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E42E259-6D47-4674-911D-920D69AE43D2}"/>
              </a:ext>
            </a:extLst>
          </p:cNvPr>
          <p:cNvSpPr/>
          <p:nvPr/>
        </p:nvSpPr>
        <p:spPr>
          <a:xfrm>
            <a:off x="7536412" y="3904416"/>
            <a:ext cx="1944209" cy="1890944"/>
          </a:xfrm>
          <a:prstGeom prst="ellipse">
            <a:avLst/>
          </a:prstGeom>
          <a:solidFill>
            <a:srgbClr val="FF687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84C89C-BD9B-4B93-8B33-90D462E445D6}"/>
              </a:ext>
            </a:extLst>
          </p:cNvPr>
          <p:cNvSpPr/>
          <p:nvPr/>
        </p:nvSpPr>
        <p:spPr>
          <a:xfrm>
            <a:off x="2488583" y="2422127"/>
            <a:ext cx="1944209" cy="18909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4B4852D-462E-4887-959D-1607798F9120}"/>
              </a:ext>
            </a:extLst>
          </p:cNvPr>
          <p:cNvSpPr/>
          <p:nvPr/>
        </p:nvSpPr>
        <p:spPr>
          <a:xfrm>
            <a:off x="4040393" y="3904416"/>
            <a:ext cx="1944209" cy="1890944"/>
          </a:xfrm>
          <a:prstGeom prst="ellipse">
            <a:avLst/>
          </a:prstGeom>
          <a:solidFill>
            <a:srgbClr val="00AF9C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A0B172A-B1CD-44A8-9CE0-F7DEB931DE18}"/>
              </a:ext>
            </a:extLst>
          </p:cNvPr>
          <p:cNvSpPr/>
          <p:nvPr/>
        </p:nvSpPr>
        <p:spPr>
          <a:xfrm>
            <a:off x="781104" y="3905480"/>
            <a:ext cx="1944209" cy="1890944"/>
          </a:xfrm>
          <a:prstGeom prst="ellipse">
            <a:avLst/>
          </a:prstGeom>
          <a:solidFill>
            <a:srgbClr val="FF687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599CFAC-7946-4902-8F21-58423FAF5511}"/>
              </a:ext>
            </a:extLst>
          </p:cNvPr>
          <p:cNvSpPr/>
          <p:nvPr/>
        </p:nvSpPr>
        <p:spPr>
          <a:xfrm>
            <a:off x="5756178" y="2424918"/>
            <a:ext cx="1944209" cy="1890944"/>
          </a:xfrm>
          <a:prstGeom prst="ellipse">
            <a:avLst/>
          </a:prstGeom>
          <a:solidFill>
            <a:srgbClr val="FF687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C7431-422D-40A2-8567-BA256DECE558}"/>
              </a:ext>
            </a:extLst>
          </p:cNvPr>
          <p:cNvSpPr txBox="1"/>
          <p:nvPr/>
        </p:nvSpPr>
        <p:spPr>
          <a:xfrm>
            <a:off x="769177" y="952127"/>
            <a:ext cx="195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82663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</a:p>
          <a:p>
            <a:pPr algn="ctr">
              <a:tabLst>
                <a:tab pos="982663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</a:p>
          <a:p>
            <a:pPr algn="ctr">
              <a:tabLst>
                <a:tab pos="982663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</a:t>
            </a:r>
          </a:p>
          <a:p>
            <a:pPr algn="ctr">
              <a:tabLst>
                <a:tab pos="982663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>
              <a:tabLst>
                <a:tab pos="982663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68F36-573C-4C92-8728-9EF4907B2799}"/>
              </a:ext>
            </a:extLst>
          </p:cNvPr>
          <p:cNvSpPr txBox="1"/>
          <p:nvPr/>
        </p:nvSpPr>
        <p:spPr>
          <a:xfrm>
            <a:off x="4107180" y="1074420"/>
            <a:ext cx="1877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Преодоление </a:t>
            </a:r>
          </a:p>
          <a:p>
            <a:pPr algn="ctr"/>
            <a:r>
              <a:rPr lang="ru-RU" sz="1800" dirty="0"/>
              <a:t>экстремизма в молодежной </a:t>
            </a:r>
          </a:p>
          <a:p>
            <a:pPr algn="ctr"/>
            <a:r>
              <a:rPr lang="ru-RU" sz="1800" dirty="0"/>
              <a:t>среде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1301E-2E67-48D9-9785-A58D8CFEDB75}"/>
              </a:ext>
            </a:extLst>
          </p:cNvPr>
          <p:cNvSpPr txBox="1"/>
          <p:nvPr/>
        </p:nvSpPr>
        <p:spPr>
          <a:xfrm>
            <a:off x="7457819" y="1109021"/>
            <a:ext cx="166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Вовлечение </a:t>
            </a:r>
          </a:p>
          <a:p>
            <a:pPr algn="ctr"/>
            <a:r>
              <a:rPr lang="ru-RU" sz="1800" dirty="0"/>
              <a:t>молодежи в </a:t>
            </a:r>
          </a:p>
          <a:p>
            <a:pPr algn="ctr"/>
            <a:r>
              <a:rPr lang="ru-RU" sz="1800" dirty="0"/>
              <a:t>трудовую </a:t>
            </a:r>
          </a:p>
          <a:p>
            <a:pPr algn="ctr"/>
            <a:r>
              <a:rPr lang="ru-RU" sz="1800" dirty="0"/>
              <a:t>деятельность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45945-A4B9-4594-B6A5-DC8E8A5C3D77}"/>
              </a:ext>
            </a:extLst>
          </p:cNvPr>
          <p:cNvSpPr txBox="1"/>
          <p:nvPr/>
        </p:nvSpPr>
        <p:spPr>
          <a:xfrm>
            <a:off x="2568117" y="2690336"/>
            <a:ext cx="1708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Развитие </a:t>
            </a:r>
          </a:p>
          <a:p>
            <a:pPr algn="ctr"/>
            <a:r>
              <a:rPr lang="ru-RU" sz="1800" dirty="0"/>
              <a:t>молодежных </a:t>
            </a:r>
          </a:p>
          <a:p>
            <a:pPr algn="ctr"/>
            <a:r>
              <a:rPr lang="ru-RU" sz="1800" dirty="0"/>
              <a:t>об</a:t>
            </a:r>
            <a:r>
              <a:rPr lang="ru-RU" sz="1700" dirty="0"/>
              <a:t>щ</a:t>
            </a:r>
            <a:r>
              <a:rPr lang="ru-RU" sz="1800" dirty="0"/>
              <a:t>еств</a:t>
            </a:r>
            <a:r>
              <a:rPr lang="ru-RU" sz="1700" dirty="0"/>
              <a:t>е</a:t>
            </a:r>
            <a:r>
              <a:rPr lang="ru-RU" sz="1800" dirty="0"/>
              <a:t>нных </a:t>
            </a:r>
          </a:p>
          <a:p>
            <a:pPr algn="ctr"/>
            <a:r>
              <a:rPr lang="ru-RU" sz="1800" dirty="0"/>
              <a:t>объединений</a:t>
            </a:r>
          </a:p>
          <a:p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27AC5B-7480-4786-A70A-8BDEBAE86B54}"/>
              </a:ext>
            </a:extLst>
          </p:cNvPr>
          <p:cNvSpPr txBox="1"/>
          <p:nvPr/>
        </p:nvSpPr>
        <p:spPr>
          <a:xfrm>
            <a:off x="5870738" y="2905934"/>
            <a:ext cx="171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Поддержка </a:t>
            </a:r>
          </a:p>
          <a:p>
            <a:pPr algn="ctr"/>
            <a:r>
              <a:rPr lang="ru-RU" sz="1800" dirty="0"/>
              <a:t>молодых </a:t>
            </a:r>
          </a:p>
          <a:p>
            <a:pPr algn="ctr"/>
            <a:r>
              <a:rPr lang="ru-RU" sz="1800" dirty="0"/>
              <a:t>семей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5CDB5D-F2C0-4871-BFD5-D871FF4C4970}"/>
              </a:ext>
            </a:extLst>
          </p:cNvPr>
          <p:cNvSpPr txBox="1"/>
          <p:nvPr/>
        </p:nvSpPr>
        <p:spPr>
          <a:xfrm>
            <a:off x="9127286" y="2539438"/>
            <a:ext cx="1685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Вовлечение </a:t>
            </a:r>
          </a:p>
          <a:p>
            <a:pPr algn="ctr"/>
            <a:r>
              <a:rPr lang="ru-RU" sz="1800" dirty="0"/>
              <a:t>молодежи в </a:t>
            </a:r>
          </a:p>
          <a:p>
            <a:pPr algn="ctr"/>
            <a:r>
              <a:rPr lang="ru-RU" sz="1800" dirty="0"/>
              <a:t>общественно-п</a:t>
            </a:r>
            <a:r>
              <a:rPr lang="ru-RU" sz="1700" dirty="0"/>
              <a:t>о</a:t>
            </a:r>
            <a:r>
              <a:rPr lang="ru-RU" sz="1800" dirty="0"/>
              <a:t>лит</a:t>
            </a:r>
            <a:r>
              <a:rPr lang="ru-RU" sz="1700" dirty="0"/>
              <a:t>и</a:t>
            </a:r>
            <a:r>
              <a:rPr lang="ru-RU" sz="1800" dirty="0"/>
              <a:t>ческую жизнь </a:t>
            </a:r>
          </a:p>
          <a:p>
            <a:pPr algn="ctr"/>
            <a:r>
              <a:rPr lang="ru-RU" sz="1800" dirty="0"/>
              <a:t>общества</a:t>
            </a:r>
          </a:p>
          <a:p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D4F23-DA32-4DD2-991A-BC0119A36F3B}"/>
              </a:ext>
            </a:extLst>
          </p:cNvPr>
          <p:cNvSpPr txBox="1"/>
          <p:nvPr/>
        </p:nvSpPr>
        <p:spPr>
          <a:xfrm>
            <a:off x="832628" y="4394826"/>
            <a:ext cx="177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Поддержка </a:t>
            </a:r>
          </a:p>
          <a:p>
            <a:pPr algn="ctr"/>
            <a:r>
              <a:rPr lang="ru-RU" sz="1800" dirty="0"/>
              <a:t>общественных инициатив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3E3A18-9900-494A-A1AB-7E8534CCD236}"/>
              </a:ext>
            </a:extLst>
          </p:cNvPr>
          <p:cNvSpPr txBox="1"/>
          <p:nvPr/>
        </p:nvSpPr>
        <p:spPr>
          <a:xfrm>
            <a:off x="4107179" y="4382064"/>
            <a:ext cx="175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Развитие </a:t>
            </a:r>
          </a:p>
          <a:p>
            <a:pPr algn="ctr"/>
            <a:r>
              <a:rPr lang="ru-RU" sz="1800" dirty="0"/>
              <a:t>волонтерского движения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57" y="452931"/>
            <a:ext cx="194468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5242" y="889754"/>
            <a:ext cx="169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Спорт и </a:t>
            </a:r>
            <a:endParaRPr lang="ru-RU" dirty="0" smtClean="0"/>
          </a:p>
          <a:p>
            <a:pPr algn="ctr"/>
            <a:r>
              <a:rPr lang="ru-RU" dirty="0" smtClean="0"/>
              <a:t>физическая </a:t>
            </a:r>
          </a:p>
          <a:p>
            <a:pPr algn="ctr"/>
            <a:r>
              <a:rPr lang="ru-RU" dirty="0" smtClean="0"/>
              <a:t>культура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4796" y="4382064"/>
            <a:ext cx="168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Пропаганда </a:t>
            </a:r>
          </a:p>
          <a:p>
            <a:pPr algn="ctr"/>
            <a:r>
              <a:rPr lang="ru-RU" dirty="0"/>
              <a:t>здорового </a:t>
            </a:r>
          </a:p>
          <a:p>
            <a:pPr algn="ctr"/>
            <a:r>
              <a:rPr lang="ru-RU" dirty="0"/>
              <a:t>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94750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C2DBF-F1F5-422B-99B2-002196D419E2}"/>
              </a:ext>
            </a:extLst>
          </p:cNvPr>
          <p:cNvSpPr txBox="1"/>
          <p:nvPr/>
        </p:nvSpPr>
        <p:spPr>
          <a:xfrm>
            <a:off x="2006599" y="180864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00AE9B"/>
                </a:solidFill>
                <a:latin typeface="+mn-lt"/>
              </a:rPr>
              <a:t>Добровольчество</a:t>
            </a:r>
            <a:endParaRPr lang="ko-KR" altLang="en-US" b="0" dirty="0">
              <a:solidFill>
                <a:srgbClr val="00AE9B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CA444A-2328-470D-B4C8-2877EB779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29" y="2860466"/>
            <a:ext cx="2656114" cy="1992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56E2B5-2297-40F8-8AA1-84ED1CD7BCC2}"/>
              </a:ext>
            </a:extLst>
          </p:cNvPr>
          <p:cNvSpPr txBox="1"/>
          <p:nvPr/>
        </p:nvSpPr>
        <p:spPr>
          <a:xfrm>
            <a:off x="4966480" y="1761682"/>
            <a:ext cx="69792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МБУ СМЦ организована работа волонтерских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формирований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Аскор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«Лидер» и Всероссийское Общественное Движение 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Хвойнинский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муниципальный штаб «Волонтеры Победы».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Вместе с развитием добровольческих объединений развивается и 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подготовки добровольцев. В течении года для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начинающих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волонтеров проводились обучающие семинары. Многие повысили свои компетенции онлайн, через образовательную платформу Добро. Университет.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Волонтеры клуба «Лидер»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участвовали в сборе голосов федерального 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«Формирование комфортной городской среды» и в 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региональном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проекте «Инициативное бюджетирование»; неоднократно убирались прибрежные территории от мусора, воинские захоронения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несанкционированные свалки, в рамках губернаторского проекта 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Экосреда53».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30" y="1220541"/>
            <a:ext cx="2196104" cy="1511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99608D-D027-4A21-8EDE-85C7DA768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7" y="1761682"/>
            <a:ext cx="1311450" cy="2333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05" y="4877699"/>
            <a:ext cx="1602467" cy="1082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0758" r="19166" b="33333"/>
          <a:stretch/>
        </p:blipFill>
        <p:spPr>
          <a:xfrm>
            <a:off x="107448" y="4410107"/>
            <a:ext cx="2219552" cy="12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0764" y="987136"/>
            <a:ext cx="69411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Волонтеры Победы в течении года оказывали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помощь ветеранам ВОВ, </a:t>
            </a: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труженикам тыла, жителям блокадного Ленинграда, занимались</a:t>
            </a: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благоустройством памятных мест, участвовали в организации Парада Победы и шествии «Бессмертного полка», проводили </a:t>
            </a: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Всероссийские исторические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квесты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принимали активное участие в </a:t>
            </a: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областных акциях: «Георгиевская ленточка», «Красная гвоздика», «Мы граждане России», «Крымская весна», «Блокада Ленинграда», </a:t>
            </a: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«Белые журавли памяти» и т.д. (охват более 100 волонтеров)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ПМК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Аскор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принимал активное участие в акции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"Чистый лес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".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Волонтеры ПМК АСКОР, школ с.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Левоча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п. Юбилейный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 субботников на памятниках Героям, павших в годы ВОВ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оказывали помощь одиноким пожилым людям, в уборка придомовых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территорий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дров. Организована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акция по сбору новогодних подарков для детей погибших бойцов ВВ МВД ДНР.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9548A-D907-4FB0-B972-52593557E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8" b="12134"/>
          <a:stretch/>
        </p:blipFill>
        <p:spPr>
          <a:xfrm>
            <a:off x="2244629" y="1070263"/>
            <a:ext cx="1486289" cy="2182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06FB13-7016-40C6-A4D5-5AE38C364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6" y="880338"/>
            <a:ext cx="1486289" cy="19817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9" y="2966894"/>
            <a:ext cx="233521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3878" r="3455" b="20974"/>
          <a:stretch/>
        </p:blipFill>
        <p:spPr>
          <a:xfrm>
            <a:off x="1864713" y="4616026"/>
            <a:ext cx="2459513" cy="1307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4" r="11005" b="8613"/>
          <a:stretch/>
        </p:blipFill>
        <p:spPr>
          <a:xfrm>
            <a:off x="437954" y="4526566"/>
            <a:ext cx="1297709" cy="1589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90" y="3372940"/>
            <a:ext cx="2280742" cy="10512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888" y="289503"/>
            <a:ext cx="3502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ko-KR" sz="3200" dirty="0">
                <a:solidFill>
                  <a:srgbClr val="00AE9B"/>
                </a:solidFill>
              </a:rPr>
              <a:t>Добровольчество</a:t>
            </a:r>
            <a:endParaRPr lang="ko-KR" altLang="en-US" sz="3200" dirty="0">
              <a:solidFill>
                <a:srgbClr val="00AE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C358B-2FD0-4D4B-A228-48EA6CD11912}"/>
              </a:ext>
            </a:extLst>
          </p:cNvPr>
          <p:cNvSpPr txBox="1"/>
          <p:nvPr/>
        </p:nvSpPr>
        <p:spPr>
          <a:xfrm>
            <a:off x="2006599" y="180864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00AF9C"/>
                </a:solidFill>
                <a:latin typeface="+mn-lt"/>
              </a:rPr>
              <a:t>Патриотическое воспитание</a:t>
            </a:r>
            <a:endParaRPr lang="ko-KR" altLang="en-US" b="0" dirty="0">
              <a:solidFill>
                <a:srgbClr val="00AF9C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41BFF-AF3F-438E-9B35-44D55C2FBF09}"/>
              </a:ext>
            </a:extLst>
          </p:cNvPr>
          <p:cNvSpPr txBox="1"/>
          <p:nvPr/>
        </p:nvSpPr>
        <p:spPr>
          <a:xfrm>
            <a:off x="4973216" y="951722"/>
            <a:ext cx="7035281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2022 году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велась работа по развитию и поддержке ранее созданных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формирований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патриотической направленности.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</a:rPr>
              <a:t> Основными задачами клубов являются формирование личности </a:t>
            </a:r>
            <a:endParaRPr lang="ru-RU" sz="1600" dirty="0" smtClean="0">
              <a:latin typeface="Times New Roman"/>
              <a:ea typeface="Calibri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</a:rPr>
              <a:t>гражданина </a:t>
            </a:r>
            <a:r>
              <a:rPr lang="ru-RU" sz="1600" dirty="0">
                <a:latin typeface="Times New Roman"/>
                <a:ea typeface="Calibri"/>
              </a:rPr>
              <a:t>и понятия гражданского долга более 4000 человек охвачено мероприятиями патриотической направленности.</a:t>
            </a:r>
            <a:endParaRPr lang="ru-RU" sz="1600" dirty="0"/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 В рамках патриотического воспитания молодежи специалистами в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течение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отчетного года проведены кинолектории «Дни воинской Славы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России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(17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лекториев), лыжные эстафеты, мероприятия ко Дню Победы, Дню памяти и скорби, Вахты Памяти, Дню героев отечества, Дню народного единства, Дню неизвестного солдата, Всероссийская акция «Георгиевская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лента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», «Мы граждане России», «Муаровая ленточка», с раздачей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информационного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материала (72 мероприятия, 152 волонтера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).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786791"/>
            <a:ext cx="2164773" cy="1623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2603456"/>
            <a:ext cx="2345865" cy="1563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32" y="2879581"/>
            <a:ext cx="2118013" cy="1588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20" y="1013748"/>
            <a:ext cx="2422219" cy="18166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2" y="4255190"/>
            <a:ext cx="2153244" cy="16149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t="12088" r="21693"/>
          <a:stretch/>
        </p:blipFill>
        <p:spPr>
          <a:xfrm>
            <a:off x="2768446" y="4468091"/>
            <a:ext cx="1715366" cy="16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3" y="255081"/>
            <a:ext cx="5860472" cy="8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9655" y="866415"/>
            <a:ext cx="7162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территории округа реализуется кластерный проект «Горжусь тем, что я россиянин». В рамках кластера организовали и провели межокружную военно-спортивную игру «К защите Родины готовы», приняли участие в межрайонных соревнованиях "Ворошиловский стрелок", которые проводились в г. Пестово,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где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заняли 2 место; волонтеры смогли посетить экскурсию по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стационарной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экспозиции под открытым небом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Славянская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деревня</a:t>
            </a:r>
          </a:p>
          <a:p>
            <a:pPr lvl="0" indent="45021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 века"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Любытинском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краеведческом музее;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участники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ПМК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Аскор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приняли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участие в областном походе участников патриотических клубов, центров и объединений Новгородской области, который проходил в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Боровичском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районе. 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Юнармейцы отряда «Ратибор» участвовали: в межрегиональной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краеведческой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конференции «Партизанское движение на Новгородской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земле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годы Великой Отечественной войны» в г. Валдай; в составе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поискового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отряда "Новгородец", приняли участие в осеннем этапе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Межрегиональной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Вахты Памяти «Поисковой экспедиции «Долина».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/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 юнармейцев отряда "Ратибор" - Тихомиров Геннадий, Ахмедов Арсен,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Михайлов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Алексей и Фролова Анастасия, за личный вклад, достижения и активное участие, отмечены благодарственными письмами Регионального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штаба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ВВПОД "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Юнармия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 Новгородской области.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05" y="2276627"/>
            <a:ext cx="2967753" cy="22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r="4828" b="14091"/>
          <a:stretch/>
        </p:blipFill>
        <p:spPr>
          <a:xfrm>
            <a:off x="338060" y="428012"/>
            <a:ext cx="1459490" cy="2512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16212" r="3064" b="28485"/>
          <a:stretch/>
        </p:blipFill>
        <p:spPr>
          <a:xfrm>
            <a:off x="2089434" y="1111826"/>
            <a:ext cx="1993331" cy="1652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1"/>
          <a:stretch/>
        </p:blipFill>
        <p:spPr>
          <a:xfrm>
            <a:off x="2136643" y="4429644"/>
            <a:ext cx="2373012" cy="1207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3" y="3961386"/>
            <a:ext cx="1954352" cy="13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155408"/>
            <a:ext cx="925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AE9B"/>
                </a:solidFill>
              </a:rPr>
              <a:t>Организация труда </a:t>
            </a:r>
            <a:r>
              <a:rPr lang="ru-RU" sz="3200" dirty="0">
                <a:solidFill>
                  <a:srgbClr val="00AE9B"/>
                </a:solidFill>
              </a:rPr>
              <a:t>и занятости </a:t>
            </a:r>
            <a:r>
              <a:rPr lang="ru-RU" sz="3200" dirty="0" smtClean="0">
                <a:solidFill>
                  <a:srgbClr val="00AE9B"/>
                </a:solidFill>
              </a:rPr>
              <a:t>молодёжи</a:t>
            </a:r>
            <a:endParaRPr lang="ru-RU" sz="3200" dirty="0">
              <a:solidFill>
                <a:srgbClr val="00AE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08" y="844091"/>
            <a:ext cx="60475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Специалисты МБУ СМЦ оказывают помощь по вовлечению в полноценную жизнь молодых людей, которые испытывают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проблемы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с трудоустройством. В группе опубликован график работы «Молодежной приемной».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 целях организации рабочих мест для подростков и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молодежи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между МБУ СМЦ и отделом занятости населения Хвойнинского муниципального округа заключен Договор об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организации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временного трудоустройства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несовершеннолетних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граждан.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В период с 1 по 30 июня 2022 года на базе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спортивно-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молодежного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центра был организован и проведен трудовой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лагерь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Фиксики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». Количество 19 детей в возрасте от 14 до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18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лет. Ребята оказали помощь в покраске ограждения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площадки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для городков на стадионе «Орбита», участвовали в акциях «Десант чистоты», привели в порядок прилегающую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территорию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«Дома молодёжи» и территорию стадиона,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произведена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покраска кабинетов многое другое.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2120" y="844093"/>
            <a:ext cx="1618221" cy="2162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66844" y="1438471"/>
            <a:ext cx="1547449" cy="2063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14424" y="844091"/>
            <a:ext cx="2168016" cy="1626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95093" y="3007062"/>
            <a:ext cx="2502221" cy="1876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9"/>
          <a:stretch/>
        </p:blipFill>
        <p:spPr>
          <a:xfrm rot="10800000" flipV="1">
            <a:off x="436419" y="3592104"/>
            <a:ext cx="1689174" cy="1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8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5E1A8-A590-4F3C-9FBF-4A4B80C726F7}"/>
              </a:ext>
            </a:extLst>
          </p:cNvPr>
          <p:cNvSpPr txBox="1"/>
          <p:nvPr/>
        </p:nvSpPr>
        <p:spPr>
          <a:xfrm>
            <a:off x="2006599" y="180864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00AF9C"/>
                </a:solidFill>
                <a:latin typeface="+mn-lt"/>
              </a:rPr>
              <a:t>Участие в конкурсах и грантах</a:t>
            </a:r>
            <a:endParaRPr lang="ko-KR" altLang="en-US" b="0" dirty="0">
              <a:solidFill>
                <a:srgbClr val="00AF9C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445C4-1215-4AF8-A56F-D845B2CE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7" y="3849585"/>
            <a:ext cx="1628239" cy="1221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564E93-9047-454F-B28C-01436554F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0" y="4041563"/>
            <a:ext cx="1325590" cy="176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87510E-CA5A-4353-B1E2-7EFB43DAC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79" y="3799769"/>
            <a:ext cx="1446486" cy="19286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BFA42C-8A92-4AE0-A7EF-A43110D62E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73" y="4041563"/>
            <a:ext cx="1511819" cy="1158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7329C-6124-4E8C-BB0E-E166FFCDBAA9}"/>
              </a:ext>
            </a:extLst>
          </p:cNvPr>
          <p:cNvSpPr txBox="1"/>
          <p:nvPr/>
        </p:nvSpPr>
        <p:spPr>
          <a:xfrm>
            <a:off x="334116" y="931894"/>
            <a:ext cx="11523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МБУ «Хвойнинский спортивно-молодежный центр» открыта некоммерческая организация Ассоциация волонтерских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Хвойнинского района «Добрые сердца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Заняли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во втором конкурсе социально ориентированных некоммерческих организаций   на право получения в 2022 году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общественно полезных программ (проектов)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  средств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и гранта Президента Российской Федерации на развитие гражданского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Сумма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в размере 323 407 рублей пошла на обустройство комнаты досуга для волонтеров, где в дальнейшем будут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тренинги, турниры настольных игр, неформальные встречи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интересными людьми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тематические вечера и др.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Комната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объединит молодых людей, связанных целью помогать обществу, станет уютной площадкой для саморазвития,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и игровой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01" y="3627959"/>
            <a:ext cx="1473777" cy="1965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89" y="3627961"/>
            <a:ext cx="1773381" cy="1330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37" y="4062595"/>
            <a:ext cx="1512252" cy="20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2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4" y="301335"/>
            <a:ext cx="693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AE9B"/>
                </a:solidFill>
              </a:rPr>
              <a:t>Участие </a:t>
            </a:r>
            <a:r>
              <a:rPr lang="ru-RU" sz="3200" dirty="0">
                <a:solidFill>
                  <a:srgbClr val="00AE9B"/>
                </a:solidFill>
              </a:rPr>
              <a:t>в форумах разного уровня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398" y="1622087"/>
            <a:ext cx="5382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Специалисты </a:t>
            </a:r>
            <a:r>
              <a:rPr lang="ru-RU" sz="1600" dirty="0">
                <a:latin typeface="Times New Roman"/>
                <a:ea typeface="Times New Roman"/>
              </a:rPr>
              <a:t>активно принимали участие в форумах разного уровня: во Всероссийском молодежном </a:t>
            </a:r>
            <a:r>
              <a:rPr lang="ru-RU" sz="1600" dirty="0" smtClean="0">
                <a:latin typeface="Times New Roman"/>
                <a:ea typeface="Times New Roman"/>
              </a:rPr>
              <a:t>историко- культурный </a:t>
            </a:r>
            <a:r>
              <a:rPr lang="ru-RU" sz="1600" dirty="0">
                <a:latin typeface="Times New Roman"/>
                <a:ea typeface="Times New Roman"/>
              </a:rPr>
              <a:t>форуме «Истоки», по направлению «Школа </a:t>
            </a:r>
            <a:r>
              <a:rPr lang="ru-RU" sz="1600" dirty="0" smtClean="0">
                <a:latin typeface="Times New Roman"/>
                <a:ea typeface="Times New Roman"/>
              </a:rPr>
              <a:t>    творчества</a:t>
            </a:r>
            <a:r>
              <a:rPr lang="ru-RU" sz="1600" dirty="0">
                <a:latin typeface="Times New Roman"/>
                <a:ea typeface="Times New Roman"/>
              </a:rPr>
              <a:t>» в Псковской области; в межрегиональном </a:t>
            </a:r>
            <a:r>
              <a:rPr lang="ru-RU" sz="1600" dirty="0" smtClean="0">
                <a:latin typeface="Times New Roman"/>
                <a:ea typeface="Times New Roman"/>
              </a:rPr>
              <a:t>       форуме </a:t>
            </a:r>
            <a:r>
              <a:rPr lang="ru-RU" sz="1600" dirty="0">
                <a:latin typeface="Times New Roman"/>
                <a:ea typeface="Times New Roman"/>
              </a:rPr>
              <a:t>«Контекст» в г. Ярославль, в IV региональном </a:t>
            </a:r>
            <a:r>
              <a:rPr lang="ru-RU" sz="1600" dirty="0" smtClean="0">
                <a:latin typeface="Times New Roman"/>
                <a:ea typeface="Times New Roman"/>
              </a:rPr>
              <a:t>       форуме </a:t>
            </a:r>
            <a:r>
              <a:rPr lang="ru-RU" sz="1600" dirty="0">
                <a:latin typeface="Times New Roman"/>
                <a:ea typeface="Times New Roman"/>
              </a:rPr>
              <a:t>в формате </a:t>
            </a:r>
            <a:r>
              <a:rPr lang="ru-RU" sz="1600" dirty="0" err="1">
                <a:latin typeface="Times New Roman"/>
                <a:ea typeface="Times New Roman"/>
              </a:rPr>
              <a:t>форсайт-кэмп</a:t>
            </a:r>
            <a:r>
              <a:rPr lang="ru-RU" sz="1600" dirty="0">
                <a:latin typeface="Times New Roman"/>
                <a:ea typeface="Times New Roman"/>
              </a:rPr>
              <a:t> «Новгородская область </a:t>
            </a:r>
            <a:r>
              <a:rPr lang="ru-RU" sz="1600" dirty="0" smtClean="0">
                <a:latin typeface="Times New Roman"/>
                <a:ea typeface="Times New Roman"/>
              </a:rPr>
              <a:t>    20.35</a:t>
            </a:r>
            <a:r>
              <a:rPr lang="ru-RU" sz="1600" dirty="0">
                <a:latin typeface="Times New Roman"/>
                <a:ea typeface="Times New Roman"/>
              </a:rPr>
              <a:t>», во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втором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региональном молодежном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профилактическом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форуме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«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Приоритеты» г. В.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Новгород.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Форум направлен на профилактику асоциального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поведения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молодежи и повышение уровня осознанного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поведения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 различных кризисных состояниях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(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2 подростка состоящие на учете КДН), в четвёртом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региональном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форуме «серебряного» добровольчества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«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Серебряные сердца» г. Валдай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6" y="1203617"/>
            <a:ext cx="1885716" cy="1414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1" y="1035130"/>
            <a:ext cx="1475101" cy="1966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78" y="1622087"/>
            <a:ext cx="2017386" cy="1345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81" y="2804393"/>
            <a:ext cx="1844136" cy="1229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34" y="2891256"/>
            <a:ext cx="2348123" cy="1564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20" y="4456060"/>
            <a:ext cx="2434884" cy="1622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8" y="4155298"/>
            <a:ext cx="1475404" cy="14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56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2722</TotalTime>
  <Words>1759</Words>
  <Application>Microsoft Office PowerPoint</Application>
  <PresentationFormat>Широкоэкранный</PresentationFormat>
  <Paragraphs>172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Trebuchet MS</vt:lpstr>
      <vt:lpstr>Calibri</vt:lpstr>
      <vt:lpstr>-apple-system</vt:lpstr>
      <vt:lpstr>Georgia</vt:lpstr>
      <vt:lpstr>맑은 고딕</vt:lpstr>
      <vt:lpstr>HY그래픽M</vt:lpstr>
      <vt:lpstr>Arial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234</cp:revision>
  <dcterms:created xsi:type="dcterms:W3CDTF">2019-04-06T05:20:47Z</dcterms:created>
  <dcterms:modified xsi:type="dcterms:W3CDTF">2023-01-25T11:42:29Z</dcterms:modified>
</cp:coreProperties>
</file>