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5768" r:id="rId2"/>
    <p:sldId id="5378" r:id="rId3"/>
    <p:sldId id="5790" r:id="rId4"/>
    <p:sldId id="5786" r:id="rId5"/>
    <p:sldId id="5788" r:id="rId6"/>
    <p:sldId id="5787" r:id="rId7"/>
    <p:sldId id="5789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F99A3"/>
    <a:srgbClr val="9054EA"/>
    <a:srgbClr val="CFBD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 showGuides="1">
      <p:cViewPr varScale="1">
        <p:scale>
          <a:sx n="128" d="100"/>
          <a:sy n="128" d="100"/>
        </p:scale>
        <p:origin x="52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.pozdnyakova\Documents\AN-13003_&#1041;&#1080;&#1083;&#1077;&#1090;\AN-13003_2%20&#1095;&#1072;&#1089;&#1090;&#1100;_&#1076;&#1072;&#1085;&#1085;&#1099;&#107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264454191420337E-2"/>
          <c:y val="0.15423216723528799"/>
          <c:w val="0.82629673238790335"/>
          <c:h val="0.66692511253205822"/>
        </c:manualLayout>
      </c:layout>
      <c:lineChart>
        <c:grouping val="standard"/>
        <c:varyColors val="0"/>
        <c:ser>
          <c:idx val="0"/>
          <c:order val="0"/>
          <c:tx>
            <c:strRef>
              <c:f>Военн!$A$9</c:f>
              <c:strCache>
                <c:ptCount val="1"/>
                <c:pt idx="0">
                  <c:v>Военнослужащий</c:v>
                </c:pt>
              </c:strCache>
            </c:strRef>
          </c:tx>
          <c:spPr>
            <a:ln w="635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38"/>
              <c:layout>
                <c:manualLayout>
                  <c:x val="-1.1528193358508271E-2"/>
                  <c:y val="-4.72786129377124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6E-47E0-A82D-C819357E93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>
                    <a:solidFill>
                      <a:srgbClr val="C0000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Военн!$B$8:$AN$8</c:f>
              <c:numCache>
                <c:formatCode>mmm\-yy</c:formatCode>
                <c:ptCount val="39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  <c:pt idx="12">
                  <c:v>44927</c:v>
                </c:pt>
                <c:pt idx="13">
                  <c:v>44958</c:v>
                </c:pt>
                <c:pt idx="14">
                  <c:v>44986</c:v>
                </c:pt>
                <c:pt idx="15">
                  <c:v>45017</c:v>
                </c:pt>
                <c:pt idx="16">
                  <c:v>45047</c:v>
                </c:pt>
                <c:pt idx="17">
                  <c:v>45078</c:v>
                </c:pt>
                <c:pt idx="18">
                  <c:v>45108</c:v>
                </c:pt>
                <c:pt idx="19">
                  <c:v>45139</c:v>
                </c:pt>
                <c:pt idx="20">
                  <c:v>45170</c:v>
                </c:pt>
                <c:pt idx="21">
                  <c:v>45200</c:v>
                </c:pt>
                <c:pt idx="22">
                  <c:v>45231</c:v>
                </c:pt>
                <c:pt idx="23">
                  <c:v>45261</c:v>
                </c:pt>
                <c:pt idx="24">
                  <c:v>45292</c:v>
                </c:pt>
                <c:pt idx="25">
                  <c:v>45323</c:v>
                </c:pt>
                <c:pt idx="26">
                  <c:v>45352</c:v>
                </c:pt>
                <c:pt idx="27">
                  <c:v>45383</c:v>
                </c:pt>
                <c:pt idx="28">
                  <c:v>45413</c:v>
                </c:pt>
                <c:pt idx="29">
                  <c:v>45444</c:v>
                </c:pt>
                <c:pt idx="30">
                  <c:v>45474</c:v>
                </c:pt>
                <c:pt idx="31">
                  <c:v>45505</c:v>
                </c:pt>
                <c:pt idx="32">
                  <c:v>45536</c:v>
                </c:pt>
                <c:pt idx="33">
                  <c:v>45566</c:v>
                </c:pt>
                <c:pt idx="34">
                  <c:v>45597</c:v>
                </c:pt>
                <c:pt idx="35">
                  <c:v>45627</c:v>
                </c:pt>
                <c:pt idx="36">
                  <c:v>45658</c:v>
                </c:pt>
                <c:pt idx="37">
                  <c:v>45689</c:v>
                </c:pt>
                <c:pt idx="38">
                  <c:v>45717</c:v>
                </c:pt>
              </c:numCache>
            </c:numRef>
          </c:cat>
          <c:val>
            <c:numRef>
              <c:f>Военн!$B$9:$AN$9</c:f>
              <c:numCache>
                <c:formatCode>0%</c:formatCode>
                <c:ptCount val="39"/>
                <c:pt idx="0">
                  <c:v>0</c:v>
                </c:pt>
                <c:pt idx="1">
                  <c:v>0.56313010081613069</c:v>
                </c:pt>
                <c:pt idx="2">
                  <c:v>1.0753720595295246</c:v>
                </c:pt>
                <c:pt idx="3">
                  <c:v>0.53048487758041296</c:v>
                </c:pt>
                <c:pt idx="4">
                  <c:v>0.20931349015842526</c:v>
                </c:pt>
                <c:pt idx="5">
                  <c:v>0.19491118578972633</c:v>
                </c:pt>
                <c:pt idx="6">
                  <c:v>8.9774363898223797E-2</c:v>
                </c:pt>
                <c:pt idx="7">
                  <c:v>0.21315410465674511</c:v>
                </c:pt>
                <c:pt idx="8">
                  <c:v>0.14354296687469992</c:v>
                </c:pt>
                <c:pt idx="9">
                  <c:v>-3.6005760921747454E-2</c:v>
                </c:pt>
                <c:pt idx="10">
                  <c:v>-9.6495439270283256E-2</c:v>
                </c:pt>
                <c:pt idx="11">
                  <c:v>-0.36629860777724432</c:v>
                </c:pt>
                <c:pt idx="12">
                  <c:v>-0.39078252520403267</c:v>
                </c:pt>
                <c:pt idx="13">
                  <c:v>-0.32597215554488723</c:v>
                </c:pt>
                <c:pt idx="14">
                  <c:v>-0.50840134421507444</c:v>
                </c:pt>
                <c:pt idx="15">
                  <c:v>-0.65722515602496401</c:v>
                </c:pt>
                <c:pt idx="16">
                  <c:v>-0.76956313010081612</c:v>
                </c:pt>
                <c:pt idx="17">
                  <c:v>-0.79020643302928462</c:v>
                </c:pt>
                <c:pt idx="18">
                  <c:v>-0.81325012001920305</c:v>
                </c:pt>
                <c:pt idx="19">
                  <c:v>-0.82237157945271244</c:v>
                </c:pt>
                <c:pt idx="20">
                  <c:v>-0.85885741718674991</c:v>
                </c:pt>
                <c:pt idx="21">
                  <c:v>-0.84445511281805086</c:v>
                </c:pt>
                <c:pt idx="22">
                  <c:v>-0.86221795487277963</c:v>
                </c:pt>
                <c:pt idx="23">
                  <c:v>-0.88430148823811816</c:v>
                </c:pt>
                <c:pt idx="24">
                  <c:v>-0.89390302448391745</c:v>
                </c:pt>
                <c:pt idx="25">
                  <c:v>-0.89390302448391745</c:v>
                </c:pt>
                <c:pt idx="26">
                  <c:v>-0.76524243879020637</c:v>
                </c:pt>
                <c:pt idx="27">
                  <c:v>-0.73403744599135856</c:v>
                </c:pt>
                <c:pt idx="28">
                  <c:v>-0.76380220835333656</c:v>
                </c:pt>
                <c:pt idx="29">
                  <c:v>-0.78108497359577533</c:v>
                </c:pt>
                <c:pt idx="30">
                  <c:v>-0.78540566490638497</c:v>
                </c:pt>
                <c:pt idx="31">
                  <c:v>-0.93518963034085456</c:v>
                </c:pt>
                <c:pt idx="32">
                  <c:v>-0.93230916946711473</c:v>
                </c:pt>
                <c:pt idx="33">
                  <c:v>-0.91598655784925587</c:v>
                </c:pt>
                <c:pt idx="34">
                  <c:v>-0.91982717234757561</c:v>
                </c:pt>
                <c:pt idx="35">
                  <c:v>-0.92078732597215551</c:v>
                </c:pt>
                <c:pt idx="36">
                  <c:v>-0.93614978396543447</c:v>
                </c:pt>
                <c:pt idx="37">
                  <c:v>-0.94383101296207395</c:v>
                </c:pt>
                <c:pt idx="38">
                  <c:v>-0.93470955352856455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56E-47E0-A82D-C819357E9312}"/>
            </c:ext>
          </c:extLst>
        </c:ser>
        <c:ser>
          <c:idx val="1"/>
          <c:order val="1"/>
          <c:tx>
            <c:strRef>
              <c:f>Военн!$A$10</c:f>
              <c:strCache>
                <c:ptCount val="1"/>
                <c:pt idx="0">
                  <c:v>Безопасность</c:v>
                </c:pt>
              </c:strCache>
            </c:strRef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38"/>
              <c:layout>
                <c:manualLayout>
                  <c:x val="-4.9684971347044556E-3"/>
                  <c:y val="-3.74913566774808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6E-47E0-A82D-C819357E93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>
                    <a:solidFill>
                      <a:srgbClr val="EF99A3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Военн!$B$8:$AN$8</c:f>
              <c:numCache>
                <c:formatCode>mmm\-yy</c:formatCode>
                <c:ptCount val="39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  <c:pt idx="12">
                  <c:v>44927</c:v>
                </c:pt>
                <c:pt idx="13">
                  <c:v>44958</c:v>
                </c:pt>
                <c:pt idx="14">
                  <c:v>44986</c:v>
                </c:pt>
                <c:pt idx="15">
                  <c:v>45017</c:v>
                </c:pt>
                <c:pt idx="16">
                  <c:v>45047</c:v>
                </c:pt>
                <c:pt idx="17">
                  <c:v>45078</c:v>
                </c:pt>
                <c:pt idx="18">
                  <c:v>45108</c:v>
                </c:pt>
                <c:pt idx="19">
                  <c:v>45139</c:v>
                </c:pt>
                <c:pt idx="20">
                  <c:v>45170</c:v>
                </c:pt>
                <c:pt idx="21">
                  <c:v>45200</c:v>
                </c:pt>
                <c:pt idx="22">
                  <c:v>45231</c:v>
                </c:pt>
                <c:pt idx="23">
                  <c:v>45261</c:v>
                </c:pt>
                <c:pt idx="24">
                  <c:v>45292</c:v>
                </c:pt>
                <c:pt idx="25">
                  <c:v>45323</c:v>
                </c:pt>
                <c:pt idx="26">
                  <c:v>45352</c:v>
                </c:pt>
                <c:pt idx="27">
                  <c:v>45383</c:v>
                </c:pt>
                <c:pt idx="28">
                  <c:v>45413</c:v>
                </c:pt>
                <c:pt idx="29">
                  <c:v>45444</c:v>
                </c:pt>
                <c:pt idx="30">
                  <c:v>45474</c:v>
                </c:pt>
                <c:pt idx="31">
                  <c:v>45505</c:v>
                </c:pt>
                <c:pt idx="32">
                  <c:v>45536</c:v>
                </c:pt>
                <c:pt idx="33">
                  <c:v>45566</c:v>
                </c:pt>
                <c:pt idx="34">
                  <c:v>45597</c:v>
                </c:pt>
                <c:pt idx="35">
                  <c:v>45627</c:v>
                </c:pt>
                <c:pt idx="36">
                  <c:v>45658</c:v>
                </c:pt>
                <c:pt idx="37">
                  <c:v>45689</c:v>
                </c:pt>
                <c:pt idx="38">
                  <c:v>45717</c:v>
                </c:pt>
              </c:numCache>
            </c:numRef>
          </c:cat>
          <c:val>
            <c:numRef>
              <c:f>Военн!$B$10:$AN$10</c:f>
              <c:numCache>
                <c:formatCode>0%</c:formatCode>
                <c:ptCount val="39"/>
                <c:pt idx="0">
                  <c:v>0</c:v>
                </c:pt>
                <c:pt idx="1">
                  <c:v>9.8110002123593221E-2</c:v>
                </c:pt>
                <c:pt idx="2">
                  <c:v>6.6716217172789749E-2</c:v>
                </c:pt>
                <c:pt idx="3">
                  <c:v>-1.8758405889431895E-3</c:v>
                </c:pt>
                <c:pt idx="4">
                  <c:v>-8.0201033481984818E-2</c:v>
                </c:pt>
                <c:pt idx="5">
                  <c:v>-0.21324414242231193</c:v>
                </c:pt>
                <c:pt idx="6">
                  <c:v>-0.24283287322149072</c:v>
                </c:pt>
                <c:pt idx="7">
                  <c:v>-0.25182275076095417</c:v>
                </c:pt>
                <c:pt idx="8">
                  <c:v>-0.2636086925745027</c:v>
                </c:pt>
                <c:pt idx="9">
                  <c:v>-0.34253557018475256</c:v>
                </c:pt>
                <c:pt idx="10">
                  <c:v>-0.3674877893395625</c:v>
                </c:pt>
                <c:pt idx="11">
                  <c:v>-0.42779783393501802</c:v>
                </c:pt>
                <c:pt idx="12">
                  <c:v>-0.44046860621504924</c:v>
                </c:pt>
                <c:pt idx="13">
                  <c:v>-0.42209952573086995</c:v>
                </c:pt>
                <c:pt idx="14">
                  <c:v>-0.45197140227932331</c:v>
                </c:pt>
                <c:pt idx="15">
                  <c:v>-0.43459333191760463</c:v>
                </c:pt>
                <c:pt idx="16">
                  <c:v>-0.44259219933460747</c:v>
                </c:pt>
                <c:pt idx="17">
                  <c:v>-0.40174842500176966</c:v>
                </c:pt>
                <c:pt idx="18">
                  <c:v>-0.41038437035464004</c:v>
                </c:pt>
                <c:pt idx="19">
                  <c:v>-0.42680682381255752</c:v>
                </c:pt>
                <c:pt idx="20">
                  <c:v>-0.4368938911304594</c:v>
                </c:pt>
                <c:pt idx="21">
                  <c:v>-0.44489275854746235</c:v>
                </c:pt>
                <c:pt idx="22">
                  <c:v>-0.45745735117151554</c:v>
                </c:pt>
                <c:pt idx="23">
                  <c:v>-0.48559496000566293</c:v>
                </c:pt>
                <c:pt idx="24">
                  <c:v>-0.50456572520705034</c:v>
                </c:pt>
                <c:pt idx="25">
                  <c:v>-0.44913994478657893</c:v>
                </c:pt>
                <c:pt idx="26">
                  <c:v>-0.45037870743965458</c:v>
                </c:pt>
                <c:pt idx="27">
                  <c:v>-0.41307425497274719</c:v>
                </c:pt>
                <c:pt idx="28">
                  <c:v>-0.42786862037233664</c:v>
                </c:pt>
                <c:pt idx="29">
                  <c:v>-0.39555461173639128</c:v>
                </c:pt>
                <c:pt idx="30">
                  <c:v>-0.40666808239541308</c:v>
                </c:pt>
                <c:pt idx="31">
                  <c:v>-0.38320237842429394</c:v>
                </c:pt>
                <c:pt idx="32">
                  <c:v>-0.37676081262830041</c:v>
                </c:pt>
                <c:pt idx="33">
                  <c:v>-0.37845968712394706</c:v>
                </c:pt>
                <c:pt idx="34">
                  <c:v>-0.42365682735187937</c:v>
                </c:pt>
                <c:pt idx="35">
                  <c:v>-0.4431938840518157</c:v>
                </c:pt>
                <c:pt idx="36">
                  <c:v>-0.48400226516599421</c:v>
                </c:pt>
                <c:pt idx="37">
                  <c:v>-0.44775960925886604</c:v>
                </c:pt>
                <c:pt idx="38">
                  <c:v>-0.46588093721243007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56E-47E0-A82D-C819357E9312}"/>
            </c:ext>
          </c:extLst>
        </c:ser>
        <c:ser>
          <c:idx val="2"/>
          <c:order val="2"/>
          <c:tx>
            <c:strRef>
              <c:f>Военн!$A$11</c:f>
              <c:strCache>
                <c:ptCount val="1"/>
                <c:pt idx="0">
                  <c:v>Рынок в целом</c:v>
                </c:pt>
              </c:strCache>
            </c:strRef>
          </c:tx>
          <c:spPr>
            <a:ln w="63500" cap="rnd">
              <a:solidFill>
                <a:schemeClr val="bg1">
                  <a:lumMod val="75000"/>
                  <a:lumOff val="25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dLbl>
              <c:idx val="3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6E-47E0-A82D-C819357E93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Военн!$B$8:$AN$8</c:f>
              <c:numCache>
                <c:formatCode>mmm\-yy</c:formatCode>
                <c:ptCount val="39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  <c:pt idx="12">
                  <c:v>44927</c:v>
                </c:pt>
                <c:pt idx="13">
                  <c:v>44958</c:v>
                </c:pt>
                <c:pt idx="14">
                  <c:v>44986</c:v>
                </c:pt>
                <c:pt idx="15">
                  <c:v>45017</c:v>
                </c:pt>
                <c:pt idx="16">
                  <c:v>45047</c:v>
                </c:pt>
                <c:pt idx="17">
                  <c:v>45078</c:v>
                </c:pt>
                <c:pt idx="18">
                  <c:v>45108</c:v>
                </c:pt>
                <c:pt idx="19">
                  <c:v>45139</c:v>
                </c:pt>
                <c:pt idx="20">
                  <c:v>45170</c:v>
                </c:pt>
                <c:pt idx="21">
                  <c:v>45200</c:v>
                </c:pt>
                <c:pt idx="22">
                  <c:v>45231</c:v>
                </c:pt>
                <c:pt idx="23">
                  <c:v>45261</c:v>
                </c:pt>
                <c:pt idx="24">
                  <c:v>45292</c:v>
                </c:pt>
                <c:pt idx="25">
                  <c:v>45323</c:v>
                </c:pt>
                <c:pt idx="26">
                  <c:v>45352</c:v>
                </c:pt>
                <c:pt idx="27">
                  <c:v>45383</c:v>
                </c:pt>
                <c:pt idx="28">
                  <c:v>45413</c:v>
                </c:pt>
                <c:pt idx="29">
                  <c:v>45444</c:v>
                </c:pt>
                <c:pt idx="30">
                  <c:v>45474</c:v>
                </c:pt>
                <c:pt idx="31">
                  <c:v>45505</c:v>
                </c:pt>
                <c:pt idx="32">
                  <c:v>45536</c:v>
                </c:pt>
                <c:pt idx="33">
                  <c:v>45566</c:v>
                </c:pt>
                <c:pt idx="34">
                  <c:v>45597</c:v>
                </c:pt>
                <c:pt idx="35">
                  <c:v>45627</c:v>
                </c:pt>
                <c:pt idx="36">
                  <c:v>45658</c:v>
                </c:pt>
                <c:pt idx="37">
                  <c:v>45689</c:v>
                </c:pt>
                <c:pt idx="38">
                  <c:v>45717</c:v>
                </c:pt>
              </c:numCache>
            </c:numRef>
          </c:cat>
          <c:val>
            <c:numRef>
              <c:f>Военн!$B$11:$AN$11</c:f>
              <c:numCache>
                <c:formatCode>0%</c:formatCode>
                <c:ptCount val="39"/>
                <c:pt idx="0">
                  <c:v>0</c:v>
                </c:pt>
                <c:pt idx="1">
                  <c:v>9.6581793073357458E-2</c:v>
                </c:pt>
                <c:pt idx="2">
                  <c:v>-9.6774535168548725E-2</c:v>
                </c:pt>
                <c:pt idx="3">
                  <c:v>-0.1994245271729288</c:v>
                </c:pt>
                <c:pt idx="4">
                  <c:v>-0.23680590341502983</c:v>
                </c:pt>
                <c:pt idx="5">
                  <c:v>-0.158521901114833</c:v>
                </c:pt>
                <c:pt idx="6">
                  <c:v>-0.13078292474480202</c:v>
                </c:pt>
                <c:pt idx="7">
                  <c:v>-7.4233241233676472E-2</c:v>
                </c:pt>
                <c:pt idx="8">
                  <c:v>-2.6592055001392612E-2</c:v>
                </c:pt>
                <c:pt idx="9">
                  <c:v>-3.2233467864491772E-2</c:v>
                </c:pt>
                <c:pt idx="10">
                  <c:v>-3.4641685031881919E-2</c:v>
                </c:pt>
                <c:pt idx="11">
                  <c:v>-5.453224564662329E-2</c:v>
                </c:pt>
                <c:pt idx="12">
                  <c:v>-4.979841506692495E-2</c:v>
                </c:pt>
                <c:pt idx="13">
                  <c:v>6.9807586201783955E-2</c:v>
                </c:pt>
                <c:pt idx="14">
                  <c:v>6.9307727581287892E-2</c:v>
                </c:pt>
                <c:pt idx="15">
                  <c:v>0.17045178958917351</c:v>
                </c:pt>
                <c:pt idx="16">
                  <c:v>0.20430767992527543</c:v>
                </c:pt>
                <c:pt idx="17">
                  <c:v>0.33111397517863073</c:v>
                </c:pt>
                <c:pt idx="18">
                  <c:v>0.36484913694961274</c:v>
                </c:pt>
                <c:pt idx="19">
                  <c:v>0.41575105346263297</c:v>
                </c:pt>
                <c:pt idx="20">
                  <c:v>0.45382608944292246</c:v>
                </c:pt>
                <c:pt idx="21">
                  <c:v>0.44787544200951634</c:v>
                </c:pt>
                <c:pt idx="22">
                  <c:v>0.41759057554695866</c:v>
                </c:pt>
                <c:pt idx="23">
                  <c:v>0.3214069749339965</c:v>
                </c:pt>
                <c:pt idx="24">
                  <c:v>0.25943086012748506</c:v>
                </c:pt>
                <c:pt idx="25">
                  <c:v>0.43352145103027007</c:v>
                </c:pt>
                <c:pt idx="26">
                  <c:v>0.44009903978429832</c:v>
                </c:pt>
                <c:pt idx="27">
                  <c:v>0.50703561598573277</c:v>
                </c:pt>
                <c:pt idx="28">
                  <c:v>0.50699007801818774</c:v>
                </c:pt>
                <c:pt idx="29">
                  <c:v>0.61828275265364563</c:v>
                </c:pt>
                <c:pt idx="30">
                  <c:v>0.60887439675430777</c:v>
                </c:pt>
                <c:pt idx="31">
                  <c:v>0.59905831719206537</c:v>
                </c:pt>
                <c:pt idx="32">
                  <c:v>0.61758803389295602</c:v>
                </c:pt>
                <c:pt idx="33">
                  <c:v>0.59509969108313654</c:v>
                </c:pt>
                <c:pt idx="34">
                  <c:v>0.4921330513509421</c:v>
                </c:pt>
                <c:pt idx="35">
                  <c:v>0.30646628548916777</c:v>
                </c:pt>
                <c:pt idx="36">
                  <c:v>0.1590704747703775</c:v>
                </c:pt>
                <c:pt idx="37">
                  <c:v>0.25031161737093433</c:v>
                </c:pt>
                <c:pt idx="38">
                  <c:v>0.19611508185714421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56E-47E0-A82D-C819357E93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54857903"/>
        <c:axId val="1854846671"/>
      </c:lineChart>
      <c:dateAx>
        <c:axId val="1854857903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bg2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/>
                </a:solidFill>
                <a:latin typeface="hh sans" pitchFamily="50" charset="-52"/>
                <a:ea typeface="+mn-ea"/>
                <a:cs typeface="+mn-cs"/>
              </a:defRPr>
            </a:pPr>
            <a:endParaRPr lang="ru-RU"/>
          </a:p>
        </c:txPr>
        <c:crossAx val="1854846671"/>
        <c:crosses val="autoZero"/>
        <c:auto val="1"/>
        <c:lblOffset val="100"/>
        <c:baseTimeUnit val="months"/>
      </c:dateAx>
      <c:valAx>
        <c:axId val="18548466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bg1"/>
                </a:solidFill>
                <a:latin typeface="hh sans" pitchFamily="50" charset="-52"/>
                <a:ea typeface="+mn-ea"/>
                <a:cs typeface="+mn-cs"/>
              </a:defRPr>
            </a:pPr>
            <a:endParaRPr lang="ru-RU"/>
          </a:p>
        </c:txPr>
        <c:crossAx val="1854857903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0"/>
          <c:w val="0.64362991004447567"/>
          <c:h val="6.50156037448987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bg1"/>
              </a:solidFill>
              <a:latin typeface="hh sans" pitchFamily="50" charset="-52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/>
  </c:chart>
  <c:txPr>
    <a:bodyPr/>
    <a:lstStyle/>
    <a:p>
      <a:pPr>
        <a:defRPr sz="1600">
          <a:solidFill>
            <a:schemeClr val="bg1"/>
          </a:solidFill>
          <a:latin typeface="hh sans" pitchFamily="50" charset="-52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A3C40-7AFB-44BF-ACA2-EBC5D64A873F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1FB9B-08A1-49B0-A08A-756D5891CD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066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0233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776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F1524-1A49-DD46-90DA-ABE5458AA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299F71F5-46BF-2063-3A4C-18864835AC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4F55F541-0F98-A331-4F12-47A641E3BB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5333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4606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4902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Оглавление 2 – версия для живого выступления, чтобы галерке было видно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>
              <a:solidFill>
                <a:srgbClr val="172B4D"/>
              </a:solidFill>
              <a:effectLst/>
              <a:latin typeface="Proxima Nova Cond" panose="02000506030000020004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Или так:</a:t>
            </a:r>
            <a:br>
              <a:rPr lang="ru-RU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</a:br>
            <a:r>
              <a:rPr lang="en" b="1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Hard-skills — </a:t>
            </a:r>
            <a:r>
              <a:rPr lang="ru-RU" b="1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профессиональные умения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Навыки, которым можно научиться и которые важны для выполнения рабочих задач</a:t>
            </a:r>
          </a:p>
        </p:txBody>
      </p:sp>
    </p:spTree>
    <p:extLst>
      <p:ext uri="{BB962C8B-B14F-4D97-AF65-F5344CB8AC3E}">
        <p14:creationId xmlns:p14="http://schemas.microsoft.com/office/powerpoint/2010/main" val="3513057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2233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лайд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1896C0A-2E55-7137-6868-6C85D5B16F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1538" y="5488886"/>
            <a:ext cx="864535" cy="864535"/>
          </a:xfrm>
          <a:prstGeom prst="rect">
            <a:avLst/>
          </a:prstGeom>
        </p:spPr>
      </p:pic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7B043590-9CDB-D5DD-C7C2-52CB1C8FE8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8197" y="3440724"/>
            <a:ext cx="5295713" cy="349251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dirty="0"/>
              <a:t>дата или имя спикера</a:t>
            </a:r>
          </a:p>
          <a:p>
            <a:endParaRPr lang="ru-RU" dirty="0"/>
          </a:p>
        </p:txBody>
      </p:sp>
      <p:sp>
        <p:nvSpPr>
          <p:cNvPr id="11" name="Заголовок 10">
            <a:extLst>
              <a:ext uri="{FF2B5EF4-FFF2-40B4-BE49-F238E27FC236}">
                <a16:creationId xmlns:a16="http://schemas.microsoft.com/office/drawing/2014/main" id="{000ABF46-0F90-5282-337C-BB26FAE472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75388" y="4161693"/>
            <a:ext cx="5689600" cy="2202716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660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11924226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о спис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24" y="272073"/>
            <a:ext cx="11724665" cy="549275"/>
          </a:xfrm>
        </p:spPr>
        <p:txBody>
          <a:bodyPr/>
          <a:lstStyle/>
          <a:p>
            <a:pPr marL="0" marR="0" lvl="0" indent="0" algn="l" defTabSz="685783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u="none" strike="noStrike" kern="1200" cap="none" spc="0" normalizeH="0" baseline="0" noProof="0">
                <a:ln>
                  <a:noFill/>
                </a:ln>
                <a:solidFill>
                  <a:srgbClr val="191B1D"/>
                </a:solidFill>
                <a:effectLst/>
                <a:uLnTx/>
                <a:uFillTx/>
                <a:latin typeface="+mj-lt"/>
                <a:cs typeface="Arial Black" panose="020B0604020202020204" pitchFamily="34" charset="0"/>
              </a:rPr>
              <a:t>Образец заголовка</a:t>
            </a:r>
            <a:endParaRPr kumimoji="0" lang="en-US" sz="320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+mj-lt"/>
              <a:cs typeface="Arial Black" panose="020B0604020202020204" pitchFamily="34" charset="0"/>
            </a:endParaRP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54A69AF9-B6E1-6CA9-2FAD-9D6F77DD919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013" y="922460"/>
            <a:ext cx="5689600" cy="4494213"/>
          </a:xfrm>
        </p:spPr>
        <p:txBody>
          <a:bodyPr/>
          <a:lstStyle>
            <a:lvl1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1pPr>
            <a:lvl2pPr marL="674671" indent="-314317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  <a:tabLst/>
              <a:defRPr/>
            </a:lvl2pPr>
            <a:lvl3pPr marL="0" indent="0">
              <a:lnSpc>
                <a:spcPct val="150000"/>
              </a:lnSpc>
              <a:spcBef>
                <a:spcPts val="0"/>
              </a:spcBef>
              <a:buFont typeface="+mj-lt"/>
              <a:buNone/>
              <a:defRPr/>
            </a:lvl3pPr>
            <a:lvl4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4pPr>
            <a:lvl5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5pPr>
            <a:lvl6pPr marL="1071536" indent="-327017">
              <a:lnSpc>
                <a:spcPct val="150000"/>
              </a:lnSpc>
              <a:spcBef>
                <a:spcPts val="0"/>
              </a:spcBef>
              <a:buFont typeface="+mj-lt"/>
              <a:buAutoNum type="romanLcPeriod"/>
              <a:tabLst/>
              <a:defRPr sz="1400"/>
            </a:lvl6pPr>
          </a:lstStyle>
          <a:p>
            <a:pPr lvl="0"/>
            <a:r>
              <a:rPr lang="ru-RU" dirty="0"/>
              <a:t>нумерованный список</a:t>
            </a:r>
            <a:endParaRPr lang="en-US" dirty="0"/>
          </a:p>
          <a:p>
            <a:pPr lvl="0"/>
            <a:r>
              <a:rPr lang="ru-RU" dirty="0"/>
              <a:t>нумерованный список</a:t>
            </a:r>
            <a:endParaRPr lang="en-US" dirty="0"/>
          </a:p>
          <a:p>
            <a:pPr lvl="1"/>
            <a:r>
              <a:rPr lang="ru-RU" dirty="0"/>
              <a:t>нумерованный список уровня 2</a:t>
            </a:r>
          </a:p>
          <a:p>
            <a:pPr lvl="1"/>
            <a:r>
              <a:rPr lang="ru-RU" dirty="0"/>
              <a:t>нумерованный список уровня 2</a:t>
            </a:r>
          </a:p>
          <a:p>
            <a:pPr lvl="5"/>
            <a:r>
              <a:rPr lang="ru-RU" dirty="0"/>
              <a:t>нумерованный список уровня 3</a:t>
            </a:r>
          </a:p>
          <a:p>
            <a:pPr lvl="5"/>
            <a:r>
              <a:rPr lang="ru-RU" dirty="0"/>
              <a:t>нумерованный список уровня 3</a:t>
            </a:r>
          </a:p>
        </p:txBody>
      </p:sp>
      <p:sp>
        <p:nvSpPr>
          <p:cNvPr id="11" name="Текст 9">
            <a:extLst>
              <a:ext uri="{FF2B5EF4-FFF2-40B4-BE49-F238E27FC236}">
                <a16:creationId xmlns:a16="http://schemas.microsoft.com/office/drawing/2014/main" id="{30854887-551D-67C5-71A0-C27982F76A2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76120" y="922460"/>
            <a:ext cx="5689600" cy="4494213"/>
          </a:xfrm>
        </p:spPr>
        <p:txBody>
          <a:bodyPr/>
          <a:lstStyle>
            <a:lvl1pPr marL="231769" indent="-220657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/>
            </a:lvl1pPr>
            <a:lvl2pPr marL="488938" indent="-22224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/>
            </a:lvl2pPr>
            <a:lvl3pPr marL="0" indent="0">
              <a:lnSpc>
                <a:spcPct val="150000"/>
              </a:lnSpc>
              <a:spcBef>
                <a:spcPts val="0"/>
              </a:spcBef>
              <a:buFont typeface="+mj-lt"/>
              <a:buNone/>
              <a:defRPr/>
            </a:lvl3pPr>
            <a:lvl4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4pPr>
            <a:lvl5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5pPr>
            <a:lvl6pPr marL="757220" indent="-22224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400"/>
            </a:lvl6pPr>
          </a:lstStyle>
          <a:p>
            <a:pPr lvl="0"/>
            <a:r>
              <a:rPr lang="ru-RU" dirty="0"/>
              <a:t>маркированный список</a:t>
            </a:r>
            <a:endParaRPr lang="en-US" dirty="0"/>
          </a:p>
          <a:p>
            <a:pPr lvl="0"/>
            <a:r>
              <a:rPr lang="ru-RU" dirty="0"/>
              <a:t>маркированный список</a:t>
            </a:r>
            <a:endParaRPr lang="en-US" dirty="0"/>
          </a:p>
          <a:p>
            <a:pPr lvl="1"/>
            <a:r>
              <a:rPr lang="ru-RU" dirty="0"/>
              <a:t>маркированный список уровня 2</a:t>
            </a:r>
          </a:p>
          <a:p>
            <a:pPr lvl="1"/>
            <a:r>
              <a:rPr lang="ru-RU" dirty="0"/>
              <a:t>маркированный список уровня 2</a:t>
            </a:r>
          </a:p>
          <a:p>
            <a:pPr lvl="5"/>
            <a:r>
              <a:rPr lang="ru-RU" dirty="0"/>
              <a:t>маркированный список уровня 3</a:t>
            </a:r>
          </a:p>
          <a:p>
            <a:pPr lvl="5"/>
            <a:r>
              <a:rPr lang="ru-RU" dirty="0"/>
              <a:t>маркированный список уровня 3</a:t>
            </a:r>
          </a:p>
        </p:txBody>
      </p:sp>
    </p:spTree>
    <p:extLst>
      <p:ext uri="{BB962C8B-B14F-4D97-AF65-F5344CB8AC3E}">
        <p14:creationId xmlns:p14="http://schemas.microsoft.com/office/powerpoint/2010/main" val="166487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512FA1C2-584C-1C3C-20F0-2D587A4466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9713" y="996951"/>
            <a:ext cx="11725275" cy="375126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48296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графи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11725275" cy="7270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674813"/>
            <a:ext cx="11725275" cy="423545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</p:spTree>
    <p:extLst>
      <p:ext uri="{BB962C8B-B14F-4D97-AF65-F5344CB8AC3E}">
        <p14:creationId xmlns:p14="http://schemas.microsoft.com/office/powerpoint/2010/main" val="1199946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графиком и поясн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7610059" cy="7270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674814"/>
            <a:ext cx="7610059" cy="44180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7C352CB4-C91A-E764-FE16-437B12995644}"/>
              </a:ext>
            </a:extLst>
          </p:cNvPr>
          <p:cNvSpPr/>
          <p:nvPr userDrawn="1"/>
        </p:nvSpPr>
        <p:spPr>
          <a:xfrm>
            <a:off x="8163251" y="1378633"/>
            <a:ext cx="3807429" cy="4545307"/>
          </a:xfrm>
          <a:prstGeom prst="roundRect">
            <a:avLst>
              <a:gd name="adj" fmla="val 7613"/>
            </a:avLst>
          </a:prstGeom>
          <a:solidFill>
            <a:srgbClr val="F2F2F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1" dirty="0"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62C04BCB-AB43-1294-AB00-D0FF4745D5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440739" y="3429001"/>
            <a:ext cx="3291717" cy="2173068"/>
          </a:xfrm>
        </p:spPr>
        <p:txBody>
          <a:bodyPr anchor="b">
            <a:norm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84712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графиком и леге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11725275" cy="5492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942708"/>
            <a:ext cx="11725275" cy="396755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1FDE3194-5B96-4F2B-1D1F-3676F8919E7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39714" y="1497015"/>
            <a:ext cx="2390775" cy="44569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легенда 1</a:t>
            </a:r>
          </a:p>
        </p:txBody>
      </p:sp>
      <p:sp>
        <p:nvSpPr>
          <p:cNvPr id="12" name="Объект 7">
            <a:extLst>
              <a:ext uri="{FF2B5EF4-FFF2-40B4-BE49-F238E27FC236}">
                <a16:creationId xmlns:a16="http://schemas.microsoft.com/office/drawing/2014/main" id="{49948153-15F7-5CAF-608B-2FF4F44E11A0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757831" y="1497015"/>
            <a:ext cx="2390775" cy="44569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легенда 2</a:t>
            </a:r>
          </a:p>
        </p:txBody>
      </p:sp>
    </p:spTree>
    <p:extLst>
      <p:ext uri="{BB962C8B-B14F-4D97-AF65-F5344CB8AC3E}">
        <p14:creationId xmlns:p14="http://schemas.microsoft.com/office/powerpoint/2010/main" val="1383003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2 графи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11725275" cy="7270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674813"/>
            <a:ext cx="5676899" cy="423545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8" name="Диаграмма 7">
            <a:extLst>
              <a:ext uri="{FF2B5EF4-FFF2-40B4-BE49-F238E27FC236}">
                <a16:creationId xmlns:a16="http://schemas.microsoft.com/office/drawing/2014/main" id="{8147D6FE-B233-61FE-7B4B-C205B09CBA9E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5930682" y="1674813"/>
            <a:ext cx="6048375" cy="423545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</p:spTree>
    <p:extLst>
      <p:ext uri="{BB962C8B-B14F-4D97-AF65-F5344CB8AC3E}">
        <p14:creationId xmlns:p14="http://schemas.microsoft.com/office/powerpoint/2010/main" val="2012028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2 графиками и леге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11725275" cy="5492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942710"/>
            <a:ext cx="5676899" cy="415011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8" name="Диаграмма 7">
            <a:extLst>
              <a:ext uri="{FF2B5EF4-FFF2-40B4-BE49-F238E27FC236}">
                <a16:creationId xmlns:a16="http://schemas.microsoft.com/office/drawing/2014/main" id="{8147D6FE-B233-61FE-7B4B-C205B09CBA9E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5930682" y="1942710"/>
            <a:ext cx="6048375" cy="415011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16" name="Объект 7">
            <a:extLst>
              <a:ext uri="{FF2B5EF4-FFF2-40B4-BE49-F238E27FC236}">
                <a16:creationId xmlns:a16="http://schemas.microsoft.com/office/drawing/2014/main" id="{34C606F9-3668-767A-15C2-510F7FD1515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39714" y="1497015"/>
            <a:ext cx="2390775" cy="44569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легенда 1</a:t>
            </a:r>
          </a:p>
        </p:txBody>
      </p:sp>
      <p:sp>
        <p:nvSpPr>
          <p:cNvPr id="17" name="Объект 7">
            <a:extLst>
              <a:ext uri="{FF2B5EF4-FFF2-40B4-BE49-F238E27FC236}">
                <a16:creationId xmlns:a16="http://schemas.microsoft.com/office/drawing/2014/main" id="{673A19F1-6F02-5A71-103A-1D05C1B61644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57831" y="1497015"/>
            <a:ext cx="2390775" cy="44569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легенда 2</a:t>
            </a:r>
          </a:p>
        </p:txBody>
      </p:sp>
    </p:spTree>
    <p:extLst>
      <p:ext uri="{BB962C8B-B14F-4D97-AF65-F5344CB8AC3E}">
        <p14:creationId xmlns:p14="http://schemas.microsoft.com/office/powerpoint/2010/main" val="13936891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908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EE91F6E-A691-0F46-C65A-D049CFDBF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7683276-D048-6285-7E80-C81614EEB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DCED445-ECBF-604E-4FE6-B6DB906FD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6328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5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аздел презентации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24311B-3C1F-3981-14DF-B8741EA15C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75388" y="3880338"/>
            <a:ext cx="5689600" cy="2452567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ru-RU" dirty="0"/>
              <a:t>Заголовок раздела презентации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74F99D-B482-C7A8-4EA5-0CC83F93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CC70A9-C0D9-9025-F199-64C39B7C2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22B011-976E-E2BD-2979-10F7D5661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2">
            <a:extLst>
              <a:ext uri="{FF2B5EF4-FFF2-40B4-BE49-F238E27FC236}">
                <a16:creationId xmlns:a16="http://schemas.microsoft.com/office/drawing/2014/main" id="{35436C96-0BC7-857E-7C96-8D551CB5B276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6275389" y="3191117"/>
            <a:ext cx="5295713" cy="349251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dirty="0"/>
              <a:t>дата или имя спикера</a:t>
            </a:r>
          </a:p>
        </p:txBody>
      </p:sp>
    </p:spTree>
    <p:extLst>
      <p:ext uri="{BB962C8B-B14F-4D97-AF65-F5344CB8AC3E}">
        <p14:creationId xmlns:p14="http://schemas.microsoft.com/office/powerpoint/2010/main" val="39437149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екстовая стран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6601" y="246551"/>
            <a:ext cx="435844" cy="43584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3182" y="1062992"/>
            <a:ext cx="10622029" cy="5234423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подзаголовка, образец подзаголовка, образец подзаголовка, образец подзаголовка, образец подзаголовка, образец подзаголовка</a:t>
            </a:r>
            <a:endParaRPr lang="en-US"/>
          </a:p>
        </p:txBody>
      </p:sp>
      <p:sp>
        <p:nvSpPr>
          <p:cNvPr id="5" name="Текст 13"/>
          <p:cNvSpPr>
            <a:spLocks noGrp="1"/>
          </p:cNvSpPr>
          <p:nvPr>
            <p:ph type="body" sz="quarter" idx="22" hasCustomPrompt="1"/>
          </p:nvPr>
        </p:nvSpPr>
        <p:spPr>
          <a:xfrm>
            <a:off x="473734" y="305797"/>
            <a:ext cx="10393548" cy="28264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200" baseline="0"/>
            </a:lvl1pPr>
          </a:lstStyle>
          <a:p>
            <a:pPr lvl="0"/>
            <a:r>
              <a:rPr lang="ru-RU"/>
              <a:t>Подбор</a:t>
            </a:r>
          </a:p>
          <a:p>
            <a:pPr lvl="0"/>
            <a:endParaRPr lang="ru-RU"/>
          </a:p>
        </p:txBody>
      </p:sp>
      <p:sp>
        <p:nvSpPr>
          <p:cNvPr id="1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69433" y="520156"/>
            <a:ext cx="10635751" cy="5260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/>
            </a:lvl1pPr>
          </a:lstStyle>
          <a:p>
            <a:r>
              <a:rPr lang="ru-RU"/>
              <a:t>Образец заголовка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2380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26D4D1-9072-4034-AD3F-63FA13C3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450607-F192-D7FD-BCDC-CF68C99CC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1158FB-913E-52E2-A55D-B44607122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C8E4-7D92-49AF-BCBA-D0A0312440BD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80151D-1FAB-7730-C3D3-1C89AED6B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0FF249-3FE2-3F66-C908-AD42C7E18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ADFA-5693-433E-9801-8243C21118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234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8ADCB2-7F20-7B59-3A7D-6426A242F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B7D5B62-7059-BA7E-890E-AAE0210A66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4D7946-87B0-C61C-DFAE-21DBACF00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C8E4-7D92-49AF-BCBA-D0A0312440BD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E164E8-9407-CFDC-5796-7B184441F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2A00F1-2A12-84DA-42CC-2763A7094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ADFA-5693-433E-9801-8243C21118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018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фина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24311B-3C1F-3981-14DF-B8741EA15C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75388" y="4717562"/>
            <a:ext cx="5689600" cy="1615343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ru-RU" dirty="0"/>
              <a:t>Спасибо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74F99D-B482-C7A8-4EA5-0CC83F93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CC70A9-C0D9-9025-F199-64C39B7C2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22B011-976E-E2BD-2979-10F7D5661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21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пике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4423" y="836615"/>
            <a:ext cx="5045815" cy="1876912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0EF349AE-DCC5-6256-525F-B559563931D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83426" y="829764"/>
            <a:ext cx="3724628" cy="4880921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6AA14D0-0D38-B5DC-E012-EED326D011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5389" y="3788229"/>
            <a:ext cx="4896704" cy="2332691"/>
          </a:xfrm>
        </p:spPr>
        <p:txBody>
          <a:bodyPr/>
          <a:lstStyle>
            <a:lvl1pPr marL="285744" indent="-285744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информация о спикере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0D4DB89A-F0AE-F120-8F80-366E7938916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75388" y="2736972"/>
            <a:ext cx="4904901" cy="709613"/>
          </a:xfrm>
        </p:spPr>
        <p:txBody>
          <a:bodyPr>
            <a:normAutofit/>
          </a:bodyPr>
          <a:lstStyle>
            <a:lvl1pPr marL="0" indent="0">
              <a:buNone/>
              <a:defRPr sz="1600" b="1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Должность</a:t>
            </a:r>
          </a:p>
        </p:txBody>
      </p:sp>
    </p:spTree>
    <p:extLst>
      <p:ext uri="{BB962C8B-B14F-4D97-AF65-F5344CB8AC3E}">
        <p14:creationId xmlns:p14="http://schemas.microsoft.com/office/powerpoint/2010/main" val="2369536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керы, 2 с регали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12188" y="836615"/>
            <a:ext cx="2799165" cy="1300944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400"/>
            </a:lvl1pPr>
          </a:lstStyle>
          <a:p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0EF349AE-DCC5-6256-525F-B559563931D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736806" y="829763"/>
            <a:ext cx="1848863" cy="2447675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6AA14D0-0D38-B5DC-E012-EED326D011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1801" y="3772267"/>
            <a:ext cx="4979552" cy="2332691"/>
          </a:xfrm>
        </p:spPr>
        <p:txBody>
          <a:bodyPr>
            <a:normAutofit/>
          </a:bodyPr>
          <a:lstStyle>
            <a:lvl1pPr marL="285744" indent="-285744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информация о спикере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0D4DB89A-F0AE-F120-8F80-366E7938916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903155" y="2137559"/>
            <a:ext cx="2808199" cy="1139880"/>
          </a:xfrm>
        </p:spPr>
        <p:txBody>
          <a:bodyPr>
            <a:normAutofit/>
          </a:bodyPr>
          <a:lstStyle>
            <a:lvl1pPr marL="0" indent="0">
              <a:buNone/>
              <a:defRPr lang="ru-RU" sz="16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8" name="Текст 6">
            <a:extLst>
              <a:ext uri="{FF2B5EF4-FFF2-40B4-BE49-F238E27FC236}">
                <a16:creationId xmlns:a16="http://schemas.microsoft.com/office/drawing/2014/main" id="{14579197-1DE5-4440-C7FE-07213E03213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02476" y="3750087"/>
            <a:ext cx="4993995" cy="23326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ru-RU" sz="1400" dirty="0"/>
            </a:lvl1pPr>
          </a:lstStyle>
          <a:p>
            <a:pPr marL="285744" lvl="0" indent="-285744">
              <a:spcAft>
                <a:spcPts val="0"/>
              </a:spcAft>
            </a:pPr>
            <a:r>
              <a:rPr lang="ru-RU" dirty="0"/>
              <a:t>информация о спикере</a:t>
            </a:r>
          </a:p>
          <a:p>
            <a:pPr marL="285744" lvl="0" indent="-285744">
              <a:spcAft>
                <a:spcPts val="0"/>
              </a:spcAft>
            </a:pPr>
            <a:endParaRPr lang="ru-RU" dirty="0"/>
          </a:p>
        </p:txBody>
      </p:sp>
      <p:sp>
        <p:nvSpPr>
          <p:cNvPr id="10" name="Текст 5">
            <a:extLst>
              <a:ext uri="{FF2B5EF4-FFF2-40B4-BE49-F238E27FC236}">
                <a16:creationId xmlns:a16="http://schemas.microsoft.com/office/drawing/2014/main" id="{762B50F7-074D-08B3-2EDA-4E8F70658CD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873831" y="2137559"/>
            <a:ext cx="2822675" cy="1139879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ru-RU" sz="1600" b="1" dirty="0">
                <a:solidFill>
                  <a:schemeClr val="bg1"/>
                </a:solidFill>
              </a:defRPr>
            </a:lvl1pPr>
          </a:lstStyle>
          <a:p>
            <a:pPr marL="228594" lvl="0" indent="-228594"/>
            <a:r>
              <a:rPr lang="ru-RU" sz="1600" b="1" dirty="0">
                <a:solidFill>
                  <a:schemeClr val="bg1"/>
                </a:solidFill>
              </a:rPr>
              <a:t>должность</a:t>
            </a:r>
          </a:p>
        </p:txBody>
      </p:sp>
      <p:sp>
        <p:nvSpPr>
          <p:cNvPr id="15" name="Рисунок 13">
            <a:extLst>
              <a:ext uri="{FF2B5EF4-FFF2-40B4-BE49-F238E27FC236}">
                <a16:creationId xmlns:a16="http://schemas.microsoft.com/office/drawing/2014/main" id="{9D4A4343-CBF8-47A0-46E7-78979748995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83425" y="841485"/>
            <a:ext cx="1858872" cy="2435952"/>
          </a:xfrm>
        </p:spPr>
        <p:txBody>
          <a:bodyPr/>
          <a:lstStyle>
            <a:lvl1pPr marL="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42C8F40-925B-FA1D-E1AB-53F2566F48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873375" y="836613"/>
            <a:ext cx="2823096" cy="1300163"/>
          </a:xfrm>
        </p:spPr>
        <p:txBody>
          <a:bodyPr>
            <a:normAutofit/>
          </a:bodyPr>
          <a:lstStyle>
            <a:lvl1pPr marL="0" indent="0"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ru-RU" sz="44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</p:spTree>
    <p:extLst>
      <p:ext uri="{BB962C8B-B14F-4D97-AF65-F5344CB8AC3E}">
        <p14:creationId xmlns:p14="http://schemas.microsoft.com/office/powerpoint/2010/main" val="4045911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керы, 2 без регал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22393" y="3652001"/>
            <a:ext cx="4893704" cy="1300944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400"/>
            </a:lvl1pPr>
          </a:lstStyle>
          <a:p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0EF349AE-DCC5-6256-525F-B559563931D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736806" y="829763"/>
            <a:ext cx="1848863" cy="2447675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0D4DB89A-F0AE-F120-8F80-366E7938916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713359" y="4952945"/>
            <a:ext cx="4909499" cy="1139880"/>
          </a:xfrm>
        </p:spPr>
        <p:txBody>
          <a:bodyPr>
            <a:normAutofit/>
          </a:bodyPr>
          <a:lstStyle>
            <a:lvl1pPr marL="0" indent="0">
              <a:buNone/>
              <a:defRPr lang="ru-RU" sz="16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10" name="Текст 5">
            <a:extLst>
              <a:ext uri="{FF2B5EF4-FFF2-40B4-BE49-F238E27FC236}">
                <a16:creationId xmlns:a16="http://schemas.microsoft.com/office/drawing/2014/main" id="{762B50F7-074D-08B3-2EDA-4E8F70658CD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84035" y="4952946"/>
            <a:ext cx="4934807" cy="1139879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ru-RU" sz="1600" b="1" dirty="0">
                <a:solidFill>
                  <a:schemeClr val="bg1"/>
                </a:solidFill>
              </a:defRPr>
            </a:lvl1pPr>
          </a:lstStyle>
          <a:p>
            <a:pPr marL="228594" lvl="0" indent="-228594"/>
            <a:r>
              <a:rPr lang="ru-RU" sz="1600" b="1" dirty="0">
                <a:solidFill>
                  <a:schemeClr val="bg1"/>
                </a:solidFill>
              </a:rPr>
              <a:t>должность</a:t>
            </a:r>
          </a:p>
        </p:txBody>
      </p:sp>
      <p:sp>
        <p:nvSpPr>
          <p:cNvPr id="15" name="Рисунок 13">
            <a:extLst>
              <a:ext uri="{FF2B5EF4-FFF2-40B4-BE49-F238E27FC236}">
                <a16:creationId xmlns:a16="http://schemas.microsoft.com/office/drawing/2014/main" id="{9D4A4343-CBF8-47A0-46E7-78979748995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83425" y="841485"/>
            <a:ext cx="1858872" cy="2435952"/>
          </a:xfrm>
        </p:spPr>
        <p:txBody>
          <a:bodyPr/>
          <a:lstStyle>
            <a:lvl1pPr marL="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42C8F40-925B-FA1D-E1AB-53F2566F48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3581" y="3652000"/>
            <a:ext cx="4935543" cy="1300163"/>
          </a:xfrm>
        </p:spPr>
        <p:txBody>
          <a:bodyPr>
            <a:normAutofit/>
          </a:bodyPr>
          <a:lstStyle>
            <a:lvl1pPr marL="0" indent="0"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ru-RU" sz="44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</p:spTree>
    <p:extLst>
      <p:ext uri="{BB962C8B-B14F-4D97-AF65-F5344CB8AC3E}">
        <p14:creationId xmlns:p14="http://schemas.microsoft.com/office/powerpoint/2010/main" val="1838064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323" y="272073"/>
            <a:ext cx="4385167" cy="549275"/>
          </a:xfrm>
        </p:spPr>
        <p:txBody>
          <a:bodyPr/>
          <a:lstStyle/>
          <a:p>
            <a:r>
              <a:rPr lang="ru-RU" dirty="0"/>
              <a:t>Содержание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EE70830D-C20D-F988-7CD9-E775387B527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99593" y="879963"/>
            <a:ext cx="1008131" cy="4897437"/>
          </a:xfrm>
        </p:spPr>
        <p:txBody>
          <a:bodyPr>
            <a:normAutofit/>
          </a:bodyPr>
          <a:lstStyle>
            <a:lvl1pPr marL="0" indent="0" algn="r">
              <a:lnSpc>
                <a:spcPct val="150000"/>
              </a:lnSpc>
              <a:spcBef>
                <a:spcPts val="0"/>
              </a:spcBef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</a:lstStyle>
          <a:p>
            <a:pPr lvl="0"/>
            <a:r>
              <a:rPr lang="ru-RU" dirty="0"/>
              <a:t>01</a:t>
            </a:r>
          </a:p>
          <a:p>
            <a:pPr lvl="0"/>
            <a:r>
              <a:rPr lang="ru-RU" dirty="0"/>
              <a:t>02</a:t>
            </a:r>
          </a:p>
          <a:p>
            <a:pPr lvl="0"/>
            <a:r>
              <a:rPr lang="ru-RU" dirty="0"/>
              <a:t>03</a:t>
            </a:r>
          </a:p>
          <a:p>
            <a:pPr lvl="0"/>
            <a:r>
              <a:rPr lang="ru-RU" dirty="0"/>
              <a:t>…</a:t>
            </a:r>
          </a:p>
          <a:p>
            <a:pPr lvl="0"/>
            <a:r>
              <a:rPr lang="ru-RU" dirty="0"/>
              <a:t>…</a:t>
            </a:r>
          </a:p>
          <a:p>
            <a:pPr lvl="0"/>
            <a:r>
              <a:rPr lang="ru-RU" dirty="0"/>
              <a:t>…</a:t>
            </a:r>
          </a:p>
          <a:p>
            <a:pPr lvl="0"/>
            <a:r>
              <a:rPr lang="ru-RU" dirty="0"/>
              <a:t>…</a:t>
            </a:r>
          </a:p>
        </p:txBody>
      </p:sp>
      <p:sp>
        <p:nvSpPr>
          <p:cNvPr id="11" name="Текст 9">
            <a:extLst>
              <a:ext uri="{FF2B5EF4-FFF2-40B4-BE49-F238E27FC236}">
                <a16:creationId xmlns:a16="http://schemas.microsoft.com/office/drawing/2014/main" id="{C70E3817-ED91-8161-01E4-27B12F1326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78441" y="879963"/>
            <a:ext cx="5686547" cy="4897437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</a:lstStyle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Введение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Раздел 1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Раздел 2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	Подраздел 1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	Подраздел 2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Раздел 3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Заключение</a:t>
            </a:r>
          </a:p>
        </p:txBody>
      </p:sp>
    </p:spTree>
    <p:extLst>
      <p:ext uri="{BB962C8B-B14F-4D97-AF65-F5344CB8AC3E}">
        <p14:creationId xmlns:p14="http://schemas.microsoft.com/office/powerpoint/2010/main" val="126594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адженда, коман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323" y="272073"/>
            <a:ext cx="4385167" cy="549275"/>
          </a:xfrm>
        </p:spPr>
        <p:txBody>
          <a:bodyPr/>
          <a:lstStyle/>
          <a:p>
            <a:r>
              <a:rPr lang="ru-RU" dirty="0" err="1"/>
              <a:t>Адженда</a:t>
            </a:r>
            <a:r>
              <a:rPr lang="ru-RU" dirty="0"/>
              <a:t>, команда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Текст 9">
            <a:extLst>
              <a:ext uri="{FF2B5EF4-FFF2-40B4-BE49-F238E27FC236}">
                <a16:creationId xmlns:a16="http://schemas.microsoft.com/office/drawing/2014/main" id="{C70E3817-ED91-8161-01E4-27B12F1326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78441" y="879963"/>
            <a:ext cx="5686547" cy="4897437"/>
          </a:xfrm>
        </p:spPr>
        <p:txBody>
          <a:bodyPr>
            <a:normAutofit/>
          </a:bodyPr>
          <a:lstStyle>
            <a:lvl1pPr marL="594769" indent="-594769" algn="l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</a:lstStyle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Максим Евдокимов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Ксения Колосова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Никита Бугров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Михаил Пономаренко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Максим Тарасов</a:t>
            </a:r>
          </a:p>
          <a:p>
            <a:pPr marL="446088" indent="-446088" algn="l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Александр Сидоров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Глеб Лебедев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Татьяна Моисеева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Ася Зотова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Марина </a:t>
            </a:r>
            <a:r>
              <a:rPr lang="ru-RU" sz="1600" dirty="0" err="1">
                <a:solidFill>
                  <a:srgbClr val="191B1D"/>
                </a:solidFill>
                <a:cs typeface="Arial" panose="020B0604020202020204" pitchFamily="34" charset="0"/>
              </a:rPr>
              <a:t>Хадина</a:t>
            </a: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89986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лючевая мысл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324" y="272073"/>
            <a:ext cx="11724665" cy="549275"/>
          </a:xfrm>
        </p:spPr>
        <p:txBody>
          <a:bodyPr/>
          <a:lstStyle/>
          <a:p>
            <a:pPr marL="0" marR="0" lvl="0" indent="0" algn="l" defTabSz="685783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u="none" strike="noStrike" kern="1200" cap="none" spc="0" normalizeH="0" baseline="0" noProof="0" dirty="0">
                <a:ln>
                  <a:noFill/>
                </a:ln>
                <a:solidFill>
                  <a:srgbClr val="191B1D"/>
                </a:solidFill>
                <a:effectLst/>
                <a:uLnTx/>
                <a:uFillTx/>
                <a:latin typeface="+mj-lt"/>
                <a:cs typeface="Arial Black" panose="020B0604020202020204" pitchFamily="34" charset="0"/>
              </a:rPr>
              <a:t>Ключевая мысль, главная задача, вывод</a:t>
            </a:r>
            <a:endParaRPr kumimoji="0" lang="en-US" sz="320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+mj-lt"/>
              <a:cs typeface="Arial Black" panose="020B0604020202020204" pitchFamily="34" charset="0"/>
            </a:endParaRP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77867CAF-F35B-FB60-2F76-EC2B5AE997E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1196976"/>
            <a:ext cx="11725275" cy="4895851"/>
          </a:xfrm>
        </p:spPr>
        <p:txBody>
          <a:bodyPr anchor="b">
            <a:normAutofit/>
          </a:bodyPr>
          <a:lstStyle>
            <a:lvl1pPr marL="19049" indent="0">
              <a:lnSpc>
                <a:spcPct val="90000"/>
              </a:lnSpc>
              <a:buClr>
                <a:srgbClr val="000000"/>
              </a:buClr>
              <a:buNone/>
              <a:defRPr sz="4400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marL="14287">
              <a:lnSpc>
                <a:spcPct val="90000"/>
              </a:lnSpc>
              <a:buClr>
                <a:srgbClr val="000000"/>
              </a:buClr>
              <a:defRPr/>
            </a:pPr>
            <a:r>
              <a:rPr lang="ru-RU" sz="4400" dirty="0">
                <a:solidFill>
                  <a:srgbClr val="191B1D"/>
                </a:solidFill>
                <a:cs typeface="Arial" panose="020B0604020202020204" pitchFamily="34" charset="0"/>
              </a:rPr>
              <a:t>Знать потребности пользователя и обеспечить именно тот опыт, который ему нужен</a:t>
            </a:r>
          </a:p>
        </p:txBody>
      </p:sp>
    </p:spTree>
    <p:extLst>
      <p:ext uri="{BB962C8B-B14F-4D97-AF65-F5344CB8AC3E}">
        <p14:creationId xmlns:p14="http://schemas.microsoft.com/office/powerpoint/2010/main" val="65732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E26B5-B67E-B5BE-42FB-78FBCC52B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21" y="272073"/>
            <a:ext cx="11724667" cy="5492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C47A872-7064-5484-F2A6-F248C7C1F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0321" y="1004521"/>
            <a:ext cx="11724667" cy="5113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A63F0F-BE7B-633E-9611-778CDFB7B9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9979" y="6356351"/>
            <a:ext cx="758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>
                <a:solidFill>
                  <a:schemeClr val="accent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34D9FE-4860-B7E2-E5F9-94E0191F4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04041" y="6356351"/>
            <a:ext cx="47713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A0C8F6-6DF4-0280-4039-DB23CC79A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69590" y="6356351"/>
            <a:ext cx="1295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1">
                <a:solidFill>
                  <a:schemeClr val="tx2"/>
                </a:solidFill>
              </a:defRPr>
            </a:lvl1pPr>
          </a:lstStyle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кругленный прямоугольник 8">
            <a:extLst>
              <a:ext uri="{FF2B5EF4-FFF2-40B4-BE49-F238E27FC236}">
                <a16:creationId xmlns:a16="http://schemas.microsoft.com/office/drawing/2014/main" id="{F3317905-4FFE-13D5-8466-DA12BC8B649D}"/>
              </a:ext>
            </a:extLst>
          </p:cNvPr>
          <p:cNvSpPr/>
          <p:nvPr userDrawn="1"/>
        </p:nvSpPr>
        <p:spPr>
          <a:xfrm>
            <a:off x="-1230130" y="272073"/>
            <a:ext cx="932447" cy="282635"/>
          </a:xfrm>
          <a:prstGeom prst="round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</a:rPr>
              <a:t>000000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3952AAB6-0290-4943-0A44-DC06435C195E}"/>
              </a:ext>
            </a:extLst>
          </p:cNvPr>
          <p:cNvSpPr/>
          <p:nvPr userDrawn="1"/>
        </p:nvSpPr>
        <p:spPr>
          <a:xfrm>
            <a:off x="-1230130" y="1576065"/>
            <a:ext cx="932447" cy="282635"/>
          </a:xfrm>
          <a:prstGeom prst="roundRect">
            <a:avLst/>
          </a:prstGeom>
          <a:solidFill>
            <a:srgbClr val="76869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dirty="0">
                <a:solidFill>
                  <a:schemeClr val="tx1"/>
                </a:solidFill>
                <a:effectLst/>
              </a:rPr>
              <a:t>768694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CB5A4B13-28D5-403B-FFFB-E33B27CFEC64}"/>
              </a:ext>
            </a:extLst>
          </p:cNvPr>
          <p:cNvSpPr/>
          <p:nvPr userDrawn="1"/>
        </p:nvSpPr>
        <p:spPr>
          <a:xfrm>
            <a:off x="12502995" y="1577191"/>
            <a:ext cx="932447" cy="282635"/>
          </a:xfrm>
          <a:prstGeom prst="roundRect">
            <a:avLst/>
          </a:prstGeom>
          <a:solidFill>
            <a:srgbClr val="2B7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2b7fff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>
            <a:extLst>
              <a:ext uri="{FF2B5EF4-FFF2-40B4-BE49-F238E27FC236}">
                <a16:creationId xmlns:a16="http://schemas.microsoft.com/office/drawing/2014/main" id="{B41B081A-B016-6B20-FD88-9C3382FCB69F}"/>
              </a:ext>
            </a:extLst>
          </p:cNvPr>
          <p:cNvSpPr/>
          <p:nvPr userDrawn="1"/>
        </p:nvSpPr>
        <p:spPr>
          <a:xfrm>
            <a:off x="12502995" y="3170163"/>
            <a:ext cx="932447" cy="282635"/>
          </a:xfrm>
          <a:prstGeom prst="roundRect">
            <a:avLst/>
          </a:prstGeom>
          <a:solidFill>
            <a:srgbClr val="0DC26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0dc267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>
            <a:extLst>
              <a:ext uri="{FF2B5EF4-FFF2-40B4-BE49-F238E27FC236}">
                <a16:creationId xmlns:a16="http://schemas.microsoft.com/office/drawing/2014/main" id="{9210247C-656B-8920-C199-A07F4516AE45}"/>
              </a:ext>
            </a:extLst>
          </p:cNvPr>
          <p:cNvSpPr/>
          <p:nvPr userDrawn="1"/>
        </p:nvSpPr>
        <p:spPr>
          <a:xfrm>
            <a:off x="-1230130" y="3170163"/>
            <a:ext cx="932447" cy="282635"/>
          </a:xfrm>
          <a:prstGeom prst="roundRect">
            <a:avLst/>
          </a:prstGeom>
          <a:solidFill>
            <a:srgbClr val="FF4D3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ff4d3a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>
            <a:extLst>
              <a:ext uri="{FF2B5EF4-FFF2-40B4-BE49-F238E27FC236}">
                <a16:creationId xmlns:a16="http://schemas.microsoft.com/office/drawing/2014/main" id="{820EFCC6-31E5-42FB-A295-DA4A2E547B4D}"/>
              </a:ext>
            </a:extLst>
          </p:cNvPr>
          <p:cNvSpPr/>
          <p:nvPr userDrawn="1"/>
        </p:nvSpPr>
        <p:spPr>
          <a:xfrm>
            <a:off x="-1230130" y="1013817"/>
            <a:ext cx="932447" cy="282635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</a:rPr>
              <a:t>D6001C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:a16="http://schemas.microsoft.com/office/drawing/2014/main" id="{AF53F672-CE8A-96F6-D0A8-D57B976F45F9}"/>
              </a:ext>
            </a:extLst>
          </p:cNvPr>
          <p:cNvSpPr/>
          <p:nvPr userDrawn="1"/>
        </p:nvSpPr>
        <p:spPr>
          <a:xfrm>
            <a:off x="-1230130" y="648699"/>
            <a:ext cx="932447" cy="282635"/>
          </a:xfrm>
          <a:prstGeom prst="roundRect">
            <a:avLst/>
          </a:prstGeom>
          <a:solidFill>
            <a:schemeClr val="tx1"/>
          </a:solidFill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ysClr val="windowText" lastClr="000000"/>
                </a:solidFill>
              </a:rPr>
              <a:t>FFFFFF</a:t>
            </a:r>
            <a:endParaRPr lang="ru-RU" sz="1200" dirty="0">
              <a:solidFill>
                <a:sysClr val="windowText" lastClr="000000"/>
              </a:solidFill>
            </a:endParaRPr>
          </a:p>
        </p:txBody>
      </p:sp>
      <p:sp>
        <p:nvSpPr>
          <p:cNvPr id="16" name="Скругленный прямоугольник 15">
            <a:extLst>
              <a:ext uri="{FF2B5EF4-FFF2-40B4-BE49-F238E27FC236}">
                <a16:creationId xmlns:a16="http://schemas.microsoft.com/office/drawing/2014/main" id="{CAA16B13-6F62-671C-658B-863F28B79653}"/>
              </a:ext>
            </a:extLst>
          </p:cNvPr>
          <p:cNvSpPr/>
          <p:nvPr userDrawn="1"/>
        </p:nvSpPr>
        <p:spPr>
          <a:xfrm>
            <a:off x="-1230130" y="4783015"/>
            <a:ext cx="932447" cy="282635"/>
          </a:xfrm>
          <a:prstGeom prst="roundRect">
            <a:avLst/>
          </a:prstGeom>
          <a:solidFill>
            <a:srgbClr val="9054E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9054ea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:a16="http://schemas.microsoft.com/office/drawing/2014/main" id="{56BD046A-583E-0263-5F0F-4FE9A19D2817}"/>
              </a:ext>
            </a:extLst>
          </p:cNvPr>
          <p:cNvSpPr/>
          <p:nvPr userDrawn="1"/>
        </p:nvSpPr>
        <p:spPr>
          <a:xfrm>
            <a:off x="12502995" y="4783015"/>
            <a:ext cx="932447" cy="282635"/>
          </a:xfrm>
          <a:prstGeom prst="round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ff9900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>
            <a:extLst>
              <a:ext uri="{FF2B5EF4-FFF2-40B4-BE49-F238E27FC236}">
                <a16:creationId xmlns:a16="http://schemas.microsoft.com/office/drawing/2014/main" id="{6E667DDF-129B-6780-9FE4-ED84D0305584}"/>
              </a:ext>
            </a:extLst>
          </p:cNvPr>
          <p:cNvSpPr/>
          <p:nvPr userDrawn="1"/>
        </p:nvSpPr>
        <p:spPr>
          <a:xfrm>
            <a:off x="-1230130" y="1930313"/>
            <a:ext cx="932447" cy="282635"/>
          </a:xfrm>
          <a:prstGeom prst="roundRect">
            <a:avLst/>
          </a:prstGeom>
          <a:solidFill>
            <a:srgbClr val="AABBC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 err="1">
                <a:solidFill>
                  <a:schemeClr val="tx1"/>
                </a:solidFill>
                <a:effectLst/>
              </a:rPr>
              <a:t>aabbca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>
            <a:extLst>
              <a:ext uri="{FF2B5EF4-FFF2-40B4-BE49-F238E27FC236}">
                <a16:creationId xmlns:a16="http://schemas.microsoft.com/office/drawing/2014/main" id="{8ED43B5A-5717-4616-BD4C-83A449138944}"/>
              </a:ext>
            </a:extLst>
          </p:cNvPr>
          <p:cNvSpPr/>
          <p:nvPr userDrawn="1"/>
        </p:nvSpPr>
        <p:spPr>
          <a:xfrm>
            <a:off x="12502995" y="1944227"/>
            <a:ext cx="932447" cy="282635"/>
          </a:xfrm>
          <a:prstGeom prst="roundRect">
            <a:avLst/>
          </a:prstGeom>
          <a:solidFill>
            <a:srgbClr val="468FF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468ffd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>
            <a:extLst>
              <a:ext uri="{FF2B5EF4-FFF2-40B4-BE49-F238E27FC236}">
                <a16:creationId xmlns:a16="http://schemas.microsoft.com/office/drawing/2014/main" id="{9D328A47-1045-BAF4-AD4C-23C7B6CC94AD}"/>
              </a:ext>
            </a:extLst>
          </p:cNvPr>
          <p:cNvSpPr/>
          <p:nvPr userDrawn="1"/>
        </p:nvSpPr>
        <p:spPr>
          <a:xfrm>
            <a:off x="12502995" y="3537199"/>
            <a:ext cx="932447" cy="282635"/>
          </a:xfrm>
          <a:prstGeom prst="roundRect">
            <a:avLst/>
          </a:prstGeom>
          <a:solidFill>
            <a:srgbClr val="83D99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83d99c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>
            <a:extLst>
              <a:ext uri="{FF2B5EF4-FFF2-40B4-BE49-F238E27FC236}">
                <a16:creationId xmlns:a16="http://schemas.microsoft.com/office/drawing/2014/main" id="{861C6C94-FBAE-C3B9-18FE-929E796EFC54}"/>
              </a:ext>
            </a:extLst>
          </p:cNvPr>
          <p:cNvSpPr/>
          <p:nvPr userDrawn="1"/>
        </p:nvSpPr>
        <p:spPr>
          <a:xfrm>
            <a:off x="-1230130" y="3537199"/>
            <a:ext cx="932447" cy="282635"/>
          </a:xfrm>
          <a:prstGeom prst="roundRect">
            <a:avLst/>
          </a:prstGeom>
          <a:solidFill>
            <a:srgbClr val="FF8A7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ff8a77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2" name="Скругленный прямоугольник 21">
            <a:extLst>
              <a:ext uri="{FF2B5EF4-FFF2-40B4-BE49-F238E27FC236}">
                <a16:creationId xmlns:a16="http://schemas.microsoft.com/office/drawing/2014/main" id="{39B4F911-6BD1-386F-D12C-656DFE757941}"/>
              </a:ext>
            </a:extLst>
          </p:cNvPr>
          <p:cNvSpPr/>
          <p:nvPr userDrawn="1"/>
        </p:nvSpPr>
        <p:spPr>
          <a:xfrm>
            <a:off x="-1230130" y="5137263"/>
            <a:ext cx="932447" cy="282635"/>
          </a:xfrm>
          <a:prstGeom prst="roundRect">
            <a:avLst/>
          </a:prstGeom>
          <a:solidFill>
            <a:srgbClr val="AF8BF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af8bf5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3" name="Скругленный прямоугольник 22">
            <a:extLst>
              <a:ext uri="{FF2B5EF4-FFF2-40B4-BE49-F238E27FC236}">
                <a16:creationId xmlns:a16="http://schemas.microsoft.com/office/drawing/2014/main" id="{B3BB01A2-198B-5D29-C0D7-0A0DB79BEBCE}"/>
              </a:ext>
            </a:extLst>
          </p:cNvPr>
          <p:cNvSpPr/>
          <p:nvPr userDrawn="1"/>
        </p:nvSpPr>
        <p:spPr>
          <a:xfrm>
            <a:off x="12502995" y="5137263"/>
            <a:ext cx="932447" cy="282635"/>
          </a:xfrm>
          <a:prstGeom prst="roundRect">
            <a:avLst/>
          </a:prstGeom>
          <a:solidFill>
            <a:srgbClr val="FDB97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fdb972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>
            <a:extLst>
              <a:ext uri="{FF2B5EF4-FFF2-40B4-BE49-F238E27FC236}">
                <a16:creationId xmlns:a16="http://schemas.microsoft.com/office/drawing/2014/main" id="{1B5A6491-D8D8-0AD7-1BEB-A15E694AAC23}"/>
              </a:ext>
            </a:extLst>
          </p:cNvPr>
          <p:cNvSpPr/>
          <p:nvPr userDrawn="1"/>
        </p:nvSpPr>
        <p:spPr>
          <a:xfrm>
            <a:off x="-1230130" y="2298629"/>
            <a:ext cx="932447" cy="282635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</a:t>
            </a:r>
            <a:r>
              <a:rPr lang="ru-RU" sz="1200" dirty="0">
                <a:effectLst/>
              </a:rPr>
              <a:t>2</a:t>
            </a:r>
            <a:r>
              <a:rPr lang="en" sz="1200" dirty="0">
                <a:effectLst/>
              </a:rPr>
              <a:t>f</a:t>
            </a:r>
            <a:r>
              <a:rPr lang="ru-RU" sz="1200" dirty="0">
                <a:effectLst/>
              </a:rPr>
              <a:t>2</a:t>
            </a:r>
            <a:r>
              <a:rPr lang="en" sz="1200" dirty="0">
                <a:effectLst/>
              </a:rPr>
              <a:t>f</a:t>
            </a:r>
            <a:r>
              <a:rPr lang="ru-RU" sz="1200" dirty="0">
                <a:effectLst/>
              </a:rPr>
              <a:t>2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5" name="Скругленный прямоугольник 24">
            <a:extLst>
              <a:ext uri="{FF2B5EF4-FFF2-40B4-BE49-F238E27FC236}">
                <a16:creationId xmlns:a16="http://schemas.microsoft.com/office/drawing/2014/main" id="{8F7B0952-BD0C-18B5-C7E4-DC252A925236}"/>
              </a:ext>
            </a:extLst>
          </p:cNvPr>
          <p:cNvSpPr/>
          <p:nvPr userDrawn="1"/>
        </p:nvSpPr>
        <p:spPr>
          <a:xfrm>
            <a:off x="12502995" y="3914525"/>
            <a:ext cx="932447" cy="282635"/>
          </a:xfrm>
          <a:prstGeom prst="roundRect">
            <a:avLst/>
          </a:prstGeom>
          <a:solidFill>
            <a:srgbClr val="C1EDC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bg1"/>
                </a:solidFill>
                <a:effectLst/>
              </a:rPr>
              <a:t>c1edcc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6" name="Скругленный прямоугольник 25">
            <a:extLst>
              <a:ext uri="{FF2B5EF4-FFF2-40B4-BE49-F238E27FC236}">
                <a16:creationId xmlns:a16="http://schemas.microsoft.com/office/drawing/2014/main" id="{3E619A43-3161-CD2F-C2B1-3596491CD9E9}"/>
              </a:ext>
            </a:extLst>
          </p:cNvPr>
          <p:cNvSpPr/>
          <p:nvPr userDrawn="1"/>
        </p:nvSpPr>
        <p:spPr>
          <a:xfrm>
            <a:off x="-1230130" y="3914525"/>
            <a:ext cx="932447" cy="282635"/>
          </a:xfrm>
          <a:prstGeom prst="roundRect">
            <a:avLst/>
          </a:prstGeom>
          <a:solidFill>
            <a:srgbClr val="FFC8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ffc8bd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7" name="Скругленный прямоугольник 26">
            <a:extLst>
              <a:ext uri="{FF2B5EF4-FFF2-40B4-BE49-F238E27FC236}">
                <a16:creationId xmlns:a16="http://schemas.microsoft.com/office/drawing/2014/main" id="{40B81406-68A9-3124-40A3-DED66F64D6BA}"/>
              </a:ext>
            </a:extLst>
          </p:cNvPr>
          <p:cNvSpPr/>
          <p:nvPr userDrawn="1"/>
        </p:nvSpPr>
        <p:spPr>
          <a:xfrm>
            <a:off x="-1230130" y="5505579"/>
            <a:ext cx="932447" cy="282635"/>
          </a:xfrm>
          <a:prstGeom prst="roundRect">
            <a:avLst/>
          </a:prstGeom>
          <a:solidFill>
            <a:srgbClr val="CFBDF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 err="1">
                <a:effectLst/>
              </a:rPr>
              <a:t>cfbdfc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8" name="Скругленный прямоугольник 27">
            <a:extLst>
              <a:ext uri="{FF2B5EF4-FFF2-40B4-BE49-F238E27FC236}">
                <a16:creationId xmlns:a16="http://schemas.microsoft.com/office/drawing/2014/main" id="{F340C404-B3C4-C8D8-E3A0-1011DF45DBD7}"/>
              </a:ext>
            </a:extLst>
          </p:cNvPr>
          <p:cNvSpPr/>
          <p:nvPr userDrawn="1"/>
        </p:nvSpPr>
        <p:spPr>
          <a:xfrm>
            <a:off x="12502995" y="5505579"/>
            <a:ext cx="932447" cy="282635"/>
          </a:xfrm>
          <a:prstGeom prst="roundRect">
            <a:avLst/>
          </a:prstGeom>
          <a:solidFill>
            <a:srgbClr val="FFDDB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 err="1">
                <a:solidFill>
                  <a:schemeClr val="bg1"/>
                </a:solidFill>
                <a:effectLst/>
              </a:rPr>
              <a:t>ffddbb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id="{CD7EFBAF-7199-594B-C214-0C5318072DC3}"/>
              </a:ext>
            </a:extLst>
          </p:cNvPr>
          <p:cNvSpPr/>
          <p:nvPr userDrawn="1"/>
        </p:nvSpPr>
        <p:spPr>
          <a:xfrm>
            <a:off x="-1230130" y="2665665"/>
            <a:ext cx="932447" cy="282635"/>
          </a:xfrm>
          <a:prstGeom prst="roundRect">
            <a:avLst/>
          </a:prstGeom>
          <a:solidFill>
            <a:srgbClr val="F8F8F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f8f8f8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0" name="Скругленный прямоугольник 29">
            <a:extLst>
              <a:ext uri="{FF2B5EF4-FFF2-40B4-BE49-F238E27FC236}">
                <a16:creationId xmlns:a16="http://schemas.microsoft.com/office/drawing/2014/main" id="{8FFF70DE-5E50-FED6-36D5-8CB3762A7FE5}"/>
              </a:ext>
            </a:extLst>
          </p:cNvPr>
          <p:cNvSpPr/>
          <p:nvPr userDrawn="1"/>
        </p:nvSpPr>
        <p:spPr>
          <a:xfrm>
            <a:off x="12502995" y="2706556"/>
            <a:ext cx="932447" cy="282635"/>
          </a:xfrm>
          <a:prstGeom prst="roundRect">
            <a:avLst/>
          </a:prstGeom>
          <a:solidFill>
            <a:srgbClr val="E7F2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e7f2ff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1" name="Скругленный прямоугольник 30">
            <a:extLst>
              <a:ext uri="{FF2B5EF4-FFF2-40B4-BE49-F238E27FC236}">
                <a16:creationId xmlns:a16="http://schemas.microsoft.com/office/drawing/2014/main" id="{A4A5943F-E119-6066-B42F-5B2BD9E5ED8B}"/>
              </a:ext>
            </a:extLst>
          </p:cNvPr>
          <p:cNvSpPr/>
          <p:nvPr userDrawn="1"/>
        </p:nvSpPr>
        <p:spPr>
          <a:xfrm>
            <a:off x="12502995" y="4299528"/>
            <a:ext cx="932447" cy="282635"/>
          </a:xfrm>
          <a:prstGeom prst="roundRect">
            <a:avLst/>
          </a:prstGeom>
          <a:solidFill>
            <a:srgbClr val="E0F6E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bg1"/>
                </a:solidFill>
                <a:effectLst/>
              </a:rPr>
              <a:t>e0f6e5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2" name="Скругленный прямоугольник 31">
            <a:extLst>
              <a:ext uri="{FF2B5EF4-FFF2-40B4-BE49-F238E27FC236}">
                <a16:creationId xmlns:a16="http://schemas.microsoft.com/office/drawing/2014/main" id="{E184D03F-79B9-52A2-7198-4917D007A56B}"/>
              </a:ext>
            </a:extLst>
          </p:cNvPr>
          <p:cNvSpPr/>
          <p:nvPr userDrawn="1"/>
        </p:nvSpPr>
        <p:spPr>
          <a:xfrm>
            <a:off x="-1230130" y="4299528"/>
            <a:ext cx="932447" cy="282635"/>
          </a:xfrm>
          <a:prstGeom prst="roundRect">
            <a:avLst/>
          </a:prstGeom>
          <a:solidFill>
            <a:srgbClr val="FDEDE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fdede9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3" name="Скругленный прямоугольник 32">
            <a:extLst>
              <a:ext uri="{FF2B5EF4-FFF2-40B4-BE49-F238E27FC236}">
                <a16:creationId xmlns:a16="http://schemas.microsoft.com/office/drawing/2014/main" id="{DCABF8AF-8F89-8FB3-BE8F-8A0BA5BD45B1}"/>
              </a:ext>
            </a:extLst>
          </p:cNvPr>
          <p:cNvSpPr/>
          <p:nvPr userDrawn="1"/>
        </p:nvSpPr>
        <p:spPr>
          <a:xfrm>
            <a:off x="-1230130" y="5872615"/>
            <a:ext cx="932447" cy="282635"/>
          </a:xfrm>
          <a:prstGeom prst="roundRect">
            <a:avLst/>
          </a:prstGeom>
          <a:solidFill>
            <a:srgbClr val="F9F7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f9f7ff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4" name="Скругленный прямоугольник 33">
            <a:extLst>
              <a:ext uri="{FF2B5EF4-FFF2-40B4-BE49-F238E27FC236}">
                <a16:creationId xmlns:a16="http://schemas.microsoft.com/office/drawing/2014/main" id="{DD3148A3-9297-B956-F021-88DDABDE2FB8}"/>
              </a:ext>
            </a:extLst>
          </p:cNvPr>
          <p:cNvSpPr/>
          <p:nvPr userDrawn="1"/>
        </p:nvSpPr>
        <p:spPr>
          <a:xfrm>
            <a:off x="12502995" y="5872615"/>
            <a:ext cx="932447" cy="282635"/>
          </a:xfrm>
          <a:prstGeom prst="roundRect">
            <a:avLst/>
          </a:prstGeom>
          <a:solidFill>
            <a:srgbClr val="FFF7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bg1"/>
                </a:solidFill>
                <a:effectLst/>
              </a:rPr>
              <a:t>fff7ee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5" name="Скругленный прямоугольник 34">
            <a:extLst>
              <a:ext uri="{FF2B5EF4-FFF2-40B4-BE49-F238E27FC236}">
                <a16:creationId xmlns:a16="http://schemas.microsoft.com/office/drawing/2014/main" id="{C3083FA7-6F39-BFB8-D6A3-E555785FEFA2}"/>
              </a:ext>
            </a:extLst>
          </p:cNvPr>
          <p:cNvSpPr/>
          <p:nvPr userDrawn="1"/>
        </p:nvSpPr>
        <p:spPr>
          <a:xfrm>
            <a:off x="12502995" y="2318936"/>
            <a:ext cx="932447" cy="282635"/>
          </a:xfrm>
          <a:prstGeom prst="roundRect">
            <a:avLst/>
          </a:prstGeom>
          <a:solidFill>
            <a:srgbClr val="A4C9F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bg1"/>
                </a:solidFill>
                <a:effectLst/>
              </a:rPr>
              <a:t>a4c9fe</a:t>
            </a:r>
            <a:endParaRPr lang="ru-RU" sz="1200" dirty="0">
              <a:solidFill>
                <a:schemeClr val="bg1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46E3E42-156E-69C3-1A38-602275054DC2}"/>
              </a:ext>
            </a:extLst>
          </p:cNvPr>
          <p:cNvPicPr>
            <a:picLocks noChangeAspect="1"/>
          </p:cNvPicPr>
          <p:nvPr userDrawn="1"/>
        </p:nvPicPr>
        <p:blipFill>
          <a:blip r:embed="rId24"/>
          <a:stretch>
            <a:fillRect/>
          </a:stretch>
        </p:blipFill>
        <p:spPr>
          <a:xfrm>
            <a:off x="240321" y="6401741"/>
            <a:ext cx="975445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441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rgbClr val="F26B43"/>
          </p15:clr>
        </p15:guide>
        <p15:guide id="2" pos="107">
          <p15:clr>
            <a:srgbClr val="F26B43"/>
          </p15:clr>
        </p15:guide>
        <p15:guide id="3" pos="2795">
          <p15:clr>
            <a:srgbClr val="F26B43"/>
          </p15:clr>
        </p15:guide>
        <p15:guide id="4" pos="5653">
          <p15:clr>
            <a:srgbClr val="F26B43"/>
          </p15:clr>
        </p15:guide>
        <p15:guide id="5" pos="2965">
          <p15:clr>
            <a:srgbClr val="F26B43"/>
          </p15:clr>
        </p15:guide>
        <p15:guide id="6" orient="horz" pos="1620">
          <p15:clr>
            <a:srgbClr val="F26B43"/>
          </p15:clr>
        </p15:guide>
        <p15:guide id="7" orient="horz" pos="123">
          <p15:clr>
            <a:srgbClr val="F26B43"/>
          </p15:clr>
        </p15:guide>
        <p15:guide id="8" orient="horz" pos="2879">
          <p15:clr>
            <a:srgbClr val="F26B43"/>
          </p15:clr>
        </p15:guide>
        <p15:guide id="9" orient="horz" pos="566">
          <p15:clr>
            <a:srgbClr val="F26B43"/>
          </p15:clr>
        </p15:guide>
        <p15:guide id="10" orient="horz" pos="39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4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EB67854-41C3-4014-AAE6-7EAF7A309072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EBE8E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191A1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6CD674C-8FAD-461D-9226-A44DDE2E1F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9244" y="339783"/>
            <a:ext cx="1585970" cy="455167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8571103-ACD1-BEEE-A938-EF38D306EE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4097408" y="-19168644"/>
            <a:ext cx="24976208" cy="35476613"/>
          </a:xfrm>
          <a:prstGeom prst="rect">
            <a:avLst/>
          </a:prstGeom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226DD78-A107-437D-A246-2E9E60B51B1C}"/>
              </a:ext>
            </a:extLst>
          </p:cNvPr>
          <p:cNvSpPr/>
          <p:nvPr/>
        </p:nvSpPr>
        <p:spPr>
          <a:xfrm>
            <a:off x="3576918" y="3518272"/>
            <a:ext cx="8302044" cy="2215991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/>
          <a:p>
            <a:pPr>
              <a:lnSpc>
                <a:spcPct val="80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  <a:cs typeface="Arial Black" panose="020B0604020202020204" pitchFamily="34" charset="0"/>
              </a:rPr>
              <a:t>Военная карьера: служить, учиться, расти</a:t>
            </a:r>
          </a:p>
        </p:txBody>
      </p:sp>
    </p:spTree>
    <p:extLst>
      <p:ext uri="{BB962C8B-B14F-4D97-AF65-F5344CB8AC3E}">
        <p14:creationId xmlns:p14="http://schemas.microsoft.com/office/powerpoint/2010/main" val="265871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9">
            <a:extLst>
              <a:ext uri="{FF2B5EF4-FFF2-40B4-BE49-F238E27FC236}">
                <a16:creationId xmlns:a16="http://schemas.microsoft.com/office/drawing/2014/main" id="{39DA20B2-D338-10DF-0779-86A511FA99EF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EBE8E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191A1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8043B7E-E81B-CDD5-04D0-0B3F312472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7231884">
            <a:off x="-6645884" y="-14052389"/>
            <a:ext cx="22705644" cy="32251466"/>
          </a:xfrm>
          <a:prstGeom prst="rect">
            <a:avLst/>
          </a:prstGeom>
        </p:spPr>
      </p:pic>
      <p:sp>
        <p:nvSpPr>
          <p:cNvPr id="6" name="Текст 5">
            <a:extLst>
              <a:ext uri="{FF2B5EF4-FFF2-40B4-BE49-F238E27FC236}">
                <a16:creationId xmlns:a16="http://schemas.microsoft.com/office/drawing/2014/main" id="{507AA134-E9F4-E550-5A1C-CB49239B04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9863" y="216454"/>
            <a:ext cx="7967269" cy="5768422"/>
          </a:xfrm>
        </p:spPr>
        <p:txBody>
          <a:bodyPr anchor="ctr">
            <a:normAutofit lnSpcReduction="10000"/>
          </a:bodyPr>
          <a:lstStyle/>
          <a:p>
            <a:pPr marL="715963"/>
            <a:r>
              <a:rPr lang="ru-RU" sz="4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Четыре причины выбрать военную карьеру:</a:t>
            </a:r>
          </a:p>
          <a:p>
            <a:pPr marL="704849" indent="-68580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Карьера со смыслом</a:t>
            </a:r>
            <a:b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Защита близких и страны. Ежедневный труд военных охраняет спокойствие мирного населения.</a:t>
            </a:r>
          </a:p>
          <a:p>
            <a:pPr marL="704849" indent="-68580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Обучение за счет государства</a:t>
            </a:r>
            <a:b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Обучение в военных вузах страны проводится в основном за счет госбюджета. Курсанты получают денежное довольствие, жилье в общежитии и диплом гособразца.</a:t>
            </a:r>
          </a:p>
          <a:p>
            <a:pPr marL="704849" indent="-68580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Престиж профессии</a:t>
            </a:r>
            <a:b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Выпускники военных училищ входят в число востребованных специалистов. Диплом военного вуза открывает двери во многие гражданские компании и госструктуры.</a:t>
            </a:r>
          </a:p>
          <a:p>
            <a:pPr marL="704849" indent="-68580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Системная физическая подготовка</a:t>
            </a:r>
            <a:b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Ежедневные тренировки, сдача нормативов ГТО поддерживают здоровье и выносливость.</a:t>
            </a:r>
          </a:p>
        </p:txBody>
      </p:sp>
      <p:pic>
        <p:nvPicPr>
          <p:cNvPr id="3" name="Рисунок 8">
            <a:extLst>
              <a:ext uri="{FF2B5EF4-FFF2-40B4-BE49-F238E27FC236}">
                <a16:creationId xmlns:a16="http://schemas.microsoft.com/office/drawing/2014/main" id="{FE56E2CE-820F-7439-72D8-1CD0069B66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1263" y="6301000"/>
            <a:ext cx="973641" cy="27943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C861A3C-DDD8-4C3F-2569-8FD4B1236F8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225" y="889075"/>
            <a:ext cx="4977775" cy="596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213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A3AA2-8559-74C4-82F9-3F1B751A8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E031D167-734E-DAC4-14F0-9019AB196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8" y="250825"/>
            <a:ext cx="11724667" cy="549275"/>
          </a:xfrm>
        </p:spPr>
        <p:txBody>
          <a:bodyPr>
            <a:normAutofit fontScale="90000"/>
          </a:bodyPr>
          <a:lstStyle/>
          <a:p>
            <a:r>
              <a:rPr lang="ru-RU" dirty="0"/>
              <a:t>Легко ли найти работу специалистам с военным образованием?</a:t>
            </a:r>
          </a:p>
        </p:txBody>
      </p:sp>
      <p:sp>
        <p:nvSpPr>
          <p:cNvPr id="9" name="Скругленный прямоугольник 9">
            <a:extLst>
              <a:ext uri="{FF2B5EF4-FFF2-40B4-BE49-F238E27FC236}">
                <a16:creationId xmlns:a16="http://schemas.microsoft.com/office/drawing/2014/main" id="{6C644634-91BE-6499-12C3-8A3AF4E260F7}"/>
              </a:ext>
            </a:extLst>
          </p:cNvPr>
          <p:cNvSpPr/>
          <p:nvPr/>
        </p:nvSpPr>
        <p:spPr>
          <a:xfrm>
            <a:off x="9195370" y="1573620"/>
            <a:ext cx="2848231" cy="3765998"/>
          </a:xfrm>
          <a:prstGeom prst="roundRect">
            <a:avLst>
              <a:gd name="adj" fmla="val 12396"/>
            </a:avLst>
          </a:prstGeom>
          <a:solidFill>
            <a:srgbClr val="BDB09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" lvl="0"/>
            <a:r>
              <a:rPr lang="ru-RU" sz="1700" dirty="0">
                <a:solidFill>
                  <a:srgbClr val="191A1D"/>
                </a:solidFill>
                <a:latin typeface="Arial" panose="020B0604020202020204" pitchFamily="34" charset="0"/>
              </a:rPr>
              <a:t>Для соискателей с военным образованием, а также в сфере безопасности на </a:t>
            </a:r>
            <a:r>
              <a:rPr lang="en-US" sz="1700" dirty="0" err="1">
                <a:solidFill>
                  <a:srgbClr val="191A1D"/>
                </a:solidFill>
                <a:latin typeface="Arial" panose="020B0604020202020204" pitchFamily="34" charset="0"/>
              </a:rPr>
              <a:t>hh.ru</a:t>
            </a:r>
            <a:r>
              <a:rPr lang="en-US" sz="1700" dirty="0">
                <a:solidFill>
                  <a:srgbClr val="191A1D"/>
                </a:solidFill>
                <a:latin typeface="Arial" panose="020B0604020202020204" pitchFamily="34" charset="0"/>
              </a:rPr>
              <a:t> </a:t>
            </a:r>
            <a:r>
              <a:rPr lang="ru-RU" sz="1700" dirty="0">
                <a:solidFill>
                  <a:srgbClr val="191A1D"/>
                </a:solidFill>
                <a:latin typeface="Arial" panose="020B0604020202020204" pitchFamily="34" charset="0"/>
              </a:rPr>
              <a:t>открывается около 16 тысяч вакансий ежемесячно. Дополнительные предложения публикуются на официальных сайтах силовых ведомств.</a:t>
            </a:r>
            <a:endParaRPr lang="ru-RU" sz="1700" dirty="0">
              <a:solidFill>
                <a:srgbClr val="191A1D"/>
              </a:solidFill>
              <a:latin typeface="Calibri" panose="020F0502020204030204" pitchFamily="34" charset="0"/>
            </a:endParaRPr>
          </a:p>
        </p:txBody>
      </p:sp>
      <p:sp>
        <p:nvSpPr>
          <p:cNvPr id="5" name="Текст 5">
            <a:extLst>
              <a:ext uri="{FF2B5EF4-FFF2-40B4-BE49-F238E27FC236}">
                <a16:creationId xmlns:a16="http://schemas.microsoft.com/office/drawing/2014/main" id="{D68E76CB-88F9-90DA-3E3B-3B2B745F6FBB}"/>
              </a:ext>
            </a:extLst>
          </p:cNvPr>
          <p:cNvSpPr txBox="1">
            <a:spLocks/>
          </p:cNvSpPr>
          <p:nvPr/>
        </p:nvSpPr>
        <p:spPr>
          <a:xfrm>
            <a:off x="6904234" y="6397728"/>
            <a:ext cx="5031163" cy="38839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Источник: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hh.ru</a:t>
            </a:r>
            <a:r>
              <a:rPr lang="ru-RU" sz="900" dirty="0">
                <a:solidFill>
                  <a:srgbClr val="F1F1F1">
                    <a:lumMod val="50000"/>
                  </a:srgbClr>
                </a:solidFill>
                <a:latin typeface="Arial"/>
              </a:rPr>
              <a:t>,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Россия, январь 2022 = 0%, </a:t>
            </a:r>
            <a:r>
              <a:rPr lang="ru-RU" sz="900" dirty="0">
                <a:solidFill>
                  <a:srgbClr val="7F7F7F"/>
                </a:solidFill>
                <a:cs typeface="Arial" panose="020B0604020202020204" pitchFamily="34" charset="0"/>
              </a:rPr>
              <a:t>Динамика среднего числа активных вакансий 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C3BB9436-C03D-42AF-81B3-E05798541F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9864711"/>
              </p:ext>
            </p:extLst>
          </p:nvPr>
        </p:nvGraphicFramePr>
        <p:xfrm>
          <a:off x="148398" y="1339701"/>
          <a:ext cx="8813133" cy="5023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454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51">
            <a:extLst>
              <a:ext uri="{FF2B5EF4-FFF2-40B4-BE49-F238E27FC236}">
                <a16:creationId xmlns:a16="http://schemas.microsoft.com/office/drawing/2014/main" id="{D475D8DF-4089-1DA5-C180-E115DC5D4549}"/>
              </a:ext>
            </a:extLst>
          </p:cNvPr>
          <p:cNvSpPr/>
          <p:nvPr/>
        </p:nvSpPr>
        <p:spPr>
          <a:xfrm>
            <a:off x="4699592" y="1244992"/>
            <a:ext cx="4046460" cy="5032239"/>
          </a:xfrm>
          <a:prstGeom prst="roundRect">
            <a:avLst>
              <a:gd name="adj" fmla="val 7613"/>
            </a:avLst>
          </a:prstGeom>
          <a:solidFill>
            <a:srgbClr val="FB9E8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320C5FC3-D1C7-4FCA-8636-AC5D4CD1E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8" y="250825"/>
            <a:ext cx="12043602" cy="549275"/>
          </a:xfrm>
        </p:spPr>
        <p:txBody>
          <a:bodyPr>
            <a:normAutofit fontScale="90000"/>
          </a:bodyPr>
          <a:lstStyle/>
          <a:p>
            <a:r>
              <a:rPr lang="ru-RU" dirty="0"/>
              <a:t>Каких специалистов с военным образованием ищут работодатели?</a:t>
            </a:r>
          </a:p>
        </p:txBody>
      </p:sp>
      <p:sp>
        <p:nvSpPr>
          <p:cNvPr id="7" name="Скругленный прямоугольник 22">
            <a:extLst>
              <a:ext uri="{FF2B5EF4-FFF2-40B4-BE49-F238E27FC236}">
                <a16:creationId xmlns:a16="http://schemas.microsoft.com/office/drawing/2014/main" id="{F5DB5F71-E33E-D584-ED6A-4241BDDA38E1}"/>
              </a:ext>
            </a:extLst>
          </p:cNvPr>
          <p:cNvSpPr/>
          <p:nvPr/>
        </p:nvSpPr>
        <p:spPr>
          <a:xfrm flipH="1">
            <a:off x="4784651" y="1346886"/>
            <a:ext cx="3923184" cy="684215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    Кого активно ищут работодатели</a:t>
            </a:r>
          </a:p>
        </p:txBody>
      </p:sp>
      <p:sp>
        <p:nvSpPr>
          <p:cNvPr id="9" name="Скругленный прямоугольник 9">
            <a:extLst>
              <a:ext uri="{FF2B5EF4-FFF2-40B4-BE49-F238E27FC236}">
                <a16:creationId xmlns:a16="http://schemas.microsoft.com/office/drawing/2014/main" id="{63AED8C7-8EFF-E6B8-5B3D-63F196DEC4FE}"/>
              </a:ext>
            </a:extLst>
          </p:cNvPr>
          <p:cNvSpPr/>
          <p:nvPr/>
        </p:nvSpPr>
        <p:spPr>
          <a:xfrm>
            <a:off x="9006435" y="1244993"/>
            <a:ext cx="2866630" cy="5032238"/>
          </a:xfrm>
          <a:prstGeom prst="roundRect">
            <a:avLst>
              <a:gd name="adj" fmla="val 12396"/>
            </a:avLst>
          </a:prstGeom>
          <a:solidFill>
            <a:srgbClr val="BDB09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9213" lvl="0">
              <a:defRPr/>
            </a:pPr>
            <a:r>
              <a:rPr lang="ru-RU" sz="2200" b="1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Это самые популярные вакансии для военно-служащих на </a:t>
            </a:r>
            <a:r>
              <a:rPr lang="en-US" sz="2200" b="1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hh.ru</a:t>
            </a:r>
            <a:endParaRPr lang="ru-RU" sz="2200" b="1" dirty="0">
              <a:solidFill>
                <a:srgbClr val="191B1D"/>
              </a:solidFill>
              <a:latin typeface="Proxima Nova Cn Rg" panose="02000506030000020004" pitchFamily="2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752DEA-CDCB-D40E-E75C-3F2254A7CF9A}"/>
              </a:ext>
            </a:extLst>
          </p:cNvPr>
          <p:cNvSpPr txBox="1"/>
          <p:nvPr/>
        </p:nvSpPr>
        <p:spPr>
          <a:xfrm>
            <a:off x="4968824" y="2076674"/>
            <a:ext cx="3673499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Военнослужащий по контракту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Сотрудник отряда пограничного контроля в аэропорту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Водитель-инкассатор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Младший инспектор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Военный представитель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Судебный пристав-исполнитель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Начальник радиостанции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 panose="02000506030000020004" pitchFamily="2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7A1D760-7A5E-4A95-9E1A-C3FD69E3F9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388" y="1460816"/>
            <a:ext cx="3807429" cy="4464188"/>
          </a:xfrm>
          <a:prstGeom prst="rect">
            <a:avLst/>
          </a:prstGeom>
        </p:spPr>
      </p:pic>
      <p:sp>
        <p:nvSpPr>
          <p:cNvPr id="3" name="Текст 5">
            <a:extLst>
              <a:ext uri="{FF2B5EF4-FFF2-40B4-BE49-F238E27FC236}">
                <a16:creationId xmlns:a16="http://schemas.microsoft.com/office/drawing/2014/main" id="{D05D0862-D642-089D-AB49-4D61D3D6FC6C}"/>
              </a:ext>
            </a:extLst>
          </p:cNvPr>
          <p:cNvSpPr txBox="1">
            <a:spLocks/>
          </p:cNvSpPr>
          <p:nvPr/>
        </p:nvSpPr>
        <p:spPr>
          <a:xfrm>
            <a:off x="7527852" y="6449705"/>
            <a:ext cx="4407546" cy="3364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Источник: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hh.ru</a:t>
            </a:r>
            <a:r>
              <a:rPr lang="ru-RU" sz="900" dirty="0">
                <a:solidFill>
                  <a:srgbClr val="F1F1F1">
                    <a:lumMod val="50000"/>
                  </a:srgbClr>
                </a:solidFill>
                <a:latin typeface="Arial"/>
              </a:rPr>
              <a:t>,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Россия, по количеству вакансий, размещенных в 2024-25 гг.</a:t>
            </a:r>
          </a:p>
        </p:txBody>
      </p:sp>
    </p:spTree>
    <p:extLst>
      <p:ext uri="{BB962C8B-B14F-4D97-AF65-F5344CB8AC3E}">
        <p14:creationId xmlns:p14="http://schemas.microsoft.com/office/powerpoint/2010/main" val="1708084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9">
            <a:extLst>
              <a:ext uri="{FF2B5EF4-FFF2-40B4-BE49-F238E27FC236}">
                <a16:creationId xmlns:a16="http://schemas.microsoft.com/office/drawing/2014/main" id="{8897A9C0-4D4B-F25B-981A-DEFA79E84931}"/>
              </a:ext>
            </a:extLst>
          </p:cNvPr>
          <p:cNvSpPr/>
          <p:nvPr/>
        </p:nvSpPr>
        <p:spPr>
          <a:xfrm>
            <a:off x="263525" y="1489199"/>
            <a:ext cx="8670409" cy="4077883"/>
          </a:xfrm>
          <a:prstGeom prst="roundRect">
            <a:avLst>
              <a:gd name="adj" fmla="val 7107"/>
            </a:avLst>
          </a:prstGeom>
          <a:solidFill>
            <a:srgbClr val="EBE8E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 panose="02000506030000020004" pitchFamily="2" charset="0"/>
              <a:ea typeface="+mn-ea"/>
              <a:cs typeface="Arial" panose="020B0604020202020204" pitchFamily="34" charset="0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 panose="02000506030000020004" pitchFamily="2" charset="0"/>
              <a:ea typeface="+mn-ea"/>
              <a:cs typeface="Arial" panose="020B0604020202020204" pitchFamily="34" charset="0"/>
            </a:endParaRP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Военнослужащий по контракту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Водитель-инкассатор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Сотрудник отряда пограничного контроля в аэропорту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Младший инспектор отдела охраны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Судебный пристав-исполнитель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Младший инспектор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 panose="02000506030000020004" pitchFamily="2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320C5FC3-D1C7-4FCA-8636-AC5D4CD1E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8" y="250825"/>
            <a:ext cx="11724667" cy="549275"/>
          </a:xfrm>
        </p:spPr>
        <p:txBody>
          <a:bodyPr>
            <a:normAutofit/>
          </a:bodyPr>
          <a:lstStyle/>
          <a:p>
            <a:r>
              <a:rPr lang="ru-RU" dirty="0"/>
              <a:t>Кем можно работать, если опыта нет?</a:t>
            </a:r>
          </a:p>
        </p:txBody>
      </p:sp>
      <p:pic>
        <p:nvPicPr>
          <p:cNvPr id="10" name="Picture 7">
            <a:extLst>
              <a:ext uri="{FF2B5EF4-FFF2-40B4-BE49-F238E27FC236}">
                <a16:creationId xmlns:a16="http://schemas.microsoft.com/office/drawing/2014/main" id="{CC9DA5F5-6532-49D9-BE61-C4640AD8AC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4269" y="603218"/>
            <a:ext cx="2568796" cy="6117217"/>
          </a:xfrm>
          <a:prstGeom prst="rect">
            <a:avLst/>
          </a:prstGeom>
        </p:spPr>
      </p:pic>
      <p:sp>
        <p:nvSpPr>
          <p:cNvPr id="2" name="Скругленный прямоугольник 22">
            <a:extLst>
              <a:ext uri="{FF2B5EF4-FFF2-40B4-BE49-F238E27FC236}">
                <a16:creationId xmlns:a16="http://schemas.microsoft.com/office/drawing/2014/main" id="{E3DAB8F6-2A5C-9826-F2BA-36820070D129}"/>
              </a:ext>
            </a:extLst>
          </p:cNvPr>
          <p:cNvSpPr/>
          <p:nvPr/>
        </p:nvSpPr>
        <p:spPr>
          <a:xfrm flipH="1">
            <a:off x="318934" y="1606820"/>
            <a:ext cx="8474191" cy="59268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3838" marR="0" lvl="0" indent="-223838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Стартовые вакансии, которые чаще всего открыты на </a:t>
            </a:r>
            <a:r>
              <a:rPr kumimoji="0" lang="en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hh.ru</a:t>
            </a:r>
            <a:r>
              <a:rPr kumimoji="0" lang="en" sz="1800" b="1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для выпускников военных училищ и соискателей без опыта:</a:t>
            </a:r>
          </a:p>
        </p:txBody>
      </p:sp>
      <p:sp>
        <p:nvSpPr>
          <p:cNvPr id="3" name="Текст 5">
            <a:extLst>
              <a:ext uri="{FF2B5EF4-FFF2-40B4-BE49-F238E27FC236}">
                <a16:creationId xmlns:a16="http://schemas.microsoft.com/office/drawing/2014/main" id="{7C638C22-AC6D-B56B-3C2C-EA728BD6E19A}"/>
              </a:ext>
            </a:extLst>
          </p:cNvPr>
          <p:cNvSpPr txBox="1">
            <a:spLocks/>
          </p:cNvSpPr>
          <p:nvPr/>
        </p:nvSpPr>
        <p:spPr>
          <a:xfrm>
            <a:off x="4699592" y="6449705"/>
            <a:ext cx="4467886" cy="3364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Источник: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hh.ru</a:t>
            </a:r>
            <a:r>
              <a:rPr lang="ru-RU" sz="900" dirty="0">
                <a:solidFill>
                  <a:srgbClr val="F1F1F1">
                    <a:lumMod val="50000"/>
                  </a:srgbClr>
                </a:solidFill>
                <a:latin typeface="Arial"/>
              </a:rPr>
              <a:t>,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Россия, по количеству вакансий, размещенных в 2024-25 гг.</a:t>
            </a:r>
          </a:p>
        </p:txBody>
      </p:sp>
    </p:spTree>
    <p:extLst>
      <p:ext uri="{BB962C8B-B14F-4D97-AF65-F5344CB8AC3E}">
        <p14:creationId xmlns:p14="http://schemas.microsoft.com/office/powerpoint/2010/main" val="3480565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Скругленный прямоугольник 51">
            <a:extLst>
              <a:ext uri="{FF2B5EF4-FFF2-40B4-BE49-F238E27FC236}">
                <a16:creationId xmlns:a16="http://schemas.microsoft.com/office/drawing/2014/main" id="{09170F23-021B-F358-7F94-D1947EA95A75}"/>
              </a:ext>
            </a:extLst>
          </p:cNvPr>
          <p:cNvSpPr/>
          <p:nvPr/>
        </p:nvSpPr>
        <p:spPr>
          <a:xfrm>
            <a:off x="263525" y="1219740"/>
            <a:ext cx="4131017" cy="4661845"/>
          </a:xfrm>
          <a:prstGeom prst="roundRect">
            <a:avLst>
              <a:gd name="adj" fmla="val 7613"/>
            </a:avLst>
          </a:prstGeom>
          <a:solidFill>
            <a:srgbClr val="EBE8E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F24A702-2A10-2D3A-873B-1E74647E66AF}"/>
              </a:ext>
            </a:extLst>
          </p:cNvPr>
          <p:cNvSpPr txBox="1"/>
          <p:nvPr/>
        </p:nvSpPr>
        <p:spPr>
          <a:xfrm>
            <a:off x="420787" y="2458586"/>
            <a:ext cx="3630352" cy="3441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roxima Nova Cn Rg"/>
                <a:ea typeface="+mn-ea"/>
                <a:cs typeface="Arial" panose="020B0604020202020204" pitchFamily="34" charset="0"/>
              </a:rPr>
              <a:t>Soft-skills —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roxima Nova Cn Rg"/>
                <a:ea typeface="+mn-ea"/>
                <a:cs typeface="Arial" panose="020B0604020202020204" pitchFamily="34" charset="0"/>
              </a:rPr>
              <a:t>гибкие качества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rgbClr val="191A1D"/>
                </a:solidFill>
                <a:cs typeface="Arial" panose="020B0604020202020204" pitchFamily="34" charset="0"/>
              </a:rPr>
              <a:t>Навыки, которые помогают работать с людьми, быть внимательными и </a:t>
            </a:r>
            <a:r>
              <a:rPr lang="ru-RU" sz="1600" dirty="0" err="1">
                <a:solidFill>
                  <a:srgbClr val="191A1D"/>
                </a:solidFill>
                <a:cs typeface="Arial" panose="020B0604020202020204" pitchFamily="34" charset="0"/>
              </a:rPr>
              <a:t>клиентоориентированными</a:t>
            </a:r>
            <a:endParaRPr lang="ru-RU" sz="1600" dirty="0">
              <a:solidFill>
                <a:srgbClr val="000000"/>
              </a:solidFill>
              <a:latin typeface="Proxima Nova Cn Rg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srgbClr val="000000"/>
                </a:solidFill>
                <a:latin typeface="Proxima Nova Cn Rg"/>
                <a:cs typeface="Arial" panose="020B0604020202020204" pitchFamily="34" charset="0"/>
              </a:rPr>
              <a:t>Hard-skills</a:t>
            </a:r>
            <a:r>
              <a:rPr lang="ru-RU" sz="1600" b="1" dirty="0">
                <a:solidFill>
                  <a:srgbClr val="000000"/>
                </a:solidFill>
                <a:latin typeface="Proxima Nova Cn Rg"/>
                <a:cs typeface="Arial" panose="020B0604020202020204" pitchFamily="34" charset="0"/>
              </a:rPr>
              <a:t> — профессиональные умения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rgbClr val="191A1D"/>
                </a:solidFill>
                <a:cs typeface="Arial" panose="020B0604020202020204" pitchFamily="34" charset="0"/>
              </a:rPr>
              <a:t>Навыки, которым можно научиться и которые можно измерить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FEC7F94-E5DF-4617-0826-144A4DBEC5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274" y="1628775"/>
            <a:ext cx="482323" cy="482323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60CB423E-3D93-75AD-6FBB-2E96CCA25EE4}"/>
              </a:ext>
            </a:extLst>
          </p:cNvPr>
          <p:cNvGrpSpPr/>
          <p:nvPr/>
        </p:nvGrpSpPr>
        <p:grpSpPr>
          <a:xfrm>
            <a:off x="4569380" y="1954388"/>
            <a:ext cx="7359095" cy="1247514"/>
            <a:chOff x="4569380" y="1954387"/>
            <a:chExt cx="6559733" cy="1820125"/>
          </a:xfrm>
        </p:grpSpPr>
        <p:sp>
          <p:nvSpPr>
            <p:cNvPr id="41" name="Скругленный прямоугольник 8">
              <a:extLst>
                <a:ext uri="{FF2B5EF4-FFF2-40B4-BE49-F238E27FC236}">
                  <a16:creationId xmlns:a16="http://schemas.microsoft.com/office/drawing/2014/main" id="{DE7ECC74-064B-4C78-9EDC-A712BF4D62DD}"/>
                </a:ext>
              </a:extLst>
            </p:cNvPr>
            <p:cNvSpPr/>
            <p:nvPr/>
          </p:nvSpPr>
          <p:spPr>
            <a:xfrm>
              <a:off x="9018939" y="1954387"/>
              <a:ext cx="2110174" cy="1820125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40" name="Скругленный прямоугольник 8">
              <a:extLst>
                <a:ext uri="{FF2B5EF4-FFF2-40B4-BE49-F238E27FC236}">
                  <a16:creationId xmlns:a16="http://schemas.microsoft.com/office/drawing/2014/main" id="{69031CA6-D08C-4D9C-A34E-9FC0D892A267}"/>
                </a:ext>
              </a:extLst>
            </p:cNvPr>
            <p:cNvSpPr/>
            <p:nvPr/>
          </p:nvSpPr>
          <p:spPr>
            <a:xfrm>
              <a:off x="6802523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17" name="Скругленный прямоугольник 8">
              <a:extLst>
                <a:ext uri="{FF2B5EF4-FFF2-40B4-BE49-F238E27FC236}">
                  <a16:creationId xmlns:a16="http://schemas.microsoft.com/office/drawing/2014/main" id="{7D432090-34A7-42CC-A1F3-88E40377EFF9}"/>
                </a:ext>
              </a:extLst>
            </p:cNvPr>
            <p:cNvSpPr/>
            <p:nvPr/>
          </p:nvSpPr>
          <p:spPr>
            <a:xfrm>
              <a:off x="4569380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</p:grpSp>
      <p:sp>
        <p:nvSpPr>
          <p:cNvPr id="20" name="Скругленный прямоугольник 12">
            <a:extLst>
              <a:ext uri="{FF2B5EF4-FFF2-40B4-BE49-F238E27FC236}">
                <a16:creationId xmlns:a16="http://schemas.microsoft.com/office/drawing/2014/main" id="{5C5A208D-1F71-44D0-A43F-8C9B0C1594C9}"/>
              </a:ext>
            </a:extLst>
          </p:cNvPr>
          <p:cNvSpPr/>
          <p:nvPr/>
        </p:nvSpPr>
        <p:spPr>
          <a:xfrm>
            <a:off x="4801381" y="2032682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1</a:t>
            </a:r>
          </a:p>
        </p:txBody>
      </p:sp>
      <p:sp>
        <p:nvSpPr>
          <p:cNvPr id="23" name="Скругленный прямоугольник 16">
            <a:extLst>
              <a:ext uri="{FF2B5EF4-FFF2-40B4-BE49-F238E27FC236}">
                <a16:creationId xmlns:a16="http://schemas.microsoft.com/office/drawing/2014/main" id="{3BF1B46D-1571-490B-A3DC-0F27470BB982}"/>
              </a:ext>
            </a:extLst>
          </p:cNvPr>
          <p:cNvSpPr/>
          <p:nvPr/>
        </p:nvSpPr>
        <p:spPr>
          <a:xfrm>
            <a:off x="7299232" y="2036047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2</a:t>
            </a:r>
          </a:p>
        </p:txBody>
      </p:sp>
      <p:sp>
        <p:nvSpPr>
          <p:cNvPr id="27" name="Скругленный прямоугольник 20">
            <a:extLst>
              <a:ext uri="{FF2B5EF4-FFF2-40B4-BE49-F238E27FC236}">
                <a16:creationId xmlns:a16="http://schemas.microsoft.com/office/drawing/2014/main" id="{5E4E6EF4-10DA-4A8A-B3A1-CD7110BBF1C6}"/>
              </a:ext>
            </a:extLst>
          </p:cNvPr>
          <p:cNvSpPr/>
          <p:nvPr/>
        </p:nvSpPr>
        <p:spPr>
          <a:xfrm>
            <a:off x="9775447" y="2000516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3</a:t>
            </a:r>
          </a:p>
        </p:txBody>
      </p:sp>
      <p:sp>
        <p:nvSpPr>
          <p:cNvPr id="37" name="Скругленный прямоугольник 7">
            <a:extLst>
              <a:ext uri="{FF2B5EF4-FFF2-40B4-BE49-F238E27FC236}">
                <a16:creationId xmlns:a16="http://schemas.microsoft.com/office/drawing/2014/main" id="{FF201079-D543-4C3B-A51D-2F272F3B2A8B}"/>
              </a:ext>
            </a:extLst>
          </p:cNvPr>
          <p:cNvSpPr/>
          <p:nvPr/>
        </p:nvSpPr>
        <p:spPr>
          <a:xfrm>
            <a:off x="4532495" y="1278227"/>
            <a:ext cx="7395980" cy="421065"/>
          </a:xfrm>
          <a:prstGeom prst="roundRect">
            <a:avLst>
              <a:gd name="adj" fmla="val 20654"/>
            </a:avLst>
          </a:prstGeom>
          <a:solidFill>
            <a:srgbClr val="D6001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Важные навыки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61271E4-9556-4CF8-8287-89A9FDE1FD10}"/>
              </a:ext>
            </a:extLst>
          </p:cNvPr>
          <p:cNvSpPr txBox="1"/>
          <p:nvPr/>
        </p:nvSpPr>
        <p:spPr>
          <a:xfrm>
            <a:off x="9772192" y="5263785"/>
            <a:ext cx="3252673" cy="338554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itle 19">
            <a:extLst>
              <a:ext uri="{FF2B5EF4-FFF2-40B4-BE49-F238E27FC236}">
                <a16:creationId xmlns:a16="http://schemas.microsoft.com/office/drawing/2014/main" id="{F19F175D-1903-D48E-31D1-07EC97C92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82" y="276366"/>
            <a:ext cx="11724667" cy="549275"/>
          </a:xfrm>
        </p:spPr>
        <p:txBody>
          <a:bodyPr>
            <a:normAutofit/>
          </a:bodyPr>
          <a:lstStyle/>
          <a:p>
            <a:pPr marL="720000" marR="0" lvl="0" indent="-702000" defTabSz="685800" rtl="0" eaLnBrk="1" fontAlgn="auto" latinLnBrk="0" hangingPunct="1">
              <a:lnSpc>
                <a:spcPts val="32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lang="ru-RU" dirty="0"/>
              <a:t>Какие навыки ценятся в работе?</a:t>
            </a:r>
            <a:endParaRPr lang="en-GE" dirty="0"/>
          </a:p>
        </p:txBody>
      </p:sp>
      <p:grpSp>
        <p:nvGrpSpPr>
          <p:cNvPr id="30" name="Group 10">
            <a:extLst>
              <a:ext uri="{FF2B5EF4-FFF2-40B4-BE49-F238E27FC236}">
                <a16:creationId xmlns:a16="http://schemas.microsoft.com/office/drawing/2014/main" id="{B1764645-444A-8349-E2EA-A7158795FC9E}"/>
              </a:ext>
            </a:extLst>
          </p:cNvPr>
          <p:cNvGrpSpPr/>
          <p:nvPr/>
        </p:nvGrpSpPr>
        <p:grpSpPr>
          <a:xfrm>
            <a:off x="4559510" y="5012723"/>
            <a:ext cx="7359095" cy="1247514"/>
            <a:chOff x="4569380" y="1954387"/>
            <a:chExt cx="6559733" cy="1820125"/>
          </a:xfrm>
        </p:grpSpPr>
        <p:sp>
          <p:nvSpPr>
            <p:cNvPr id="31" name="Скругленный прямоугольник 8">
              <a:extLst>
                <a:ext uri="{FF2B5EF4-FFF2-40B4-BE49-F238E27FC236}">
                  <a16:creationId xmlns:a16="http://schemas.microsoft.com/office/drawing/2014/main" id="{AA36C9A6-FBB6-4A91-BA8C-782D8496FAA8}"/>
                </a:ext>
              </a:extLst>
            </p:cNvPr>
            <p:cNvSpPr/>
            <p:nvPr/>
          </p:nvSpPr>
          <p:spPr>
            <a:xfrm>
              <a:off x="9018939" y="1954387"/>
              <a:ext cx="2110174" cy="1820125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32" name="Скругленный прямоугольник 8">
              <a:extLst>
                <a:ext uri="{FF2B5EF4-FFF2-40B4-BE49-F238E27FC236}">
                  <a16:creationId xmlns:a16="http://schemas.microsoft.com/office/drawing/2014/main" id="{C59AE1B7-0092-D108-DDCB-E66A08D172CD}"/>
                </a:ext>
              </a:extLst>
            </p:cNvPr>
            <p:cNvSpPr/>
            <p:nvPr/>
          </p:nvSpPr>
          <p:spPr>
            <a:xfrm>
              <a:off x="6802523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33" name="Скругленный прямоугольник 8">
              <a:extLst>
                <a:ext uri="{FF2B5EF4-FFF2-40B4-BE49-F238E27FC236}">
                  <a16:creationId xmlns:a16="http://schemas.microsoft.com/office/drawing/2014/main" id="{A0075B58-A008-EA34-B9CE-B6971E4814BE}"/>
                </a:ext>
              </a:extLst>
            </p:cNvPr>
            <p:cNvSpPr/>
            <p:nvPr/>
          </p:nvSpPr>
          <p:spPr>
            <a:xfrm>
              <a:off x="4569380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</p:grpSp>
      <p:sp>
        <p:nvSpPr>
          <p:cNvPr id="34" name="Скругленный прямоугольник 12">
            <a:extLst>
              <a:ext uri="{FF2B5EF4-FFF2-40B4-BE49-F238E27FC236}">
                <a16:creationId xmlns:a16="http://schemas.microsoft.com/office/drawing/2014/main" id="{FC11B010-1E75-019E-9EA4-50D75256F6AC}"/>
              </a:ext>
            </a:extLst>
          </p:cNvPr>
          <p:cNvSpPr/>
          <p:nvPr/>
        </p:nvSpPr>
        <p:spPr>
          <a:xfrm>
            <a:off x="4648981" y="3624356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4</a:t>
            </a:r>
          </a:p>
        </p:txBody>
      </p:sp>
      <p:sp>
        <p:nvSpPr>
          <p:cNvPr id="35" name="Скругленный прямоугольник 16">
            <a:extLst>
              <a:ext uri="{FF2B5EF4-FFF2-40B4-BE49-F238E27FC236}">
                <a16:creationId xmlns:a16="http://schemas.microsoft.com/office/drawing/2014/main" id="{8581B170-0437-B302-FF08-34271E149BF8}"/>
              </a:ext>
            </a:extLst>
          </p:cNvPr>
          <p:cNvSpPr/>
          <p:nvPr/>
        </p:nvSpPr>
        <p:spPr>
          <a:xfrm>
            <a:off x="7146832" y="3627721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5</a:t>
            </a:r>
          </a:p>
        </p:txBody>
      </p:sp>
      <p:sp>
        <p:nvSpPr>
          <p:cNvPr id="36" name="Скругленный прямоугольник 20">
            <a:extLst>
              <a:ext uri="{FF2B5EF4-FFF2-40B4-BE49-F238E27FC236}">
                <a16:creationId xmlns:a16="http://schemas.microsoft.com/office/drawing/2014/main" id="{B16E1300-06B6-61DE-1313-923FE3A38C6A}"/>
              </a:ext>
            </a:extLst>
          </p:cNvPr>
          <p:cNvSpPr/>
          <p:nvPr/>
        </p:nvSpPr>
        <p:spPr>
          <a:xfrm>
            <a:off x="9623047" y="3592190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1" dirty="0">
                <a:solidFill>
                  <a:srgbClr val="FFFFFF"/>
                </a:solidFill>
                <a:latin typeface="Proxima Nova Cn Rg"/>
              </a:rPr>
              <a:t>6</a:t>
            </a: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10AB3C45-720B-3E90-1AB7-EC74C7D120F5}"/>
              </a:ext>
            </a:extLst>
          </p:cNvPr>
          <p:cNvSpPr/>
          <p:nvPr/>
        </p:nvSpPr>
        <p:spPr>
          <a:xfrm>
            <a:off x="4559605" y="4174018"/>
            <a:ext cx="2379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91B1D"/>
                </a:solidFill>
                <a:effectLst/>
                <a:uLnTx/>
                <a:uFillTx/>
                <a:latin typeface="Proxima Nova Cn Rg"/>
                <a:ea typeface="+mn-ea"/>
                <a:cs typeface="Arial" panose="020B0604020202020204" pitchFamily="34" charset="0"/>
              </a:rPr>
              <a:t>Пунктуальность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F377435-13F3-D8B3-DF02-B2DA1017716A}"/>
              </a:ext>
            </a:extLst>
          </p:cNvPr>
          <p:cNvSpPr/>
          <p:nvPr/>
        </p:nvSpPr>
        <p:spPr>
          <a:xfrm>
            <a:off x="6998588" y="4092301"/>
            <a:ext cx="24080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Водительское удостоверение 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92567CEF-A080-B41D-C166-F038C6679A9B}"/>
              </a:ext>
            </a:extLst>
          </p:cNvPr>
          <p:cNvSpPr/>
          <p:nvPr/>
        </p:nvSpPr>
        <p:spPr>
          <a:xfrm flipH="1">
            <a:off x="9466275" y="4103644"/>
            <a:ext cx="22308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Складской учет</a:t>
            </a:r>
          </a:p>
        </p:txBody>
      </p:sp>
      <p:grpSp>
        <p:nvGrpSpPr>
          <p:cNvPr id="48" name="Group 10">
            <a:extLst>
              <a:ext uri="{FF2B5EF4-FFF2-40B4-BE49-F238E27FC236}">
                <a16:creationId xmlns:a16="http://schemas.microsoft.com/office/drawing/2014/main" id="{DE603BD2-39B0-E81D-FCB1-AF24A18F1509}"/>
              </a:ext>
            </a:extLst>
          </p:cNvPr>
          <p:cNvGrpSpPr/>
          <p:nvPr/>
        </p:nvGrpSpPr>
        <p:grpSpPr>
          <a:xfrm>
            <a:off x="4569380" y="3538971"/>
            <a:ext cx="7359095" cy="1247514"/>
            <a:chOff x="4569380" y="1954387"/>
            <a:chExt cx="6559733" cy="1820125"/>
          </a:xfrm>
        </p:grpSpPr>
        <p:sp>
          <p:nvSpPr>
            <p:cNvPr id="49" name="Скругленный прямоугольник 8">
              <a:extLst>
                <a:ext uri="{FF2B5EF4-FFF2-40B4-BE49-F238E27FC236}">
                  <a16:creationId xmlns:a16="http://schemas.microsoft.com/office/drawing/2014/main" id="{4888140B-392D-D4A0-B813-5CAD79ADB15C}"/>
                </a:ext>
              </a:extLst>
            </p:cNvPr>
            <p:cNvSpPr/>
            <p:nvPr/>
          </p:nvSpPr>
          <p:spPr>
            <a:xfrm>
              <a:off x="9018939" y="1954387"/>
              <a:ext cx="2110174" cy="1820125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50" name="Скругленный прямоугольник 8">
              <a:extLst>
                <a:ext uri="{FF2B5EF4-FFF2-40B4-BE49-F238E27FC236}">
                  <a16:creationId xmlns:a16="http://schemas.microsoft.com/office/drawing/2014/main" id="{DAFA4643-E885-DCBE-DBA2-05E5E162A964}"/>
                </a:ext>
              </a:extLst>
            </p:cNvPr>
            <p:cNvSpPr/>
            <p:nvPr/>
          </p:nvSpPr>
          <p:spPr>
            <a:xfrm>
              <a:off x="6802523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51" name="Скругленный прямоугольник 8">
              <a:extLst>
                <a:ext uri="{FF2B5EF4-FFF2-40B4-BE49-F238E27FC236}">
                  <a16:creationId xmlns:a16="http://schemas.microsoft.com/office/drawing/2014/main" id="{67818DAF-30AF-EA09-51D3-402D946E74A7}"/>
                </a:ext>
              </a:extLst>
            </p:cNvPr>
            <p:cNvSpPr/>
            <p:nvPr/>
          </p:nvSpPr>
          <p:spPr>
            <a:xfrm>
              <a:off x="4569380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</p:grpSp>
      <p:sp>
        <p:nvSpPr>
          <p:cNvPr id="54" name="Скругленный прямоугольник 12">
            <a:extLst>
              <a:ext uri="{FF2B5EF4-FFF2-40B4-BE49-F238E27FC236}">
                <a16:creationId xmlns:a16="http://schemas.microsoft.com/office/drawing/2014/main" id="{8A8A6C55-55AF-7244-FF72-902D7A741713}"/>
              </a:ext>
            </a:extLst>
          </p:cNvPr>
          <p:cNvSpPr/>
          <p:nvPr/>
        </p:nvSpPr>
        <p:spPr>
          <a:xfrm>
            <a:off x="4801381" y="3617265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4</a:t>
            </a:r>
          </a:p>
        </p:txBody>
      </p:sp>
      <p:sp>
        <p:nvSpPr>
          <p:cNvPr id="55" name="Скругленный прямоугольник 16">
            <a:extLst>
              <a:ext uri="{FF2B5EF4-FFF2-40B4-BE49-F238E27FC236}">
                <a16:creationId xmlns:a16="http://schemas.microsoft.com/office/drawing/2014/main" id="{26CA9077-736E-2080-1C29-CB11465B43E1}"/>
              </a:ext>
            </a:extLst>
          </p:cNvPr>
          <p:cNvSpPr/>
          <p:nvPr/>
        </p:nvSpPr>
        <p:spPr>
          <a:xfrm>
            <a:off x="7299232" y="3620630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5</a:t>
            </a:r>
          </a:p>
        </p:txBody>
      </p:sp>
      <p:sp>
        <p:nvSpPr>
          <p:cNvPr id="56" name="Скругленный прямоугольник 20">
            <a:extLst>
              <a:ext uri="{FF2B5EF4-FFF2-40B4-BE49-F238E27FC236}">
                <a16:creationId xmlns:a16="http://schemas.microsoft.com/office/drawing/2014/main" id="{F1A53AA2-7879-A116-A337-0C27950D56D7}"/>
              </a:ext>
            </a:extLst>
          </p:cNvPr>
          <p:cNvSpPr/>
          <p:nvPr/>
        </p:nvSpPr>
        <p:spPr>
          <a:xfrm>
            <a:off x="9775447" y="3585099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1" dirty="0">
                <a:solidFill>
                  <a:srgbClr val="FFFFFF"/>
                </a:solidFill>
                <a:latin typeface="Proxima Nova Cn Rg"/>
              </a:rPr>
              <a:t>6</a:t>
            </a: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F591742B-E2DE-6E7C-81B1-08EC4C8EE4AF}"/>
              </a:ext>
            </a:extLst>
          </p:cNvPr>
          <p:cNvSpPr/>
          <p:nvPr/>
        </p:nvSpPr>
        <p:spPr>
          <a:xfrm flipH="1">
            <a:off x="9712423" y="5528736"/>
            <a:ext cx="22308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Исполнительность</a:t>
            </a:r>
          </a:p>
        </p:txBody>
      </p:sp>
      <p:sp>
        <p:nvSpPr>
          <p:cNvPr id="60" name="Скругленный прямоугольник 12">
            <a:extLst>
              <a:ext uri="{FF2B5EF4-FFF2-40B4-BE49-F238E27FC236}">
                <a16:creationId xmlns:a16="http://schemas.microsoft.com/office/drawing/2014/main" id="{FEBE4ED8-3C21-2FE4-E7C2-9D590BF0A08C}"/>
              </a:ext>
            </a:extLst>
          </p:cNvPr>
          <p:cNvSpPr/>
          <p:nvPr/>
        </p:nvSpPr>
        <p:spPr>
          <a:xfrm>
            <a:off x="4738357" y="5060791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7</a:t>
            </a:r>
          </a:p>
        </p:txBody>
      </p:sp>
      <p:sp>
        <p:nvSpPr>
          <p:cNvPr id="61" name="Скругленный прямоугольник 16">
            <a:extLst>
              <a:ext uri="{FF2B5EF4-FFF2-40B4-BE49-F238E27FC236}">
                <a16:creationId xmlns:a16="http://schemas.microsoft.com/office/drawing/2014/main" id="{4E2FA5BC-2570-48E3-D192-5A500E88A198}"/>
              </a:ext>
            </a:extLst>
          </p:cNvPr>
          <p:cNvSpPr/>
          <p:nvPr/>
        </p:nvSpPr>
        <p:spPr>
          <a:xfrm>
            <a:off x="7236208" y="5064156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8</a:t>
            </a:r>
          </a:p>
        </p:txBody>
      </p:sp>
      <p:sp>
        <p:nvSpPr>
          <p:cNvPr id="62" name="Скругленный прямоугольник 20">
            <a:extLst>
              <a:ext uri="{FF2B5EF4-FFF2-40B4-BE49-F238E27FC236}">
                <a16:creationId xmlns:a16="http://schemas.microsoft.com/office/drawing/2014/main" id="{ACE17FE8-91F1-2653-708B-D64777C000F4}"/>
              </a:ext>
            </a:extLst>
          </p:cNvPr>
          <p:cNvSpPr/>
          <p:nvPr/>
        </p:nvSpPr>
        <p:spPr>
          <a:xfrm>
            <a:off x="9712423" y="5028625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1" dirty="0">
                <a:solidFill>
                  <a:srgbClr val="FFFFFF"/>
                </a:solidFill>
                <a:latin typeface="Proxima Nova Cn Rg"/>
              </a:rPr>
              <a:t>9</a:t>
            </a: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770BB8E7-4B64-05EA-5BA9-1E70DF4BE985}"/>
              </a:ext>
            </a:extLst>
          </p:cNvPr>
          <p:cNvSpPr/>
          <p:nvPr/>
        </p:nvSpPr>
        <p:spPr>
          <a:xfrm>
            <a:off x="4798270" y="2506163"/>
            <a:ext cx="2379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Ответственность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07EE1F0E-7559-D5CA-FBE9-7F72C588A4D4}"/>
              </a:ext>
            </a:extLst>
          </p:cNvPr>
          <p:cNvSpPr/>
          <p:nvPr/>
        </p:nvSpPr>
        <p:spPr>
          <a:xfrm>
            <a:off x="7146832" y="4003237"/>
            <a:ext cx="22357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Умение работать в коллективе</a:t>
            </a: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78257B05-0DA4-4883-941E-FBAA3F8FB1D2}"/>
              </a:ext>
            </a:extLst>
          </p:cNvPr>
          <p:cNvSpPr/>
          <p:nvPr/>
        </p:nvSpPr>
        <p:spPr>
          <a:xfrm>
            <a:off x="9731095" y="4003237"/>
            <a:ext cx="2085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Обеспечение пропускного режима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678F15-5328-4EB1-AB63-865986911335}"/>
              </a:ext>
            </a:extLst>
          </p:cNvPr>
          <p:cNvSpPr/>
          <p:nvPr/>
        </p:nvSpPr>
        <p:spPr>
          <a:xfrm>
            <a:off x="9712423" y="2433212"/>
            <a:ext cx="24795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 err="1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Стрессо</a:t>
            </a: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-устойчивость</a:t>
            </a:r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id="{BDD28898-1A4E-42ED-8758-DE489EA40154}"/>
              </a:ext>
            </a:extLst>
          </p:cNvPr>
          <p:cNvSpPr/>
          <p:nvPr/>
        </p:nvSpPr>
        <p:spPr>
          <a:xfrm>
            <a:off x="7234050" y="2559678"/>
            <a:ext cx="2379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Работа в команде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65" name="Прямоугольник 64">
            <a:extLst>
              <a:ext uri="{FF2B5EF4-FFF2-40B4-BE49-F238E27FC236}">
                <a16:creationId xmlns:a16="http://schemas.microsoft.com/office/drawing/2014/main" id="{28F1602F-F0CB-4E33-962C-8F3C58E1952F}"/>
              </a:ext>
            </a:extLst>
          </p:cNvPr>
          <p:cNvSpPr/>
          <p:nvPr/>
        </p:nvSpPr>
        <p:spPr>
          <a:xfrm flipH="1">
            <a:off x="7064685" y="5528736"/>
            <a:ext cx="2317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Составление документации</a:t>
            </a:r>
          </a:p>
        </p:txBody>
      </p:sp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id="{79297637-7AA7-4DBB-89B1-0570238C1998}"/>
              </a:ext>
            </a:extLst>
          </p:cNvPr>
          <p:cNvSpPr/>
          <p:nvPr/>
        </p:nvSpPr>
        <p:spPr>
          <a:xfrm>
            <a:off x="4700707" y="4113430"/>
            <a:ext cx="24080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Пользователь ПК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B9C174-BC61-48AE-B487-53EA460C6582}"/>
              </a:ext>
            </a:extLst>
          </p:cNvPr>
          <p:cNvSpPr/>
          <p:nvPr/>
        </p:nvSpPr>
        <p:spPr>
          <a:xfrm>
            <a:off x="4593017" y="5405625"/>
            <a:ext cx="24501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Точность и внимательность к деталям</a:t>
            </a:r>
          </a:p>
        </p:txBody>
      </p:sp>
    </p:spTree>
    <p:extLst>
      <p:ext uri="{BB962C8B-B14F-4D97-AF65-F5344CB8AC3E}">
        <p14:creationId xmlns:p14="http://schemas.microsoft.com/office/powerpoint/2010/main" val="1448966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996E5A1-8E2B-4EE3-9462-56CE1CE75325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EBE8E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628650" lvl="0">
              <a:lnSpc>
                <a:spcPct val="90000"/>
              </a:lnSpc>
              <a:spcBef>
                <a:spcPts val="1000"/>
              </a:spcBef>
              <a:buClr>
                <a:srgbClr val="19191D"/>
              </a:buClr>
              <a:buSzPts val="1400"/>
            </a:pPr>
            <a:endParaRPr lang="ru-RU" sz="4400" b="1" kern="0" dirty="0">
              <a:solidFill>
                <a:srgbClr val="191B1D"/>
              </a:solidFill>
              <a:latin typeface="Proxima Nova Cn Rg" panose="02000506030000020004" pitchFamily="2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7" name="Подзаголовок 7">
            <a:extLst>
              <a:ext uri="{FF2B5EF4-FFF2-40B4-BE49-F238E27FC236}">
                <a16:creationId xmlns:a16="http://schemas.microsoft.com/office/drawing/2014/main" id="{80F37524-2EB9-4C09-B683-2D4C24CBECAA}"/>
              </a:ext>
            </a:extLst>
          </p:cNvPr>
          <p:cNvSpPr txBox="1">
            <a:spLocks/>
          </p:cNvSpPr>
          <p:nvPr/>
        </p:nvSpPr>
        <p:spPr>
          <a:xfrm>
            <a:off x="7627994" y="1931881"/>
            <a:ext cx="1918978" cy="19628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D6001C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Узнать больше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B646B62-CA55-CC01-DCC3-1835BC3091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093" y="740783"/>
            <a:ext cx="2568796" cy="6117217"/>
          </a:xfrm>
          <a:prstGeom prst="rect">
            <a:avLst/>
          </a:prstGeom>
        </p:spPr>
      </p:pic>
      <p:sp>
        <p:nvSpPr>
          <p:cNvPr id="20" name="Текст 5">
            <a:extLst>
              <a:ext uri="{FF2B5EF4-FFF2-40B4-BE49-F238E27FC236}">
                <a16:creationId xmlns:a16="http://schemas.microsoft.com/office/drawing/2014/main" id="{F45B461E-F26B-1605-8ADB-675182F9A8D7}"/>
              </a:ext>
            </a:extLst>
          </p:cNvPr>
          <p:cNvSpPr txBox="1">
            <a:spLocks/>
          </p:cNvSpPr>
          <p:nvPr/>
        </p:nvSpPr>
        <p:spPr>
          <a:xfrm>
            <a:off x="271263" y="1628774"/>
            <a:ext cx="6720256" cy="2991777"/>
          </a:xfrm>
          <a:prstGeom prst="rect">
            <a:avLst/>
          </a:prstGeom>
        </p:spPr>
        <p:txBody>
          <a:bodyPr anchor="b"/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pic>
        <p:nvPicPr>
          <p:cNvPr id="21" name="Рисунок 8">
            <a:extLst>
              <a:ext uri="{FF2B5EF4-FFF2-40B4-BE49-F238E27FC236}">
                <a16:creationId xmlns:a16="http://schemas.microsoft.com/office/drawing/2014/main" id="{64DBF455-0A0F-FFB5-4655-54CF85DC2D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1263" y="6301000"/>
            <a:ext cx="973641" cy="27943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65B76BE-BB99-43A2-8D63-6D0AC97D81F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965" y="2368423"/>
            <a:ext cx="2252128" cy="2252128"/>
          </a:xfrm>
          <a:prstGeom prst="roundRect">
            <a:avLst>
              <a:gd name="adj" fmla="val 6389"/>
            </a:avLst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D84DF4-2665-B827-D7A2-91CDF9E06A09}"/>
              </a:ext>
            </a:extLst>
          </p:cNvPr>
          <p:cNvSpPr txBox="1"/>
          <p:nvPr/>
        </p:nvSpPr>
        <p:spPr>
          <a:xfrm>
            <a:off x="451693" y="556588"/>
            <a:ext cx="6070294" cy="5709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Не знаешь, кем стать, или хочешь заработать на карманные?</a:t>
            </a:r>
          </a:p>
          <a:p>
            <a:endParaRPr lang="ru-RU" sz="2500" dirty="0">
              <a:solidFill>
                <a:srgbClr val="191B1D"/>
              </a:solidFill>
              <a:latin typeface="Proxima Nova Cn Rg"/>
              <a:cs typeface="Arial" panose="020B0604020202020204" pitchFamily="34" charset="0"/>
            </a:endParaRPr>
          </a:p>
          <a:p>
            <a:r>
              <a:rPr lang="ru-RU" sz="2500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На </a:t>
            </a:r>
            <a:r>
              <a:rPr lang="ru-RU" sz="2500" dirty="0" err="1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hh.ru</a:t>
            </a:r>
            <a:r>
              <a:rPr lang="ru-RU" sz="2500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 можно не только найти работу. Это классный карьерный инструмент, с помощью которого можно посмотреть, какие профессии существуют, сколько зарабатывают начинающие специалисты и какие навыки нужно прокачать, чтобы пройти собес на эти вакансии.</a:t>
            </a:r>
          </a:p>
          <a:p>
            <a:endParaRPr lang="ru-RU" sz="2500" dirty="0">
              <a:solidFill>
                <a:srgbClr val="191B1D"/>
              </a:solidFill>
              <a:latin typeface="Proxima Nova Cn Rg"/>
              <a:cs typeface="Arial" panose="020B0604020202020204" pitchFamily="34" charset="0"/>
            </a:endParaRPr>
          </a:p>
          <a:p>
            <a:r>
              <a:rPr lang="ru-RU" sz="2500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Залетай!</a:t>
            </a:r>
          </a:p>
        </p:txBody>
      </p:sp>
    </p:spTree>
    <p:extLst>
      <p:ext uri="{BB962C8B-B14F-4D97-AF65-F5344CB8AC3E}">
        <p14:creationId xmlns:p14="http://schemas.microsoft.com/office/powerpoint/2010/main" val="1022820134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1">
  <a:themeElements>
    <a:clrScheme name="Пользовательские 3">
      <a:dk1>
        <a:srgbClr val="FFFFFF"/>
      </a:dk1>
      <a:lt1>
        <a:srgbClr val="191A1D"/>
      </a:lt1>
      <a:dk2>
        <a:srgbClr val="19191D"/>
      </a:dk2>
      <a:lt2>
        <a:srgbClr val="F1F1F1"/>
      </a:lt2>
      <a:accent1>
        <a:srgbClr val="D6001C"/>
      </a:accent1>
      <a:accent2>
        <a:srgbClr val="EF99A3"/>
      </a:accent2>
      <a:accent3>
        <a:srgbClr val="F7CCD2"/>
      </a:accent3>
      <a:accent4>
        <a:srgbClr val="38A169"/>
      </a:accent4>
      <a:accent5>
        <a:srgbClr val="CEB9E8"/>
      </a:accent5>
      <a:accent6>
        <a:srgbClr val="F1F1F1"/>
      </a:accent6>
      <a:hlink>
        <a:srgbClr val="D6001C"/>
      </a:hlink>
      <a:folHlink>
        <a:srgbClr val="1A1D20"/>
      </a:folHlink>
    </a:clrScheme>
    <a:fontScheme name="Другая 1">
      <a:majorFont>
        <a:latin typeface="Proxima Nova Cn Rg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/>
      <a:lstStyle/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Тема1" id="{86E1B552-E87C-E243-AC48-4BDE3F7BA16A}" vid="{A7ED1884-DB69-9747-AB3A-7E87D55CAAE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4283</TotalTime>
  <Words>442</Words>
  <Application>Microsoft Macintosh PowerPoint</Application>
  <PresentationFormat>Широкоэкранный</PresentationFormat>
  <Paragraphs>75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Proxima Nova Cn Rg</vt:lpstr>
      <vt:lpstr>Proxima Nova Cond</vt:lpstr>
      <vt:lpstr>2_Тема1</vt:lpstr>
      <vt:lpstr>Презентация PowerPoint</vt:lpstr>
      <vt:lpstr>Презентация PowerPoint</vt:lpstr>
      <vt:lpstr>Легко ли найти работу специалистам с военным образованием?</vt:lpstr>
      <vt:lpstr>Каких специалистов с военным образованием ищут работодатели?</vt:lpstr>
      <vt:lpstr>Кем можно работать, если опыта нет?</vt:lpstr>
      <vt:lpstr>Какие навыки ценятся в работе?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Динамика среднего числа активных вакансий и резюме в сфере «Транспорт, логистика, перевозки»</dc:title>
  <dc:creator>Позднякова Татьяна</dc:creator>
  <cp:lastModifiedBy>Чугунов Даниил</cp:lastModifiedBy>
  <cp:revision>179</cp:revision>
  <dcterms:created xsi:type="dcterms:W3CDTF">2024-11-06T10:21:16Z</dcterms:created>
  <dcterms:modified xsi:type="dcterms:W3CDTF">2025-06-30T16:38:43Z</dcterms:modified>
</cp:coreProperties>
</file>