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705" r:id="rId4"/>
  </p:sldMasterIdLst>
  <p:notesMasterIdLst>
    <p:notesMasterId r:id="rId18"/>
  </p:notesMasterIdLst>
  <p:handoutMasterIdLst>
    <p:handoutMasterId r:id="rId19"/>
  </p:handoutMasterIdLst>
  <p:sldIdLst>
    <p:sldId id="1866" r:id="rId5"/>
    <p:sldId id="1867" r:id="rId6"/>
    <p:sldId id="1890" r:id="rId7"/>
    <p:sldId id="1868" r:id="rId8"/>
    <p:sldId id="1888" r:id="rId9"/>
    <p:sldId id="1869" r:id="rId10"/>
    <p:sldId id="1889" r:id="rId11"/>
    <p:sldId id="1891" r:id="rId12"/>
    <p:sldId id="1892" r:id="rId13"/>
    <p:sldId id="1893" r:id="rId14"/>
    <p:sldId id="1894" r:id="rId15"/>
    <p:sldId id="1895" r:id="rId16"/>
    <p:sldId id="1872" r:id="rId1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Lines theme" id="{EE9670AD-028C-4190-AAA8-2AF0F3B1E372}">
          <p14:sldIdLst>
            <p14:sldId id="1866"/>
            <p14:sldId id="1867"/>
            <p14:sldId id="1890"/>
            <p14:sldId id="1868"/>
            <p14:sldId id="1888"/>
            <p14:sldId id="1869"/>
            <p14:sldId id="1889"/>
            <p14:sldId id="1891"/>
            <p14:sldId id="1892"/>
            <p14:sldId id="1893"/>
            <p14:sldId id="1894"/>
            <p14:sldId id="1895"/>
            <p14:sldId id="18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80" userDrawn="1">
          <p15:clr>
            <a:srgbClr val="A4A3A4"/>
          </p15:clr>
        </p15:guide>
        <p15:guide id="3" pos="7200" userDrawn="1">
          <p15:clr>
            <a:srgbClr val="A4A3A4"/>
          </p15:clr>
        </p15:guide>
        <p15:guide id="4" pos="43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E6DC"/>
    <a:srgbClr val="ECE0D4"/>
    <a:srgbClr val="D1B497"/>
    <a:srgbClr val="E3D1BF"/>
    <a:srgbClr val="AA673C"/>
    <a:srgbClr val="6A6967"/>
    <a:srgbClr val="C19C84"/>
    <a:srgbClr val="F8EBE0"/>
    <a:srgbClr val="FF2625"/>
    <a:srgbClr val="0077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9" autoAdjust="0"/>
    <p:restoredTop sz="94641" autoAdjust="0"/>
  </p:normalViewPr>
  <p:slideViewPr>
    <p:cSldViewPr snapToGrid="0">
      <p:cViewPr varScale="1">
        <p:scale>
          <a:sx n="66" d="100"/>
          <a:sy n="66" d="100"/>
        </p:scale>
        <p:origin x="96" y="1098"/>
      </p:cViewPr>
      <p:guideLst>
        <p:guide orient="horz" pos="2160"/>
        <p:guide pos="480"/>
        <p:guide pos="7200"/>
        <p:guide pos="43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184"/>
    </p:cViewPr>
  </p:sorterViewPr>
  <p:notesViewPr>
    <p:cSldViewPr snapToGrid="0">
      <p:cViewPr varScale="1">
        <p:scale>
          <a:sx n="48" d="100"/>
          <a:sy n="48" d="100"/>
        </p:scale>
        <p:origin x="1828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0CC79A4-0B25-469F-9B41-E1B92476C68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F87740-790C-4B8E-8BDF-37374E5C19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8EE06D-E2C5-4DF1-B3C1-8E9169AAB10D}" type="datetimeFigureOut">
              <a:rPr lang="en-US" smtClean="0"/>
              <a:t>6/22/2025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C8AAF8-731F-4C2E-B690-3086B25AFC6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1C11FA-B74B-44E5-9E55-A45B9911BEF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EE2F40-54C0-4227-BA47-31BF544EF9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7446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D9F622F8-1824-4338-8C3C-5529D3BDEF4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618DDD53-BB38-4118-BC75-9CE27D49C55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6C03B6F7-B1AE-4118-ABA2-FFEC9B8F0E9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>
            <a:extLst>
              <a:ext uri="{FF2B5EF4-FFF2-40B4-BE49-F238E27FC236}">
                <a16:creationId xmlns:a16="http://schemas.microsoft.com/office/drawing/2014/main" id="{646F5356-BDE8-43C1-9587-85323D02B19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>
            <a:extLst>
              <a:ext uri="{FF2B5EF4-FFF2-40B4-BE49-F238E27FC236}">
                <a16:creationId xmlns:a16="http://schemas.microsoft.com/office/drawing/2014/main" id="{89912C35-11A9-4DA7-8476-F1823F658CA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7" name="Rectangle 7">
            <a:extLst>
              <a:ext uri="{FF2B5EF4-FFF2-40B4-BE49-F238E27FC236}">
                <a16:creationId xmlns:a16="http://schemas.microsoft.com/office/drawing/2014/main" id="{7180ED79-CEC3-4FB9-B511-8597B20A0C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DEB7EE2-04A2-4FB2-9625-C9C73AC4D32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FA4671F7-4D2C-4B1E-AED7-24676BE8B4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47842D7-C728-4EBD-982B-B8BE79E4DBBE}" type="slidenum">
              <a:rPr lang="en-US" altLang="en-US"/>
              <a:pPr eaLnBrk="1" hangingPunct="1"/>
              <a:t>1</a:t>
            </a:fld>
            <a:endParaRPr lang="en-US" altLang="en-US" dirty="0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D8E83BD0-7AE4-4323-9047-FC368929C5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FDECF5EC-C5EC-4723-8F4F-A75A20018F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8148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B7EE2-04A2-4FB2-9625-C9C73AC4D32F}" type="slidenum">
              <a:rPr lang="en-US" altLang="en-US" smtClean="0"/>
              <a:pPr/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32278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B7EE2-04A2-4FB2-9625-C9C73AC4D32F}" type="slidenum">
              <a:rPr lang="en-US" altLang="en-US" smtClean="0"/>
              <a:pPr/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83417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B7EE2-04A2-4FB2-9625-C9C73AC4D32F}" type="slidenum">
              <a:rPr lang="en-US" altLang="en-US" smtClean="0"/>
              <a:pPr/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73438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B7EE2-04A2-4FB2-9625-C9C73AC4D32F}" type="slidenum">
              <a:rPr lang="en-US" altLang="en-US" smtClean="0"/>
              <a:pPr/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80595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B7EE2-04A2-4FB2-9625-C9C73AC4D32F}" type="slidenum">
              <a:rPr lang="en-US" altLang="en-US" smtClean="0"/>
              <a:pPr/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53168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B7EE2-04A2-4FB2-9625-C9C73AC4D32F}" type="slidenum">
              <a:rPr lang="en-US" altLang="en-US" smtClean="0"/>
              <a:pPr/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51863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B7EE2-04A2-4FB2-9625-C9C73AC4D32F}" type="slidenum">
              <a:rPr lang="en-US" altLang="en-US" smtClean="0"/>
              <a:pPr/>
              <a:t>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553020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B7EE2-04A2-4FB2-9625-C9C73AC4D32F}" type="slidenum">
              <a:rPr lang="en-US" altLang="en-US" smtClean="0"/>
              <a:pPr/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36436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7007FCA-3EC9-46F6-BE85-2DE9F97B48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83" name="Title 381">
            <a:extLst>
              <a:ext uri="{FF2B5EF4-FFF2-40B4-BE49-F238E27FC236}">
                <a16:creationId xmlns:a16="http://schemas.microsoft.com/office/drawing/2014/main" id="{219026B8-F099-4229-B446-9FE2B966B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1656" y="2304288"/>
            <a:ext cx="7022592" cy="2258568"/>
          </a:xfr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en-US" sz="4800" b="1">
                <a:solidFill>
                  <a:schemeClr val="accent4">
                    <a:lumMod val="75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 algn="ctr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63099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0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Pattern Whi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BC00585D-E155-409A-899A-29BDF4E57F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6577"/>
            <a:ext cx="10668000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944D9B-AA15-4DB5-AE58-0FA514F6FE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1790699"/>
            <a:ext cx="10668000" cy="6858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9AB818C-9403-4CA7-8FC5-347DDE455E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791200"/>
            <a:ext cx="121920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356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E65ED86-A26C-479A-8393-0BFDCBCD43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1783952"/>
            <a:ext cx="10668000" cy="111164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858EEFF-117E-4B86-B6B2-CD8F71AA8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6577"/>
            <a:ext cx="10668000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Graphic 2" hidden="1">
            <a:extLst>
              <a:ext uri="{FF2B5EF4-FFF2-40B4-BE49-F238E27FC236}">
                <a16:creationId xmlns:a16="http://schemas.microsoft.com/office/drawing/2014/main" id="{D0B12BD8-7E23-4DB3-9F3C-68F6FF145E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72650" y="0"/>
            <a:ext cx="2419350" cy="261937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85143907-CDEB-455C-878E-7AE28AF7D2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5418919" y="0"/>
            <a:ext cx="6407956" cy="178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27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1B9BC-7BE7-4893-90FD-CC95830FD8F2}" type="datetimeFigureOut">
              <a:rPr lang="en-US" smtClean="0"/>
              <a:t>6/22/2025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5270E-046A-4C23-BC98-E307A7DD6B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832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hoto Cont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498B63D-F60C-4A9D-8D3E-0C7CD748FE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5334000" cy="3276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4">
                    <a:lumMod val="50000"/>
                  </a:schemeClr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B1932CF-F265-4AEE-8704-F42C01AFB4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8000" y="715963"/>
            <a:ext cx="4572000" cy="5113336"/>
          </a:xfrm>
        </p:spPr>
        <p:txBody>
          <a:bodyPr/>
          <a:lstStyle>
            <a:lvl1pPr algn="ctr">
              <a:buNone/>
              <a:defRPr sz="160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9498076-A8F2-48B0-807A-C402BDA60D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074048"/>
            <a:ext cx="6407956" cy="178395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CF9E2C1-844F-4C0E-A423-111C77AEE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15961"/>
            <a:ext cx="5334000" cy="118903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b="1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0089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498B63D-F60C-4A9D-8D3E-0C7CD748FE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5334000" cy="3276600"/>
          </a:xfrm>
        </p:spPr>
        <p:txBody>
          <a:bodyPr/>
          <a:lstStyle>
            <a:lvl1pPr marL="0" indent="0">
              <a:buNone/>
              <a:defRPr sz="1800" b="1"/>
            </a:lvl1pPr>
            <a:lvl2pPr marL="283464" indent="-283464">
              <a:spcBef>
                <a:spcPts val="1000"/>
              </a:spcBef>
              <a:defRPr sz="18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89E410BA-B0FE-4F0E-8BE5-D33CC01663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8000" y="3444081"/>
            <a:ext cx="4572000" cy="2362200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827A95C0-AE8D-46E1-9EF9-64504CBEF9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58000" y="715963"/>
            <a:ext cx="4572000" cy="2362200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endParaRPr lang="en-US" dirty="0"/>
          </a:p>
        </p:txBody>
      </p:sp>
      <p:pic>
        <p:nvPicPr>
          <p:cNvPr id="2" name="Graphic 1" hidden="1">
            <a:extLst>
              <a:ext uri="{FF2B5EF4-FFF2-40B4-BE49-F238E27FC236}">
                <a16:creationId xmlns:a16="http://schemas.microsoft.com/office/drawing/2014/main" id="{295740BA-9B4E-4B38-827D-32544CDF75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892800"/>
            <a:ext cx="12192000" cy="9652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29C593AE-D9D2-42FE-A240-F97D187261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327681"/>
            <a:ext cx="5496910" cy="1530320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9AA0A799-2244-4DB2-ACAB-F6DA87A73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15961"/>
            <a:ext cx="5334000" cy="118903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b="1">
                <a:solidFill>
                  <a:schemeClr val="tx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0834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72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tern Content Da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6477000" cy="3276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997D967-7D0C-43B1-AF0D-22448F0504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55106" y="0"/>
            <a:ext cx="3136894" cy="685800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9B292CAA-5A7B-44A6-B47D-2FE9F593A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5961"/>
            <a:ext cx="6476999" cy="118903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b="1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22252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tern Content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6477000" cy="3276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1">
                    <a:lumMod val="50000"/>
                  </a:schemeClr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accent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997D967-7D0C-43B1-AF0D-22448F0504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55106" y="0"/>
            <a:ext cx="3136894" cy="685800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9B292CAA-5A7B-44A6-B47D-2FE9F593A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5961"/>
            <a:ext cx="6476999" cy="118903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b="1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211921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tern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57700" y="1905000"/>
            <a:ext cx="7219043" cy="3276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1">
                    <a:lumMod val="50000"/>
                  </a:schemeClr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accent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05C4425-09AC-4097-B868-D49C9D64C8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03"/>
            <a:ext cx="3720664" cy="6857194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C6104E15-F449-422E-973A-1899DDF43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699" y="715961"/>
            <a:ext cx="7219043" cy="118903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b="1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5596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08" userDrawn="1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etti Content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470216E-CA87-491C-BBBE-DDFD70D768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94" t="34041" r="11052" b="45480"/>
          <a:stretch/>
        </p:blipFill>
        <p:spPr>
          <a:xfrm>
            <a:off x="-3048" y="35012"/>
            <a:ext cx="12198096" cy="678797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D9303A2-B30A-054C-B809-053B909E12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95467"/>
            <a:ext cx="9141397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Section title with border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0F58DD1-3970-D84D-8040-EF33B0971D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</p:spTree>
    <p:extLst>
      <p:ext uri="{BB962C8B-B14F-4D97-AF65-F5344CB8AC3E}">
        <p14:creationId xmlns:p14="http://schemas.microsoft.com/office/powerpoint/2010/main" val="19018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3" userDrawn="1">
          <p15:clr>
            <a:srgbClr val="5ACBF0"/>
          </p15:clr>
        </p15:guide>
        <p15:guide id="4" orient="horz" pos="2488" userDrawn="1">
          <p15:clr>
            <a:srgbClr val="5ACBF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etti Content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470216E-CA87-491C-BBBE-DDFD70D768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94" t="34041" r="11052" b="45480"/>
          <a:stretch/>
        </p:blipFill>
        <p:spPr>
          <a:xfrm>
            <a:off x="-3048" y="35012"/>
            <a:ext cx="12198096" cy="678797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D9303A2-B30A-054C-B809-053B909E12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95467"/>
            <a:ext cx="9141397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Section title with border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0F58DD1-3970-D84D-8040-EF33B0971D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</p:spTree>
    <p:extLst>
      <p:ext uri="{BB962C8B-B14F-4D97-AF65-F5344CB8AC3E}">
        <p14:creationId xmlns:p14="http://schemas.microsoft.com/office/powerpoint/2010/main" val="164887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3" userDrawn="1">
          <p15:clr>
            <a:srgbClr val="5ACBF0"/>
          </p15:clr>
        </p15:guide>
        <p15:guide id="4" orient="horz" pos="2488" userDrawn="1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Pattern Blac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EEF53A4-35A6-4E43-B220-67DA381C59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Insert content here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7724906-4405-47F4-B533-7291B003B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95467"/>
            <a:ext cx="9141397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781D833-01F3-4F75-8F62-D60039CA37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791200"/>
            <a:ext cx="121920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5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64696-E1F3-49EF-AEC8-730A16D9A23F}" type="datetimeFigureOut">
              <a:rPr lang="en-US" altLang="en-US" smtClean="0"/>
              <a:pPr/>
              <a:t>6/22/2025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2A1B0-4691-41D9-84E0-69D594EAA3F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918990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7" r:id="rId5"/>
    <p:sldLayoutId id="2147483710" r:id="rId6"/>
    <p:sldLayoutId id="2147483716" r:id="rId7"/>
    <p:sldLayoutId id="2147483718" r:id="rId8"/>
    <p:sldLayoutId id="2147483712" r:id="rId9"/>
    <p:sldLayoutId id="2147483713" r:id="rId10"/>
    <p:sldLayoutId id="2147483714" r:id="rId11"/>
    <p:sldLayoutId id="214748371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168E5CF-FC82-40DA-8E6D-0BFF887BD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8976" y="2768203"/>
            <a:ext cx="7022592" cy="2926743"/>
          </a:xfrm>
        </p:spPr>
        <p:txBody>
          <a:bodyPr>
            <a:normAutofit/>
          </a:bodyPr>
          <a:lstStyle/>
          <a:p>
            <a:pPr rtl="0"/>
            <a:r>
              <a:rPr lang="ru-RU" sz="2000" b="1" dirty="0"/>
              <a:t>Автономная некоммерческая организация</a:t>
            </a:r>
            <a:br>
              <a:rPr lang="ru-RU" sz="2000" b="1" dirty="0"/>
            </a:br>
            <a:r>
              <a:rPr lang="ru-RU" sz="2000" b="1" dirty="0"/>
              <a:t>«Центр поддержки семей </a:t>
            </a:r>
            <a:br>
              <a:rPr lang="ru-RU" sz="2000" b="1" dirty="0"/>
            </a:br>
            <a:r>
              <a:rPr lang="ru-RU" sz="2000" b="1" dirty="0"/>
              <a:t>«Круг надежд»»</a:t>
            </a:r>
            <a:br>
              <a:rPr lang="ru-RU" sz="2000" b="1" dirty="0"/>
            </a:br>
            <a:br>
              <a:rPr lang="ru-RU" sz="2000" b="1" dirty="0"/>
            </a:br>
            <a:r>
              <a:rPr lang="ru-RU" sz="2000" b="1" dirty="0"/>
              <a:t>Ханты-Мансийский автономный округ -Югра</a:t>
            </a:r>
            <a:br>
              <a:rPr lang="ru-RU" sz="2000" b="1" dirty="0"/>
            </a:br>
            <a:r>
              <a:rPr lang="ru-RU" sz="2000" b="1" dirty="0"/>
              <a:t>г. Сургут</a:t>
            </a:r>
            <a:br>
              <a:rPr lang="en-US" sz="2000" b="1" dirty="0"/>
            </a:br>
            <a:br>
              <a:rPr lang="ru-RU" sz="2000" b="1" dirty="0"/>
            </a:br>
            <a:r>
              <a:rPr lang="ru-RU" sz="2000" dirty="0"/>
              <a:t>Сергаева Надежда Валерьевна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0D09EA-750D-4D6C-AAA4-D05143122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881" y="0"/>
            <a:ext cx="2832234" cy="283223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FDFBB1-88E8-4739-A458-837A89B65D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6763" y="6170103"/>
            <a:ext cx="2078473" cy="583952"/>
          </a:xfrm>
          <a:prstGeom prst="rect">
            <a:avLst/>
          </a:prstGeom>
        </p:spPr>
      </p:pic>
      <p:sp>
        <p:nvSpPr>
          <p:cNvPr id="7" name="Title 5">
            <a:extLst>
              <a:ext uri="{FF2B5EF4-FFF2-40B4-BE49-F238E27FC236}">
                <a16:creationId xmlns:a16="http://schemas.microsoft.com/office/drawing/2014/main" id="{225E2248-229B-461A-8767-1F08EA028E41}"/>
              </a:ext>
            </a:extLst>
          </p:cNvPr>
          <p:cNvSpPr txBox="1">
            <a:spLocks/>
          </p:cNvSpPr>
          <p:nvPr/>
        </p:nvSpPr>
        <p:spPr>
          <a:xfrm>
            <a:off x="3428999" y="395921"/>
            <a:ext cx="5334000" cy="1189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1" kern="1200">
                <a:solidFill>
                  <a:schemeClr val="accent4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239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8FBE6B-DC67-4E64-80F4-CADE978D2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205449"/>
            <a:ext cx="10668000" cy="492443"/>
          </a:xfrm>
        </p:spPr>
        <p:txBody>
          <a:bodyPr/>
          <a:lstStyle/>
          <a:p>
            <a:pPr algn="ctr"/>
            <a:r>
              <a:rPr lang="ru-RU" sz="3200" dirty="0">
                <a:solidFill>
                  <a:schemeClr val="accent6">
                    <a:lumMod val="75000"/>
                  </a:schemeClr>
                </a:solidFill>
              </a:rPr>
              <a:t>И про ремонты не забыли и на зиму утеплили 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5F5824-D0C2-4F04-89D0-E097A1D22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760" y="2453640"/>
            <a:ext cx="4968240" cy="37261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CD4D2CF-0BB3-470B-B062-3DA91B3B5C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0450" y="2324100"/>
            <a:ext cx="2891790" cy="385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74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accent1">
                <a:lumMod val="12000"/>
                <a:lumOff val="88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DCBA01B-ECA4-4938-872A-B38BEB13AC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90055" y="137203"/>
            <a:ext cx="6355080" cy="4546895"/>
          </a:xfrm>
        </p:spPr>
        <p:txBody>
          <a:bodyPr/>
          <a:lstStyle/>
          <a:p>
            <a:r>
              <a:rPr lang="ru-RU" sz="3200" b="0" i="0" dirty="0">
                <a:solidFill>
                  <a:srgbClr val="000000"/>
                </a:solidFill>
                <a:effectLst/>
                <a:latin typeface="EuclidCircularB"/>
              </a:rPr>
              <a:t>Результаты:</a:t>
            </a:r>
          </a:p>
          <a:p>
            <a:r>
              <a:rPr lang="ru-RU" b="0" i="0" dirty="0">
                <a:solidFill>
                  <a:srgbClr val="212529"/>
                </a:solidFill>
                <a:effectLst/>
                <a:latin typeface="PT Sans" panose="020B0503020203020204" pitchFamily="34" charset="-52"/>
              </a:rPr>
              <a:t>В проекте участвуют 50 одиноко проживающих пенсионеров, результаты за 2024 год: доставлен 521 продуктовый набор (Всего с 2021года доставлено12260) , Проведено 127 генеральных уборок (Всего с 2021 года 637 уборок), 421 поездка авто-волонтеров (Всего с 2021 года 1623 поездки).Всего за весь период приобретено 24 тонометра, 4 бытовых прибора, 47 наборов гигиены, мелкий ремонт 43 раза, 142 социальных консультации.</a:t>
            </a:r>
          </a:p>
          <a:p>
            <a:endParaRPr lang="ru-RU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Данная практика была отмечена в 2023 году на городской выставке социальных проектов (2 место). Проект поддержан Фондом Президентских грантов в 2024 году, практика отмечена дипломом лауреата Всероссийской премии «Вместе сможем победить» в 2024г. </a:t>
            </a:r>
            <a:endParaRPr lang="ru-RU" sz="3200" b="0" i="0" dirty="0">
              <a:solidFill>
                <a:srgbClr val="002060"/>
              </a:solidFill>
              <a:effectLst/>
              <a:latin typeface="EuclidCircularB"/>
            </a:endParaRPr>
          </a:p>
          <a:p>
            <a:endParaRPr lang="ru-RU" sz="3200" b="0" i="0" dirty="0">
              <a:solidFill>
                <a:srgbClr val="000000"/>
              </a:solidFill>
              <a:effectLst/>
              <a:latin typeface="EuclidCircularB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F113E2-10C1-4B5C-AC98-943C9A6A8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740" y="3606462"/>
            <a:ext cx="4165600" cy="31242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B77088E-0589-409B-A905-9DE9898400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65" y="3251538"/>
            <a:ext cx="2395559" cy="286512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9A260C-B62B-4FFE-AF95-F01F38438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65" y="558505"/>
            <a:ext cx="3590712" cy="269303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7E454F8-9AD7-46A7-B2ED-EF442D7EF3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0124" y="4148508"/>
            <a:ext cx="1925211" cy="272507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CBCF32C-469E-42DF-8E68-ACD9467EF1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6545" y="4684098"/>
            <a:ext cx="1642110" cy="218948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F7E247A-4A1E-4FDB-ABDE-30295975A7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5455" y="4173186"/>
            <a:ext cx="1925211" cy="255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5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accent1">
                <a:lumMod val="12000"/>
                <a:lumOff val="88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DCBA01B-ECA4-4938-872A-B38BEB13AC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3908" y="598850"/>
            <a:ext cx="6355080" cy="5386068"/>
          </a:xfrm>
        </p:spPr>
        <p:txBody>
          <a:bodyPr/>
          <a:lstStyle/>
          <a:p>
            <a:r>
              <a:rPr lang="ru-RU" sz="3200" b="0" i="0" dirty="0">
                <a:solidFill>
                  <a:srgbClr val="000000"/>
                </a:solidFill>
                <a:effectLst/>
                <a:latin typeface="EuclidCircularB"/>
              </a:rPr>
              <a:t>Кто нам помогает?</a:t>
            </a:r>
          </a:p>
          <a:p>
            <a:endParaRPr lang="ru-RU" sz="3200" b="0" i="0" dirty="0">
              <a:solidFill>
                <a:srgbClr val="000000"/>
              </a:solidFill>
              <a:effectLst/>
              <a:latin typeface="EuclidCircularB"/>
            </a:endParaRPr>
          </a:p>
          <a:p>
            <a:r>
              <a:rPr lang="ru-RU" sz="3200" dirty="0">
                <a:solidFill>
                  <a:srgbClr val="000000"/>
                </a:solidFill>
                <a:latin typeface="EuclidCircularB"/>
              </a:rPr>
              <a:t>1. Жители города Сургута</a:t>
            </a:r>
          </a:p>
          <a:p>
            <a:r>
              <a:rPr lang="ru-RU" sz="3200" b="0" i="0" dirty="0">
                <a:solidFill>
                  <a:srgbClr val="000000"/>
                </a:solidFill>
                <a:effectLst/>
                <a:latin typeface="EuclidCircularB"/>
              </a:rPr>
              <a:t>2. Коммерческие и некоммерческие организации</a:t>
            </a:r>
          </a:p>
          <a:p>
            <a:r>
              <a:rPr lang="ru-RU" sz="3200" dirty="0">
                <a:solidFill>
                  <a:srgbClr val="000000"/>
                </a:solidFill>
                <a:latin typeface="EuclidCircularB"/>
              </a:rPr>
              <a:t>3. Волонтеры (42 постоянных волонтера проекта)</a:t>
            </a:r>
          </a:p>
          <a:p>
            <a:r>
              <a:rPr lang="ru-RU" sz="3200" b="0" i="0" dirty="0">
                <a:solidFill>
                  <a:srgbClr val="000000"/>
                </a:solidFill>
                <a:effectLst/>
                <a:latin typeface="EuclidCircularB"/>
              </a:rPr>
              <a:t>4. Фонды партнеры </a:t>
            </a:r>
          </a:p>
          <a:p>
            <a:r>
              <a:rPr lang="ru-RU" sz="3200" dirty="0">
                <a:solidFill>
                  <a:srgbClr val="000000"/>
                </a:solidFill>
                <a:latin typeface="EuclidCircularB"/>
              </a:rPr>
              <a:t>(Фонд «Помощь», Фонд «Помощь рядом»)</a:t>
            </a:r>
          </a:p>
          <a:p>
            <a:r>
              <a:rPr lang="ru-RU" sz="3200" b="0" i="0" dirty="0">
                <a:solidFill>
                  <a:srgbClr val="000000"/>
                </a:solidFill>
                <a:effectLst/>
                <a:latin typeface="EuclidCircularB"/>
              </a:rPr>
              <a:t>5. Грантодатели</a:t>
            </a:r>
          </a:p>
          <a:p>
            <a:r>
              <a:rPr lang="ru-RU" sz="3200" dirty="0">
                <a:solidFill>
                  <a:srgbClr val="000000"/>
                </a:solidFill>
                <a:latin typeface="EuclidCircularB"/>
              </a:rPr>
              <a:t>(Фонд президентских грантов)</a:t>
            </a:r>
            <a:endParaRPr lang="ru-RU" sz="3200" b="0" i="0" dirty="0">
              <a:solidFill>
                <a:srgbClr val="000000"/>
              </a:solidFill>
              <a:effectLst/>
              <a:latin typeface="EuclidCircularB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F113E2-10C1-4B5C-AC98-943C9A6A8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092" y="3606462"/>
            <a:ext cx="4165600" cy="31242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B77088E-0589-409B-A905-9DE9898400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65" y="3251538"/>
            <a:ext cx="2395559" cy="286512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9A260C-B62B-4FFE-AF95-F01F38438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65" y="558505"/>
            <a:ext cx="3590712" cy="269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89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8">
            <a:extLst>
              <a:ext uri="{FF2B5EF4-FFF2-40B4-BE49-F238E27FC236}">
                <a16:creationId xmlns:a16="http://schemas.microsoft.com/office/drawing/2014/main" id="{A17D04F1-4318-4DD6-B27E-D66AE4D426B2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>
          <a:xfrm>
            <a:off x="550244" y="1065559"/>
            <a:ext cx="5334000" cy="4898896"/>
          </a:xfrm>
        </p:spPr>
        <p:txBody>
          <a:bodyPr wrap="square" anchor="t"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914775" algn="l"/>
              </a:tabLst>
            </a:pPr>
            <a:endParaRPr kumimoji="0" lang="ru-RU" altLang="ru-RU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914775" algn="l"/>
              </a:tabLst>
            </a:pPr>
            <a:r>
              <a:rPr kumimoji="0" lang="ru-RU" altLang="ru-RU" sz="24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</a:t>
            </a:r>
            <a:r>
              <a:rPr kumimoji="0" lang="pl-PL" altLang="ru-RU" sz="24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ВТОНОМНАЯ НЕКОММЕРЧЕСКАЯ ОРГАНИЗАЦИЯ </a:t>
            </a:r>
            <a:endParaRPr kumimoji="0" lang="ru-RU" altLang="ru-RU" sz="160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914775" algn="l"/>
              </a:tabLst>
            </a:pPr>
            <a:r>
              <a:rPr kumimoji="0" lang="pl-PL" altLang="ru-RU" sz="24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"ЦЕНТР ПОДДЕРЖКИ СЕМЕЙ "КРУГ НАДЕЖД""</a:t>
            </a:r>
            <a:endParaRPr kumimoji="0" lang="ru-RU" altLang="ru-RU" sz="160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914775" algn="l"/>
              </a:tabLst>
            </a:pPr>
            <a:r>
              <a:rPr kumimoji="0" lang="pl-PL" altLang="ru-RU" sz="18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     </a:t>
            </a:r>
            <a:endParaRPr kumimoji="0" lang="ru-RU" altLang="ru-RU" sz="160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914775" algn="l"/>
              </a:tabLst>
            </a:pPr>
            <a:r>
              <a:rPr kumimoji="0" lang="pl-PL" altLang="ru-RU" sz="18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тел</a:t>
            </a:r>
            <a:r>
              <a:rPr kumimoji="0" lang="en-US" altLang="ru-RU" sz="18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.89227986343</a:t>
            </a:r>
            <a:endParaRPr kumimoji="0" lang="ru-RU" altLang="ru-RU" sz="180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914775" algn="l"/>
              </a:tabLst>
            </a:pPr>
            <a:endParaRPr kumimoji="0" lang="ru-RU" altLang="ru-RU" sz="160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algn="ctr"/>
            <a:r>
              <a:rPr lang="ru-RU" altLang="en-US" dirty="0">
                <a:solidFill>
                  <a:srgbClr val="002060"/>
                </a:solidFill>
              </a:rPr>
              <a:t> Рады видеть Вас в гостях по адресу:</a:t>
            </a:r>
          </a:p>
          <a:p>
            <a:pPr algn="ctr"/>
            <a:r>
              <a:rPr lang="ru-RU" altLang="en-US" dirty="0">
                <a:solidFill>
                  <a:srgbClr val="002060"/>
                </a:solidFill>
              </a:rPr>
              <a:t>г. Сургут, Ул. Григория </a:t>
            </a:r>
            <a:r>
              <a:rPr lang="ru-RU" altLang="en-US" dirty="0" err="1">
                <a:solidFill>
                  <a:srgbClr val="002060"/>
                </a:solidFill>
              </a:rPr>
              <a:t>Кукуевицкого</a:t>
            </a:r>
            <a:r>
              <a:rPr lang="ru-RU" altLang="en-US" dirty="0">
                <a:solidFill>
                  <a:srgbClr val="002060"/>
                </a:solidFill>
              </a:rPr>
              <a:t> 10/2</a:t>
            </a:r>
            <a:endParaRPr lang="en-US" altLang="en-US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3ACC53-8876-4C72-8887-CD8BC4FB61C7}"/>
              </a:ext>
            </a:extLst>
          </p:cNvPr>
          <p:cNvSpPr txBox="1"/>
          <p:nvPr/>
        </p:nvSpPr>
        <p:spPr>
          <a:xfrm>
            <a:off x="5499934" y="812384"/>
            <a:ext cx="6827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Спасибо за внимание!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</a:rPr>
              <a:t>Давайте дружить семьями!</a:t>
            </a:r>
          </a:p>
        </p:txBody>
      </p:sp>
      <p:pic>
        <p:nvPicPr>
          <p:cNvPr id="9" name="Рисунок 3" descr="qr53570088">
            <a:extLst>
              <a:ext uri="{FF2B5EF4-FFF2-40B4-BE49-F238E27FC236}">
                <a16:creationId xmlns:a16="http://schemas.microsoft.com/office/drawing/2014/main" id="{547AB7AB-CA68-4CC9-AE04-D615981ED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814" y="2363003"/>
            <a:ext cx="265176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644493-D809-4FE9-BAC9-2DA204D360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322" y="-28004"/>
            <a:ext cx="5424407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4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36812B-2065-4A2B-B59B-8957022687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7025640" cy="403860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ctr"/>
            <a:r>
              <a:rPr lang="ru-RU" dirty="0"/>
              <a:t>Работаем с 2019 г.</a:t>
            </a:r>
          </a:p>
          <a:p>
            <a:br>
              <a:rPr lang="ru-RU" dirty="0"/>
            </a:br>
            <a:r>
              <a:rPr lang="ru-RU" sz="2000" b="0" i="0" dirty="0">
                <a:solidFill>
                  <a:srgbClr val="000000"/>
                </a:solidFill>
                <a:effectLst/>
                <a:latin typeface="-apple-system"/>
              </a:rPr>
              <a:t>- Организация мероприятий по поддержке многодетных и малообеспеченных семей;</a:t>
            </a:r>
            <a:br>
              <a:rPr lang="ru-RU" sz="2000" dirty="0"/>
            </a:br>
            <a:br>
              <a:rPr lang="ru-RU" sz="2000" dirty="0"/>
            </a:br>
            <a:r>
              <a:rPr lang="ru-RU" sz="2000" b="0" i="0" dirty="0">
                <a:solidFill>
                  <a:srgbClr val="000000"/>
                </a:solidFill>
                <a:effectLst/>
                <a:latin typeface="-apple-system"/>
              </a:rPr>
              <a:t>-Социальное обслуживание, работа с детьми ОВЗ по повышению коммуникативного потенциала;</a:t>
            </a:r>
            <a:br>
              <a:rPr lang="ru-RU" sz="2000" dirty="0"/>
            </a:br>
            <a:br>
              <a:rPr lang="ru-RU" sz="2000" dirty="0"/>
            </a:br>
            <a:r>
              <a:rPr lang="ru-RU" sz="2000" b="0" i="0" dirty="0">
                <a:solidFill>
                  <a:srgbClr val="000000"/>
                </a:solidFill>
                <a:effectLst/>
                <a:latin typeface="-apple-system"/>
              </a:rPr>
              <a:t>- Организация досуговой деятельности и культурного развития членов многодетных семей;</a:t>
            </a:r>
            <a:br>
              <a:rPr lang="ru-RU" sz="2000" dirty="0"/>
            </a:br>
            <a:br>
              <a:rPr lang="ru-RU" sz="2000" dirty="0"/>
            </a:br>
            <a:r>
              <a:rPr lang="ru-RU" sz="2000" b="0" i="0" dirty="0">
                <a:solidFill>
                  <a:srgbClr val="000000"/>
                </a:solidFill>
                <a:effectLst/>
                <a:latin typeface="-apple-system"/>
              </a:rPr>
              <a:t>- Программа по вовлечению и обучению подростков волонтерской деятельности;</a:t>
            </a:r>
            <a:endParaRPr lang="en-US" sz="2000" b="0" i="0" dirty="0">
              <a:solidFill>
                <a:srgbClr val="000000"/>
              </a:solidFill>
              <a:effectLst/>
              <a:latin typeface="-apple-system"/>
            </a:endParaRPr>
          </a:p>
          <a:p>
            <a:r>
              <a:rPr lang="en-US" sz="2000" b="0" dirty="0">
                <a:solidFill>
                  <a:srgbClr val="000000"/>
                </a:solidFill>
                <a:latin typeface="-apple-system"/>
              </a:rPr>
              <a:t>- </a:t>
            </a:r>
            <a:r>
              <a:rPr lang="ru-RU" sz="2000" b="0" dirty="0">
                <a:solidFill>
                  <a:srgbClr val="000000"/>
                </a:solidFill>
                <a:latin typeface="-apple-system"/>
              </a:rPr>
              <a:t> Программа поддержки одиноко проживающих пенсионеров 65+.</a:t>
            </a:r>
            <a:endParaRPr lang="ru-RU" sz="2000" b="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08939E-2E30-4859-8118-B948BB9BE1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272" y="326980"/>
            <a:ext cx="3488049" cy="6204039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9A56E31-E588-4AA2-824F-08B334FA7FB0}"/>
              </a:ext>
            </a:extLst>
          </p:cNvPr>
          <p:cNvSpPr txBox="1">
            <a:spLocks/>
          </p:cNvSpPr>
          <p:nvPr/>
        </p:nvSpPr>
        <p:spPr>
          <a:xfrm>
            <a:off x="1188720" y="638192"/>
            <a:ext cx="6172200" cy="15122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sz="2800" dirty="0"/>
              <a:t>Центр поддержки семей</a:t>
            </a:r>
          </a:p>
          <a:p>
            <a:pPr algn="ctr" fontAlgn="auto">
              <a:spcAft>
                <a:spcPts val="0"/>
              </a:spcAft>
            </a:pPr>
            <a:r>
              <a:rPr lang="ru-RU" sz="2800" dirty="0"/>
              <a:t> «Круг надежд»</a:t>
            </a:r>
          </a:p>
        </p:txBody>
      </p:sp>
    </p:spTree>
    <p:extLst>
      <p:ext uri="{BB962C8B-B14F-4D97-AF65-F5344CB8AC3E}">
        <p14:creationId xmlns:p14="http://schemas.microsoft.com/office/powerpoint/2010/main" val="317406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36812B-2065-4A2B-B59B-8957022687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1020" y="2102714"/>
            <a:ext cx="11109960" cy="450362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br>
              <a:rPr lang="ru-RU" dirty="0"/>
            </a:br>
            <a:r>
              <a:rPr lang="ru-RU" sz="2000" b="0" i="0" dirty="0">
                <a:solidFill>
                  <a:srgbClr val="000000"/>
                </a:solidFill>
                <a:effectLst/>
                <a:latin typeface="-apple-system"/>
              </a:rPr>
              <a:t>-    Многодетная мама</a:t>
            </a:r>
          </a:p>
          <a:p>
            <a:pPr marL="342900" indent="-342900">
              <a:buFontTx/>
              <a:buChar char="-"/>
            </a:pPr>
            <a:r>
              <a:rPr lang="ru-RU" sz="2000" b="0" dirty="0">
                <a:solidFill>
                  <a:srgbClr val="000000"/>
                </a:solidFill>
                <a:latin typeface="-apple-system"/>
              </a:rPr>
              <a:t>Учредитель центра</a:t>
            </a:r>
          </a:p>
          <a:p>
            <a:pPr marL="342900" indent="-342900">
              <a:buFontTx/>
              <a:buChar char="-"/>
            </a:pPr>
            <a:r>
              <a:rPr lang="ru-RU" sz="2000" b="0" dirty="0">
                <a:solidFill>
                  <a:srgbClr val="000000"/>
                </a:solidFill>
                <a:latin typeface="-apple-system"/>
              </a:rPr>
              <a:t>Общественник</a:t>
            </a:r>
          </a:p>
          <a:p>
            <a:pPr marL="342900" indent="-342900">
              <a:buFontTx/>
              <a:buChar char="-"/>
            </a:pPr>
            <a:r>
              <a:rPr lang="ru-RU" sz="2000" b="0" dirty="0">
                <a:solidFill>
                  <a:srgbClr val="000000"/>
                </a:solidFill>
                <a:latin typeface="-apple-system"/>
              </a:rPr>
              <a:t>Член экспертного клуба «Гагарин»</a:t>
            </a:r>
          </a:p>
          <a:p>
            <a:pPr marL="342900" indent="-342900">
              <a:buFontTx/>
              <a:buChar char="-"/>
            </a:pPr>
            <a:r>
              <a:rPr lang="ru-RU" sz="2000" b="0" dirty="0">
                <a:solidFill>
                  <a:srgbClr val="000000"/>
                </a:solidFill>
                <a:latin typeface="-apple-system"/>
              </a:rPr>
              <a:t>Автор проектов победителей Грантов Президентского фонда культурных инициатив, Гранта Фонда Президентских грантов, Грантов Губернатора ХМАО-Югры, Гранта Главы города Сургута.</a:t>
            </a:r>
          </a:p>
          <a:p>
            <a:pPr marL="342900" indent="-342900">
              <a:buFontTx/>
              <a:buChar char="-"/>
            </a:pPr>
            <a:r>
              <a:rPr lang="ru-RU" sz="2000" b="0" dirty="0">
                <a:solidFill>
                  <a:srgbClr val="000000"/>
                </a:solidFill>
                <a:latin typeface="-apple-system"/>
              </a:rPr>
              <a:t>Дипломы:</a:t>
            </a:r>
          </a:p>
          <a:p>
            <a:pPr marL="457200" indent="-457200">
              <a:buAutoNum type="arabicPeriod"/>
            </a:pPr>
            <a:r>
              <a:rPr lang="ru-RU" sz="2000" b="0" dirty="0">
                <a:solidFill>
                  <a:srgbClr val="000000"/>
                </a:solidFill>
                <a:latin typeface="-apple-system"/>
              </a:rPr>
              <a:t>Победитель Всероссийской премии «Женщины НКО» 2023г. В номинации «социальная и правовая поддержка»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ru-RU" sz="2000" b="0" dirty="0">
                <a:solidFill>
                  <a:srgbClr val="000000"/>
                </a:solidFill>
                <a:latin typeface="-apple-system"/>
              </a:rPr>
              <a:t>Победитель Всероссийской премии «Женщины НКО» 2024г. В номинации «Амбассадоры»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ru-RU" sz="2000" b="0" dirty="0">
                <a:solidFill>
                  <a:srgbClr val="000000"/>
                </a:solidFill>
                <a:latin typeface="-apple-system"/>
              </a:rPr>
              <a:t>Победитель Всероссийской премии «Вместе сможем победить» 2024г. В номинации «Социальная поддержка уязвимых граждан»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ru-RU" sz="2000" b="0" dirty="0">
                <a:solidFill>
                  <a:srgbClr val="000000"/>
                </a:solidFill>
                <a:latin typeface="-apple-system"/>
              </a:rPr>
              <a:t>Победитель Всероссийского конкурса практик «Всей семьей» 2024г. 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endParaRPr lang="ru-RU" sz="2000" b="0" dirty="0">
              <a:solidFill>
                <a:srgbClr val="000000"/>
              </a:solidFill>
              <a:latin typeface="-apple-system"/>
            </a:endParaRPr>
          </a:p>
          <a:p>
            <a:pPr marL="457200" indent="-457200">
              <a:buFont typeface="Arial" panose="020B0604020202020204" pitchFamily="34" charset="0"/>
              <a:buAutoNum type="arabicPeriod"/>
            </a:pPr>
            <a:endParaRPr lang="ru-RU" sz="2000" b="0" dirty="0">
              <a:solidFill>
                <a:srgbClr val="000000"/>
              </a:solidFill>
              <a:latin typeface="-apple-system"/>
            </a:endParaRPr>
          </a:p>
          <a:p>
            <a:pPr marL="457200" indent="-457200">
              <a:buAutoNum type="arabicPeriod"/>
            </a:pPr>
            <a:endParaRPr lang="ru-RU" sz="2000" b="0" dirty="0">
              <a:solidFill>
                <a:srgbClr val="000000"/>
              </a:solidFill>
              <a:latin typeface="-apple-system"/>
            </a:endParaRPr>
          </a:p>
          <a:p>
            <a:endParaRPr lang="ru-RU" sz="2000" b="0" dirty="0">
              <a:solidFill>
                <a:srgbClr val="000000"/>
              </a:solidFill>
              <a:latin typeface="-apple-system"/>
            </a:endParaRPr>
          </a:p>
          <a:p>
            <a:pPr marL="342900" indent="-342900">
              <a:buFontTx/>
              <a:buChar char="-"/>
            </a:pPr>
            <a:endParaRPr lang="ru-RU" sz="2000" b="0" dirty="0">
              <a:solidFill>
                <a:srgbClr val="000000"/>
              </a:solidFill>
              <a:latin typeface="-apple-system"/>
            </a:endParaRPr>
          </a:p>
          <a:p>
            <a:pPr marL="342900" indent="-342900">
              <a:buFontTx/>
              <a:buChar char="-"/>
            </a:pPr>
            <a:endParaRPr lang="ru-RU" sz="2000" b="0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9A56E31-E588-4AA2-824F-08B334FA7FB0}"/>
              </a:ext>
            </a:extLst>
          </p:cNvPr>
          <p:cNvSpPr txBox="1">
            <a:spLocks/>
          </p:cNvSpPr>
          <p:nvPr/>
        </p:nvSpPr>
        <p:spPr>
          <a:xfrm>
            <a:off x="1188720" y="638192"/>
            <a:ext cx="6172200" cy="15122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sz="2800" dirty="0"/>
              <a:t>Директор:</a:t>
            </a:r>
          </a:p>
          <a:p>
            <a:pPr algn="ctr" fontAlgn="auto">
              <a:spcAft>
                <a:spcPts val="0"/>
              </a:spcAft>
            </a:pPr>
            <a:r>
              <a:rPr lang="ru-RU" sz="2800" dirty="0"/>
              <a:t>Сергаева Надежда Валерьевна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91CD30-0401-496D-AFEF-7203534B0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1970" y="251663"/>
            <a:ext cx="5040030" cy="335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8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accent1">
                <a:lumMod val="12000"/>
                <a:lumOff val="88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DCBA01B-ECA4-4938-872A-B38BEB13AC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41068" y="147025"/>
            <a:ext cx="6355080" cy="5386068"/>
          </a:xfrm>
        </p:spPr>
        <p:txBody>
          <a:bodyPr/>
          <a:lstStyle/>
          <a:p>
            <a:r>
              <a:rPr lang="ru-RU" sz="2400" b="0" i="0" dirty="0">
                <a:solidFill>
                  <a:srgbClr val="000000"/>
                </a:solidFill>
                <a:effectLst/>
                <a:latin typeface="EuclidCircularB"/>
              </a:rPr>
              <a:t>Проект «Я внук и я рядом»</a:t>
            </a:r>
          </a:p>
          <a:p>
            <a:endParaRPr lang="ru-RU" sz="2400" b="0" i="0" dirty="0">
              <a:solidFill>
                <a:srgbClr val="000000"/>
              </a:solidFill>
              <a:effectLst/>
              <a:latin typeface="EuclidCircularB"/>
            </a:endParaRPr>
          </a:p>
          <a:p>
            <a:r>
              <a:rPr lang="ru-RU" sz="2400" b="1" i="0" dirty="0">
                <a:solidFill>
                  <a:srgbClr val="000000"/>
                </a:solidFill>
                <a:effectLst/>
                <a:latin typeface="EuclidCircularB"/>
              </a:rPr>
              <a:t>Для кого: </a:t>
            </a:r>
          </a:p>
          <a:p>
            <a:endParaRPr lang="ru-RU" sz="2400" b="0" i="0" dirty="0">
              <a:solidFill>
                <a:srgbClr val="000000"/>
              </a:solidFill>
              <a:effectLst/>
              <a:latin typeface="EuclidCircularB"/>
            </a:endParaRPr>
          </a:p>
          <a:p>
            <a:r>
              <a:rPr lang="ru-RU" sz="2400" b="0" i="0" dirty="0">
                <a:solidFill>
                  <a:srgbClr val="212529"/>
                </a:solidFill>
                <a:effectLst/>
                <a:latin typeface="EuclidCircularB"/>
              </a:rPr>
              <a:t>Одиноко проживающие малообеспеченные пенсионеры в возрасте 65+, имеющие хронические заболевания проживающие на территории города Сургута.</a:t>
            </a:r>
            <a:endParaRPr lang="ru-RU" sz="1800" b="0" i="0" dirty="0">
              <a:solidFill>
                <a:srgbClr val="000000"/>
              </a:solidFill>
              <a:effectLst/>
              <a:latin typeface="EuclidCircularB"/>
            </a:endParaRPr>
          </a:p>
          <a:p>
            <a:endParaRPr lang="ru-RU" sz="1800" b="1" i="0" dirty="0">
              <a:solidFill>
                <a:srgbClr val="000000"/>
              </a:solidFill>
              <a:effectLst/>
              <a:latin typeface="EuclidCircularB"/>
            </a:endParaRPr>
          </a:p>
          <a:p>
            <a:r>
              <a:rPr lang="ru-RU" sz="2000" b="1" i="0" dirty="0">
                <a:solidFill>
                  <a:srgbClr val="000000"/>
                </a:solidFill>
                <a:effectLst/>
                <a:latin typeface="EuclidCircularB"/>
              </a:rPr>
              <a:t>Актуальность:</a:t>
            </a:r>
            <a:r>
              <a:rPr lang="ru-RU" sz="1800" b="1" i="0" dirty="0">
                <a:solidFill>
                  <a:srgbClr val="000000"/>
                </a:solidFill>
                <a:effectLst/>
                <a:latin typeface="EuclidCircularB"/>
              </a:rPr>
              <a:t> </a:t>
            </a:r>
          </a:p>
          <a:p>
            <a:endParaRPr lang="ru-RU" sz="1800" b="0" i="0" dirty="0">
              <a:solidFill>
                <a:srgbClr val="000000"/>
              </a:solidFill>
              <a:effectLst/>
              <a:latin typeface="EuclidCircularB"/>
            </a:endParaRPr>
          </a:p>
          <a:p>
            <a:r>
              <a:rPr lang="ru-RU" b="0" i="0" dirty="0">
                <a:solidFill>
                  <a:srgbClr val="282828"/>
                </a:solidFill>
                <a:effectLst/>
                <a:latin typeface="PT Sans" panose="020B0503020203020204" pitchFamily="34" charset="-52"/>
              </a:rPr>
              <a:t>Наш проект поможет повысить уровень психологической и социальной старости. Когда рядом нет детей и внуков, человек угасает молниеносно.</a:t>
            </a:r>
          </a:p>
          <a:p>
            <a:r>
              <a:rPr lang="ru-RU" b="0" i="0" dirty="0">
                <a:solidFill>
                  <a:srgbClr val="282828"/>
                </a:solidFill>
                <a:effectLst/>
                <a:latin typeface="PT Sans" panose="020B0503020203020204" pitchFamily="34" charset="-52"/>
              </a:rPr>
              <a:t>Одиночество пожилых людей – это острая социальная проблема, о которой необходимо открыто говорить, и которую необходимо решать всеми доступными методами. Одиночество – один из сильнейших психогенных факторов, влияющих на общее состояние человека.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D9F4A2-CF03-433C-AFB3-7A1E785EB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899"/>
            <a:ext cx="5341257" cy="2804160"/>
          </a:xfrm>
          <a:prstGeom prst="rect">
            <a:avLst/>
          </a:prstGeom>
        </p:spPr>
      </p:pic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17F29D87-1B72-4E16-A457-11F014FD7948}"/>
              </a:ext>
            </a:extLst>
          </p:cNvPr>
          <p:cNvSpPr txBox="1">
            <a:spLocks/>
          </p:cNvSpPr>
          <p:nvPr/>
        </p:nvSpPr>
        <p:spPr>
          <a:xfrm>
            <a:off x="221583" y="3042625"/>
            <a:ext cx="4838217" cy="3779476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ru-RU" sz="2400" b="1" dirty="0">
                <a:solidFill>
                  <a:srgbClr val="000000"/>
                </a:solidFill>
                <a:latin typeface="EuclidCircularB"/>
              </a:rPr>
              <a:t>Новизна проекта: </a:t>
            </a:r>
          </a:p>
          <a:p>
            <a:pPr fontAlgn="auto"/>
            <a:endParaRPr lang="ru-RU" sz="2400" b="1" dirty="0">
              <a:solidFill>
                <a:srgbClr val="000000"/>
              </a:solidFill>
              <a:latin typeface="EuclidCircularB"/>
            </a:endParaRPr>
          </a:p>
          <a:p>
            <a:pPr fontAlgn="auto"/>
            <a:r>
              <a:rPr lang="ru-RU" sz="2400" b="0" i="0" dirty="0">
                <a:solidFill>
                  <a:srgbClr val="212529"/>
                </a:solidFill>
                <a:effectLst/>
                <a:latin typeface="EuclidCircularB"/>
              </a:rPr>
              <a:t>Разработан Чат-бот оперативной помощи</a:t>
            </a:r>
          </a:p>
          <a:p>
            <a:pPr fontAlgn="auto"/>
            <a:r>
              <a:rPr lang="ru-RU" sz="2400" dirty="0" err="1">
                <a:solidFill>
                  <a:srgbClr val="000000"/>
                </a:solidFill>
                <a:latin typeface="EuclidCircularB"/>
              </a:rPr>
              <a:t>Благополучатели</a:t>
            </a:r>
            <a:r>
              <a:rPr lang="ru-RU" sz="2400" dirty="0">
                <a:solidFill>
                  <a:srgbClr val="000000"/>
                </a:solidFill>
                <a:latin typeface="EuclidCircularB"/>
              </a:rPr>
              <a:t> учатся навыкам использования гаджетов и получают помощь и консультации своевременно</a:t>
            </a:r>
          </a:p>
          <a:p>
            <a:pPr fontAlgn="auto"/>
            <a:endParaRPr lang="ru-RU" sz="2400" dirty="0">
              <a:solidFill>
                <a:srgbClr val="000000"/>
              </a:solidFill>
              <a:latin typeface="EuclidCircularB"/>
            </a:endParaRPr>
          </a:p>
          <a:p>
            <a:pPr fontAlgn="auto"/>
            <a:r>
              <a:rPr lang="ru-RU" sz="2400" dirty="0">
                <a:solidFill>
                  <a:srgbClr val="000000"/>
                </a:solidFill>
                <a:latin typeface="EuclidCircularB"/>
              </a:rPr>
              <a:t>Волонтер всегда на связи!</a:t>
            </a:r>
          </a:p>
        </p:txBody>
      </p:sp>
    </p:spTree>
    <p:extLst>
      <p:ext uri="{BB962C8B-B14F-4D97-AF65-F5344CB8AC3E}">
        <p14:creationId xmlns:p14="http://schemas.microsoft.com/office/powerpoint/2010/main" val="8523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alpha val="6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CE50E06-E63E-4F56-A2A4-9E76FE39B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715963"/>
            <a:ext cx="5913120" cy="1951039"/>
          </a:xfrm>
        </p:spPr>
        <p:txBody>
          <a:bodyPr>
            <a:normAutofit fontScale="90000"/>
          </a:bodyPr>
          <a:lstStyle/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Повысить уровень социализации и качество жизни одиноко проживающих малообеспеченных пенсионеров 65+ проживающих в городе Сургуте</a:t>
            </a:r>
            <a:b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/>
            </a:br>
            <a:r>
              <a:rPr lang="ru-RU" sz="3100" dirty="0">
                <a:solidFill>
                  <a:schemeClr val="bg1"/>
                </a:solidFill>
              </a:rPr>
              <a:t>Задачи:</a:t>
            </a:r>
            <a:br>
              <a:rPr lang="ru-RU" dirty="0"/>
            </a:br>
            <a:r>
              <a:rPr lang="ru-RU" sz="2000" dirty="0">
                <a:solidFill>
                  <a:srgbClr val="2828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Организовать доставку пожилых людей к объектам социальной инфраструктуры (больницы, социальная служба, аптеки и т.п.)</a:t>
            </a:r>
            <a:br>
              <a:rPr lang="ru-RU" sz="2000" dirty="0">
                <a:solidFill>
                  <a:srgbClr val="2828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dirty="0">
                <a:solidFill>
                  <a:srgbClr val="2828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Организовать ежемесячную доставку продуктовых наборов одиноким пожилым</a:t>
            </a:r>
            <a:br>
              <a:rPr lang="ru-RU" sz="2000" dirty="0">
                <a:solidFill>
                  <a:srgbClr val="2828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dirty="0">
                <a:solidFill>
                  <a:srgbClr val="2828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Организовать выездной пункт социального консультирования</a:t>
            </a:r>
            <a:br>
              <a:rPr lang="ru-RU" sz="2000" dirty="0">
                <a:solidFill>
                  <a:srgbClr val="2828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dirty="0">
                <a:solidFill>
                  <a:srgbClr val="2828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Организовать выездные уборки домов пожилых людей, включая химчистку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dirty="0"/>
            </a:br>
            <a:br>
              <a:rPr lang="ru-RU" dirty="0"/>
            </a:b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0DAAB5A-F296-4803-A0F1-0C1D1EC0E71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8060" b="80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11410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8FBE6B-DC67-4E64-80F4-CADE978D2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25755"/>
            <a:ext cx="6263640" cy="984885"/>
          </a:xfrm>
        </p:spPr>
        <p:txBody>
          <a:bodyPr/>
          <a:lstStyle/>
          <a:p>
            <a:r>
              <a:rPr lang="ru-RU" sz="3200" dirty="0">
                <a:solidFill>
                  <a:schemeClr val="accent6">
                    <a:lumMod val="75000"/>
                  </a:schemeClr>
                </a:solidFill>
              </a:rPr>
              <a:t>Мы приносим радость в дом пожилых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95C30FD0-36B1-4DF9-9A9F-DD4668DD2C12}"/>
              </a:ext>
            </a:extLst>
          </p:cNvPr>
          <p:cNvSpPr txBox="1">
            <a:spLocks/>
          </p:cNvSpPr>
          <p:nvPr/>
        </p:nvSpPr>
        <p:spPr>
          <a:xfrm>
            <a:off x="5775960" y="3622358"/>
            <a:ext cx="6263640" cy="492443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3200" dirty="0">
                <a:solidFill>
                  <a:schemeClr val="accent6">
                    <a:lumMod val="75000"/>
                  </a:schemeClr>
                </a:solidFill>
              </a:rPr>
              <a:t>Мы помогаем как внуки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4ED54B7-962D-4551-A4A8-2FA49FA8C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780" y="1773840"/>
            <a:ext cx="3815581" cy="468192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17A5CD4-03B7-45DD-9CCA-FF3BDB5609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5640" y="193358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68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8FBE6B-DC67-4E64-80F4-CADE978D2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Консультации психолога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AFAAEE-C11A-40BC-A07C-149B57D8F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094" y="1584663"/>
            <a:ext cx="3428250" cy="45567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F67492-0EAD-411F-A15E-6A61BDEDB1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0785" y="1584662"/>
            <a:ext cx="3428250" cy="45567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9BBE631-AFA9-42BF-A862-10E51BABA5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0476" y="1584662"/>
            <a:ext cx="3373899" cy="448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42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8FBE6B-DC67-4E64-80F4-CADE978D2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20563"/>
            <a:ext cx="10668000" cy="1477328"/>
          </a:xfrm>
        </p:spPr>
        <p:txBody>
          <a:bodyPr/>
          <a:lstStyle/>
          <a:p>
            <a:pPr algn="ctr"/>
            <a:r>
              <a:rPr lang="ru-RU" sz="3200" dirty="0">
                <a:solidFill>
                  <a:schemeClr val="accent6">
                    <a:lumMod val="75000"/>
                  </a:schemeClr>
                </a:solidFill>
              </a:rPr>
              <a:t>Продуктовая поддержка </a:t>
            </a:r>
            <a:br>
              <a:rPr lang="ru-RU" sz="32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3200" dirty="0">
                <a:solidFill>
                  <a:schemeClr val="accent6">
                    <a:lumMod val="75000"/>
                  </a:schemeClr>
                </a:solidFill>
              </a:rPr>
              <a:t>(Наборы собраны с учетом рекомендаций гастроэнтеролога и гериатра)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080961-9F7A-44FB-99E6-516BB1BE7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225040"/>
            <a:ext cx="2961227" cy="39319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8953E75-C5EA-405C-B625-E526D98692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5839" y="2225039"/>
            <a:ext cx="2217361" cy="388265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0A12E4B-EB22-4A45-8225-91EF4BDACB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6560" y="2175776"/>
            <a:ext cx="5242560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86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8FBE6B-DC67-4E64-80F4-CADE978D2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205449"/>
            <a:ext cx="10668000" cy="492443"/>
          </a:xfrm>
        </p:spPr>
        <p:txBody>
          <a:bodyPr/>
          <a:lstStyle/>
          <a:p>
            <a:pPr algn="ctr"/>
            <a:r>
              <a:rPr lang="ru-RU" sz="3200" dirty="0">
                <a:solidFill>
                  <a:schemeClr val="accent6">
                    <a:lumMod val="75000"/>
                  </a:schemeClr>
                </a:solidFill>
              </a:rPr>
              <a:t>Чистота – залог здоровья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F91228-6DC6-4E5C-BF69-E0846A48C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327" y="1824037"/>
            <a:ext cx="3406472" cy="454152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8552D1E-1C88-43BA-8425-624CCE05C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3520" y="1546859"/>
            <a:ext cx="2668153" cy="487876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C21F448-CDE9-4C37-B464-BA6E987322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0293" y="1994951"/>
            <a:ext cx="2055707" cy="36576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33E4F0D-02D3-4631-8BCB-194BBB7AC3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4277" y="2319337"/>
            <a:ext cx="36957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51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Islander">
      <a:dk1>
        <a:srgbClr val="000000"/>
      </a:dk1>
      <a:lt1>
        <a:srgbClr val="FFFFFF"/>
      </a:lt1>
      <a:dk2>
        <a:srgbClr val="000000"/>
      </a:dk2>
      <a:lt2>
        <a:srgbClr val="E6E6E6"/>
      </a:lt2>
      <a:accent1>
        <a:srgbClr val="E56925"/>
      </a:accent1>
      <a:accent2>
        <a:srgbClr val="F19936"/>
      </a:accent2>
      <a:accent3>
        <a:srgbClr val="5DA3CC"/>
      </a:accent3>
      <a:accent4>
        <a:srgbClr val="B3DAD6"/>
      </a:accent4>
      <a:accent5>
        <a:srgbClr val="76B144"/>
      </a:accent5>
      <a:accent6>
        <a:srgbClr val="438F63"/>
      </a:accent6>
      <a:hlink>
        <a:srgbClr val="E2DD60"/>
      </a:hlink>
      <a:folHlink>
        <a:srgbClr val="E78576"/>
      </a:folHlink>
    </a:clrScheme>
    <a:fontScheme name="Custom 18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ispanic Heritage Template_LW.pot  -  AutoRecovered" id="{0019F9B1-4944-4C3D-BD71-31454C82D899}" vid="{3EED11B8-4CEA-4EF8-BEA8-9CD170BA1D8C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  <_ip_UnifiedCompliancePolicyProperties xmlns="http://schemas.microsoft.com/sharepoint/v3" xsi:nil="true"/>
    <Status xmlns="71af3243-3dd4-4a8d-8c0d-dd76da1f02a5">Not started</Status>
    <TaxCatchAll xmlns="230e9df3-be65-4c73-a93b-d1236ebd677e"/>
    <lcf76f155ced4ddcb4097134ff3c332f xmlns="71af3243-3dd4-4a8d-8c0d-dd76da1f02a5">
      <Terms xmlns="http://schemas.microsoft.com/office/infopath/2007/PartnerControls"/>
    </lcf76f155ced4ddcb4097134ff3c332f>
    <Image xmlns="71af3243-3dd4-4a8d-8c0d-dd76da1f02a5">
      <Url xsi:nil="true"/>
      <Description xsi:nil="true"/>
    </Image>
    <_ip_UnifiedCompliancePolicyUIAction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6FD371B-A150-4B08-9180-DA30724E991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43D28AB-F595-4923-953A-AF3BB4401064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E58E9125-520C-4260-BF38-ECD3386044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636</Words>
  <Application>Microsoft Office PowerPoint</Application>
  <PresentationFormat>Широкоэкранный</PresentationFormat>
  <Paragraphs>77</Paragraphs>
  <Slides>13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-apple-system</vt:lpstr>
      <vt:lpstr>Arial</vt:lpstr>
      <vt:lpstr>EuclidCircularB</vt:lpstr>
      <vt:lpstr>PT Sans</vt:lpstr>
      <vt:lpstr>Segoe UI</vt:lpstr>
      <vt:lpstr>Times New Roman</vt:lpstr>
      <vt:lpstr>1_Office Theme</vt:lpstr>
      <vt:lpstr>Автономная некоммерческая организация «Центр поддержки семей  «Круг надежд»»  Ханты-Мансийский автономный округ -Югра г. Сургут  Сергаева Надежда Валерьевна</vt:lpstr>
      <vt:lpstr>Презентация PowerPoint</vt:lpstr>
      <vt:lpstr>Презентация PowerPoint</vt:lpstr>
      <vt:lpstr>Презентация PowerPoint</vt:lpstr>
      <vt:lpstr>Цель: Повысить уровень социализации и качество жизни одиноко проживающих малообеспеченных пенсионеров 65+ проживающих в городе Сургуте  Задачи: Организовать доставку пожилых людей к объектам социальной инфраструктуры (больницы, социальная служба, аптеки и т.п.)  Организовать ежемесячную доставку продуктовых наборов одиноким пожилым  Организовать выездной пункт социального консультирования  Организовать выездные уборки домов пожилых людей, включая химчистку   </vt:lpstr>
      <vt:lpstr>Мы приносим радость в дом пожилых</vt:lpstr>
      <vt:lpstr>Консультации психолога</vt:lpstr>
      <vt:lpstr>Продуктовая поддержка  (Наборы собраны с учетом рекомендаций гастроэнтеролога и гериатра)</vt:lpstr>
      <vt:lpstr>Чистота – залог здоровья</vt:lpstr>
      <vt:lpstr>И про ремонты не забыли и на зиму утеплили 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2021-01-14T05:45:19Z</dcterms:created>
  <dcterms:modified xsi:type="dcterms:W3CDTF">2025-06-22T16:23:36Z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AITags">
    <vt:lpwstr/>
  </property>
  <property fmtid="{D5CDD505-2E9C-101B-9397-08002B2CF9AE}" pid="3" name="ContentTypeId">
    <vt:lpwstr>0x01010079F111ED35F8CC479449609E8A0923A6</vt:lpwstr>
  </property>
</Properties>
</file>