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5" r:id="rId3"/>
    <p:sldId id="257" r:id="rId4"/>
    <p:sldId id="275" r:id="rId5"/>
    <p:sldId id="258" r:id="rId6"/>
    <p:sldId id="267" r:id="rId7"/>
    <p:sldId id="27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C44572-92AD-488D-B45E-9423AEDD02EB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0B6F15-B696-4361-BC0D-A26498C2B0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44572-92AD-488D-B45E-9423AEDD02EB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B6F15-B696-4361-BC0D-A26498C2B0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44572-92AD-488D-B45E-9423AEDD02EB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B6F15-B696-4361-BC0D-A26498C2B0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44572-92AD-488D-B45E-9423AEDD02EB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B6F15-B696-4361-BC0D-A26498C2B02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44572-92AD-488D-B45E-9423AEDD02EB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B6F15-B696-4361-BC0D-A26498C2B02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44572-92AD-488D-B45E-9423AEDD02EB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B6F15-B696-4361-BC0D-A26498C2B02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44572-92AD-488D-B45E-9423AEDD02EB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B6F15-B696-4361-BC0D-A26498C2B02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44572-92AD-488D-B45E-9423AEDD02EB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B6F15-B696-4361-BC0D-A26498C2B02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C44572-92AD-488D-B45E-9423AEDD02EB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B6F15-B696-4361-BC0D-A26498C2B0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5C44572-92AD-488D-B45E-9423AEDD02EB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B6F15-B696-4361-BC0D-A26498C2B02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C44572-92AD-488D-B45E-9423AEDD02EB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0B6F15-B696-4361-BC0D-A26498C2B02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C44572-92AD-488D-B45E-9423AEDD02EB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C0B6F15-B696-4361-BC0D-A26498C2B02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rvc_vo" TargetMode="External"/><Relationship Id="rId2" Type="http://schemas.openxmlformats.org/officeDocument/2006/relationships/hyperlink" Target="https://vk.com/centermol_3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26458"/>
            <a:ext cx="7772400" cy="26736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Проект создания и поддержки  инклюзивных волонтерских команд</a:t>
            </a:r>
            <a:br>
              <a:rPr lang="ru-RU" b="0" dirty="0" smtClean="0">
                <a:solidFill>
                  <a:schemeClr val="bg2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</a:b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«Команда равных»</a:t>
            </a:r>
            <a:endParaRPr lang="ru-RU" b="0" dirty="0">
              <a:solidFill>
                <a:schemeClr val="bg2">
                  <a:lumMod val="50000"/>
                </a:schemeClr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632" y="443818"/>
            <a:ext cx="1870735" cy="12924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439" y="443105"/>
            <a:ext cx="1250027" cy="1293113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442439" y="4787806"/>
            <a:ext cx="7772400" cy="945450"/>
          </a:xfrm>
          <a:prstGeom prst="rect">
            <a:avLst/>
          </a:prstGeom>
        </p:spPr>
        <p:txBody>
          <a:bodyPr vert="horz" anchor="b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ru-RU" b="0" dirty="0">
              <a:solidFill>
                <a:schemeClr val="bg2">
                  <a:lumMod val="50000"/>
                </a:schemeClr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17542" y="6022100"/>
            <a:ext cx="2910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Волгоград-2020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1533" y="443818"/>
            <a:ext cx="1335111" cy="12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81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7933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Проект 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“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Команда равных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”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67544" y="1052736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Объект 1"/>
          <p:cNvSpPr>
            <a:spLocks noGrp="1"/>
          </p:cNvSpPr>
          <p:nvPr>
            <p:ph sz="quarter" idx="2"/>
          </p:nvPr>
        </p:nvSpPr>
        <p:spPr>
          <a:xfrm>
            <a:off x="287524" y="1124744"/>
            <a:ext cx="8496944" cy="3424865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проекта: </a:t>
            </a:r>
            <a:r>
              <a:rPr lang="ru-RU" sz="1800" dirty="0"/>
              <a:t>содействие социальной адаптации подростков и молодежи с ОВЗ, через вовлечение их в деятельность смешанных инклюзивных волонтерских команд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26368" y="1988840"/>
            <a:ext cx="8219256" cy="2965169"/>
          </a:xfrm>
        </p:spPr>
        <p:txBody>
          <a:bodyPr>
            <a:noAutofit/>
          </a:bodyPr>
          <a:lstStyle/>
          <a:p>
            <a:pPr lvl="0" algn="just"/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Задачи: </a:t>
            </a:r>
          </a:p>
          <a:p>
            <a:pPr lvl="0" algn="just"/>
            <a:r>
              <a:rPr lang="ru-RU" sz="1800" dirty="0" smtClean="0"/>
              <a:t>1. Обобщение </a:t>
            </a:r>
            <a:r>
              <a:rPr lang="ru-RU" sz="1800" dirty="0"/>
              <a:t>накопленного в регионе опыта вовлечения подростков и молодежи с ОВЗ в волонтерскую </a:t>
            </a:r>
            <a:r>
              <a:rPr lang="ru-RU" sz="1800" dirty="0" smtClean="0"/>
              <a:t>деятельность.</a:t>
            </a:r>
            <a:endParaRPr lang="ru-RU" sz="1800" dirty="0"/>
          </a:p>
          <a:p>
            <a:pPr lvl="0" algn="just"/>
            <a:r>
              <a:rPr lang="ru-RU" sz="1800" dirty="0" smtClean="0"/>
              <a:t>2. Обучение </a:t>
            </a:r>
            <a:r>
              <a:rPr lang="ru-RU" sz="1800" dirty="0"/>
              <a:t>подростков и молодежи с ОВЗ основам волонтерской </a:t>
            </a:r>
            <a:r>
              <a:rPr lang="ru-RU" sz="1800" dirty="0" smtClean="0"/>
              <a:t>деятельности.</a:t>
            </a:r>
            <a:endParaRPr lang="ru-RU" sz="1800" dirty="0"/>
          </a:p>
          <a:p>
            <a:pPr lvl="0" algn="just"/>
            <a:r>
              <a:rPr lang="ru-RU" sz="1800" dirty="0" smtClean="0"/>
              <a:t>3. Обучение </a:t>
            </a:r>
            <a:r>
              <a:rPr lang="ru-RU" sz="1800" dirty="0"/>
              <a:t>волонтеров из числа подростков и молодежи с нормой развития </a:t>
            </a:r>
            <a:r>
              <a:rPr lang="ru-RU" sz="1800" dirty="0" smtClean="0"/>
              <a:t>основам </a:t>
            </a:r>
            <a:r>
              <a:rPr lang="ru-RU" sz="1800" dirty="0"/>
              <a:t>эффективного и этичного взаимодействия с людьми с </a:t>
            </a:r>
            <a:r>
              <a:rPr lang="ru-RU" sz="1800" dirty="0" smtClean="0"/>
              <a:t>ОВЗ.</a:t>
            </a:r>
            <a:endParaRPr lang="ru-RU" sz="1800" dirty="0"/>
          </a:p>
          <a:p>
            <a:pPr lvl="0" algn="just"/>
            <a:r>
              <a:rPr lang="ru-RU" sz="1800" dirty="0" smtClean="0"/>
              <a:t>4. Обучение </a:t>
            </a:r>
            <a:r>
              <a:rPr lang="ru-RU" sz="1800" dirty="0"/>
              <a:t>организаторов волонтерской деятельности созданию и поддержке функционирования смешанных инклюзивных волонтерских </a:t>
            </a:r>
            <a:r>
              <a:rPr lang="ru-RU" sz="1800" dirty="0" smtClean="0"/>
              <a:t>команд.</a:t>
            </a:r>
            <a:endParaRPr lang="ru-RU" sz="1800" dirty="0"/>
          </a:p>
          <a:p>
            <a:pPr lvl="0" algn="just"/>
            <a:r>
              <a:rPr lang="ru-RU" sz="1800" dirty="0" smtClean="0"/>
              <a:t>5. Пилотирование </a:t>
            </a:r>
            <a:r>
              <a:rPr lang="ru-RU" sz="1800" dirty="0"/>
              <a:t>(сопровождение) первых шагов по участию созданных команд в регулярных </a:t>
            </a:r>
            <a:r>
              <a:rPr lang="ru-RU" sz="1800" dirty="0" err="1"/>
              <a:t>общерегиональных</a:t>
            </a:r>
            <a:r>
              <a:rPr lang="ru-RU" sz="1800" dirty="0"/>
              <a:t> и общероссийских волонтерских проектах. </a:t>
            </a:r>
          </a:p>
        </p:txBody>
      </p:sp>
    </p:spTree>
    <p:extLst>
      <p:ext uri="{BB962C8B-B14F-4D97-AF65-F5344CB8AC3E}">
        <p14:creationId xmlns:p14="http://schemas.microsoft.com/office/powerpoint/2010/main" val="347999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0733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План реализации проекта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21" y="764704"/>
            <a:ext cx="8139113" cy="1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562318800"/>
              </p:ext>
            </p:extLst>
          </p:nvPr>
        </p:nvGraphicFramePr>
        <p:xfrm>
          <a:off x="611561" y="777405"/>
          <a:ext cx="8013576" cy="5910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8402"/>
                <a:gridCol w="2155170"/>
                <a:gridCol w="4170004"/>
              </a:tblGrid>
              <a:tr h="1344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dirty="0">
                          <a:effectLst/>
                        </a:rPr>
                        <a:t>Январь 2020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</a:rPr>
                        <a:t>Сбор группы организаторов проекта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</a:rPr>
                        <a:t>Вовлечение в организационную группу проекта специалистов, работающих с подростками и молодежью с ОВЗ.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</a:rPr>
                        <a:t>Координация усилий по подготовке мероприятий проекта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>
                    <a:solidFill>
                      <a:schemeClr val="bg2"/>
                    </a:solidFill>
                  </a:tcPr>
                </a:tc>
              </a:tr>
              <a:tr h="1344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>
                          <a:effectLst/>
                        </a:rPr>
                        <a:t>Февраль 2020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dirty="0">
                          <a:effectLst/>
                        </a:rPr>
                        <a:t>Разработка обучающих программ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dirty="0">
                          <a:effectLst/>
                        </a:rPr>
                        <a:t>Подготовка 3 обучающих программ: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0340" algn="l"/>
                        </a:tabLst>
                      </a:pPr>
                      <a:r>
                        <a:rPr lang="ru-RU" sz="1500" dirty="0">
                          <a:effectLst/>
                        </a:rPr>
                        <a:t>для волонтеров с ОВЗ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0340" algn="l"/>
                        </a:tabLst>
                      </a:pPr>
                      <a:r>
                        <a:rPr lang="ru-RU" sz="1500" dirty="0">
                          <a:effectLst/>
                        </a:rPr>
                        <a:t>для волонтеров с нормой развития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0340" algn="l"/>
                        </a:tabLst>
                      </a:pPr>
                      <a:r>
                        <a:rPr lang="ru-RU" sz="1500" dirty="0">
                          <a:effectLst/>
                        </a:rPr>
                        <a:t>для организаторов инклюзивного </a:t>
                      </a:r>
                      <a:r>
                        <a:rPr lang="ru-RU" sz="1500" dirty="0" err="1">
                          <a:effectLst/>
                        </a:rPr>
                        <a:t>волонтерства</a:t>
                      </a:r>
                      <a:r>
                        <a:rPr lang="ru-RU" sz="1500" dirty="0">
                          <a:effectLst/>
                        </a:rPr>
                        <a:t> 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/>
                </a:tc>
              </a:tr>
              <a:tr h="1118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>
                          <a:effectLst/>
                        </a:rPr>
                        <a:t>Февраль 2020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dirty="0">
                          <a:effectLst/>
                        </a:rPr>
                        <a:t>Подготовка к проведению обучающих программ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dirty="0">
                          <a:effectLst/>
                        </a:rPr>
                        <a:t>Создание договоренностей о проведении обучающих программ в 3 муниципальных образованиях. Привлечение и подготовка ведущих тематических блоков 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>
                    <a:solidFill>
                      <a:schemeClr val="bg2"/>
                    </a:solidFill>
                  </a:tcPr>
                </a:tc>
              </a:tr>
              <a:tr h="2019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>
                          <a:effectLst/>
                        </a:rPr>
                        <a:t>Март 2020 </a:t>
                      </a:r>
                      <a:endParaRPr lang="ru-RU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dirty="0">
                          <a:effectLst/>
                        </a:rPr>
                        <a:t>Проведение выездных обучающих программ в муниципальных образованиях региона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dirty="0">
                          <a:effectLst/>
                        </a:rPr>
                        <a:t>Проведение обучающих программ в 3 муниципальных образованиях региона, с одновременным ведением занятий для 3 категорий: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0340" algn="l"/>
                        </a:tabLst>
                      </a:pPr>
                      <a:r>
                        <a:rPr lang="ru-RU" sz="1500" dirty="0">
                          <a:effectLst/>
                        </a:rPr>
                        <a:t>для волонтеров с ОВЗ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0340" algn="l"/>
                        </a:tabLst>
                      </a:pPr>
                      <a:r>
                        <a:rPr lang="ru-RU" sz="1500" dirty="0">
                          <a:effectLst/>
                        </a:rPr>
                        <a:t>для волонтеров с нормой развития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0340" algn="l"/>
                        </a:tabLst>
                      </a:pPr>
                      <a:r>
                        <a:rPr lang="ru-RU" sz="1500" dirty="0">
                          <a:effectLst/>
                        </a:rPr>
                        <a:t>для организаторов инклюзивного </a:t>
                      </a:r>
                      <a:r>
                        <a:rPr lang="ru-RU" sz="1500" dirty="0" err="1">
                          <a:effectLst/>
                        </a:rPr>
                        <a:t>волонтерства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98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0733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План реализации проекта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21" y="764704"/>
            <a:ext cx="8139113" cy="1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604766077"/>
              </p:ext>
            </p:extLst>
          </p:nvPr>
        </p:nvGraphicFramePr>
        <p:xfrm>
          <a:off x="476222" y="782610"/>
          <a:ext cx="8148914" cy="5580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8370"/>
                <a:gridCol w="2825400"/>
                <a:gridCol w="4125144"/>
              </a:tblGrid>
              <a:tr h="1909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dirty="0">
                          <a:effectLst/>
                        </a:rPr>
                        <a:t>Апрель 2020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Инструктивный сбор инклюзивных волонтерских команд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68580" algn="l"/>
                        </a:tabLs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Проведение сбора волонтеров с ОВЗ и с нормой развития, а также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</a:rPr>
                        <a:t>организа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-торов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инклюзивного волонтерства на одной из лагерных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баз.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Создание и сплочение инклюзивных команд из 3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МО.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Практика организаторов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</a:rPr>
                        <a:t>инклю-зивного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волонтерства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. 65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человек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>
                    <a:solidFill>
                      <a:schemeClr val="bg2"/>
                    </a:solidFill>
                  </a:tcPr>
                </a:tc>
              </a:tr>
              <a:tr h="1688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dirty="0">
                          <a:effectLst/>
                        </a:rPr>
                        <a:t>Май 2020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dirty="0">
                          <a:effectLst/>
                        </a:rPr>
                        <a:t>Пилотирование деятельности инклюзивных волонтерских команд (выездные мероприятия в муниципальных образованиях)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68580" algn="l"/>
                        </a:tabLst>
                      </a:pPr>
                      <a:r>
                        <a:rPr lang="ru-RU" sz="1600" dirty="0">
                          <a:effectLst/>
                        </a:rPr>
                        <a:t>Сопровождение специалистами проекта первых мероприятий созданных инклюзивных волонтерских команд. Поддержка специалистами участия команд в регулярных </a:t>
                      </a:r>
                      <a:r>
                        <a:rPr lang="ru-RU" sz="1600" dirty="0" err="1">
                          <a:effectLst/>
                        </a:rPr>
                        <a:t>общерегиональных</a:t>
                      </a:r>
                      <a:r>
                        <a:rPr lang="ru-RU" sz="1600" dirty="0">
                          <a:effectLst/>
                        </a:rPr>
                        <a:t> и общероссийских волонтерских проектах </a:t>
                      </a:r>
                      <a:r>
                        <a:rPr lang="ru-RU" sz="1600" dirty="0" smtClean="0">
                          <a:effectLst/>
                        </a:rPr>
                        <a:t>("</a:t>
                      </a:r>
                      <a:r>
                        <a:rPr lang="ru-RU" sz="1600" dirty="0">
                          <a:effectLst/>
                        </a:rPr>
                        <a:t>Вода России", "Дорога к обелиску" и т.п.)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/>
                </a:tc>
              </a:tr>
              <a:tr h="1093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dirty="0">
                          <a:effectLst/>
                        </a:rPr>
                        <a:t>Июнь – июль 2020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dirty="0">
                          <a:effectLst/>
                        </a:rPr>
                        <a:t>Консультативная поддержка регулярной деятельности инклюзивных волонтерских команд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68580" algn="l"/>
                        </a:tabLst>
                      </a:pPr>
                      <a:r>
                        <a:rPr lang="ru-RU" sz="1600" dirty="0">
                          <a:effectLst/>
                        </a:rPr>
                        <a:t>Помощь в создании программ регулярной деятельности созданных </a:t>
                      </a:r>
                      <a:r>
                        <a:rPr lang="ru-RU" sz="1600" dirty="0" smtClean="0">
                          <a:effectLst/>
                        </a:rPr>
                        <a:t>команд</a:t>
                      </a:r>
                      <a:r>
                        <a:rPr lang="ru-RU" sz="1600" dirty="0">
                          <a:effectLst/>
                        </a:rPr>
                        <a:t>. Консультирование по вопросам поиска </a:t>
                      </a:r>
                      <a:r>
                        <a:rPr lang="ru-RU" sz="1600" dirty="0" smtClean="0">
                          <a:effectLst/>
                        </a:rPr>
                        <a:t>и проработки проектных </a:t>
                      </a:r>
                      <a:r>
                        <a:rPr lang="ru-RU" sz="1600" dirty="0">
                          <a:effectLst/>
                        </a:rPr>
                        <a:t>идей, </a:t>
                      </a:r>
                      <a:r>
                        <a:rPr lang="ru-RU" sz="1600" dirty="0" smtClean="0">
                          <a:effectLst/>
                        </a:rPr>
                        <a:t>участия </a:t>
                      </a:r>
                      <a:r>
                        <a:rPr lang="ru-RU" sz="1600" dirty="0">
                          <a:effectLst/>
                        </a:rPr>
                        <a:t>в конкурсах.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98" marR="37898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44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5134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Партнёры:</a:t>
            </a:r>
            <a:endParaRPr lang="ru-RU" sz="28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2"/>
          </p:nvPr>
        </p:nvSpPr>
        <p:spPr>
          <a:xfrm flipV="1">
            <a:off x="457200" y="5386057"/>
            <a:ext cx="2170584" cy="59167"/>
          </a:xfrm>
        </p:spPr>
        <p:txBody>
          <a:bodyPr>
            <a:noAutofit/>
          </a:bodyPr>
          <a:lstStyle/>
          <a:p>
            <a:pPr lvl="0"/>
            <a:endParaRPr lang="ru-RU" sz="2200" dirty="0">
              <a:latin typeface="Century Gothic" panose="020B0502020202020204" pitchFamily="34" charset="0"/>
            </a:endParaRPr>
          </a:p>
          <a:p>
            <a:pPr lvl="0"/>
            <a:endParaRPr lang="ru-RU" sz="2200" dirty="0" smtClean="0">
              <a:latin typeface="Century Gothic" panose="020B0502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899593" y="1196752"/>
            <a:ext cx="7787208" cy="468052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dirty="0" smtClean="0"/>
              <a:t>Комитет образования, науки и молодежной политики Волгоградской области.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Специализированные учреждения по работе с детьми и молодежью муниципальных образований Волгоградской области.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/>
              <a:t>ПАО </a:t>
            </a:r>
            <a:r>
              <a:rPr lang="en-US" sz="2000" dirty="0"/>
              <a:t>“</a:t>
            </a:r>
            <a:r>
              <a:rPr lang="ru-RU" sz="2000" dirty="0"/>
              <a:t>ЛУКОЙЛ</a:t>
            </a:r>
            <a:r>
              <a:rPr lang="en-US" sz="2000" dirty="0" smtClean="0"/>
              <a:t>”</a:t>
            </a:r>
            <a:r>
              <a:rPr lang="ru-RU" sz="2000" dirty="0" smtClean="0"/>
              <a:t>.</a:t>
            </a:r>
            <a:endParaRPr lang="ru-RU" sz="2000" dirty="0"/>
          </a:p>
          <a:p>
            <a:pPr algn="just"/>
            <a:endParaRPr lang="ru-RU" sz="2000" dirty="0" smtClean="0"/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Добровольческие объединения.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Образовательные организации.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Специализированные образовательные организации для детей с ОВЗ.</a:t>
            </a:r>
          </a:p>
          <a:p>
            <a:pPr algn="just"/>
            <a:endParaRPr lang="ru-RU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49" y="980728"/>
            <a:ext cx="8139113" cy="1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26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95320" cy="86895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Количественные показатели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115616" y="6453336"/>
            <a:ext cx="7128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557" y="1196752"/>
            <a:ext cx="7132637" cy="1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1196752"/>
            <a:ext cx="813690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ru-RU" dirty="0" smtClean="0"/>
              <a:t>Обучение </a:t>
            </a:r>
            <a:r>
              <a:rPr lang="ru-RU" dirty="0"/>
              <a:t>основам волонтерской деятельности подростков и молодежи с ОВЗ (30 человек</a:t>
            </a:r>
            <a:r>
              <a:rPr lang="ru-RU" dirty="0" smtClean="0"/>
              <a:t>).</a:t>
            </a:r>
          </a:p>
          <a:p>
            <a:pPr marL="342900" indent="-342900">
              <a:buAutoNum type="arabicParenR"/>
            </a:pPr>
            <a:endParaRPr lang="ru-RU" dirty="0"/>
          </a:p>
          <a:p>
            <a:r>
              <a:rPr lang="ru-RU" dirty="0"/>
              <a:t>2) Обучение волонтеров с нормой развития основам эффективного и этичного взаимодействия с людьми с ОВЗ (45 человек)</a:t>
            </a:r>
          </a:p>
          <a:p>
            <a:r>
              <a:rPr lang="ru-RU" dirty="0"/>
              <a:t>3) Обучение организаторов волонтерской деятельности созданию и поддержке смешанных инклюзивных волонтерских команд (15 человек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r>
              <a:rPr lang="ru-RU" dirty="0"/>
              <a:t>4) Сбор волонтеров с ОВЗ и с нормой развития для создания инклюзивных волонтерских команд на территории Волгограда и Волгоградской области (65 человек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r>
              <a:rPr lang="ru-RU" dirty="0"/>
              <a:t>5) Создание и пилотирование начала деятельности смешанных инклюзивных волонтерских команд (12 команд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r>
              <a:rPr lang="ru-RU" dirty="0"/>
              <a:t>6) Продвижение идей социальной адаптации и инклюзии среди участников </a:t>
            </a:r>
            <a:r>
              <a:rPr lang="ru-RU" dirty="0" err="1"/>
              <a:t>общерегиональных</a:t>
            </a:r>
            <a:r>
              <a:rPr lang="ru-RU" dirty="0"/>
              <a:t> и(или) общероссийских волонтерских </a:t>
            </a:r>
            <a:r>
              <a:rPr lang="ru-RU" dirty="0" smtClean="0"/>
              <a:t>проектов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849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95320" cy="79208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Качественные </a:t>
            </a:r>
            <a:r>
              <a:rPr lang="ru-RU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показатели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889844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1) Обобщение </a:t>
            </a:r>
            <a:r>
              <a:rPr lang="ru-RU" dirty="0"/>
              <a:t>опыта и практики вовлечения подростков и молодежи с ОВЗ в волонтерскую деятельность на территории Волгоградской </a:t>
            </a:r>
            <a:r>
              <a:rPr lang="ru-RU" dirty="0" smtClean="0"/>
              <a:t>области.</a:t>
            </a:r>
          </a:p>
          <a:p>
            <a:endParaRPr lang="ru-RU" dirty="0"/>
          </a:p>
          <a:p>
            <a:r>
              <a:rPr lang="ru-RU" dirty="0"/>
              <a:t>2) Создание обучающих программ, направленных на развитие инклюзивного </a:t>
            </a:r>
            <a:r>
              <a:rPr lang="ru-RU" dirty="0" smtClean="0"/>
              <a:t>добровольчества.</a:t>
            </a:r>
          </a:p>
          <a:p>
            <a:endParaRPr lang="ru-RU" dirty="0"/>
          </a:p>
          <a:p>
            <a:r>
              <a:rPr lang="ru-RU" dirty="0"/>
              <a:t>3) </a:t>
            </a:r>
            <a:r>
              <a:rPr lang="ru-RU" dirty="0" err="1"/>
              <a:t>Командообразование</a:t>
            </a:r>
            <a:r>
              <a:rPr lang="ru-RU" dirty="0"/>
              <a:t>, сплочение и создание позитивного настроя у участников смешанных инклюзивных волонтерских </a:t>
            </a:r>
            <a:r>
              <a:rPr lang="ru-RU" dirty="0" smtClean="0"/>
              <a:t>команд.</a:t>
            </a:r>
          </a:p>
          <a:p>
            <a:endParaRPr lang="ru-RU" dirty="0"/>
          </a:p>
          <a:p>
            <a:r>
              <a:rPr lang="ru-RU" dirty="0"/>
              <a:t>4) Социальная адаптация подростков и молодежи с ОВЗ, создание условий для включения в активную социальную </a:t>
            </a:r>
            <a:r>
              <a:rPr lang="ru-RU" dirty="0" smtClean="0"/>
              <a:t>жизнь.</a:t>
            </a:r>
          </a:p>
          <a:p>
            <a:endParaRPr lang="ru-RU" dirty="0"/>
          </a:p>
          <a:p>
            <a:r>
              <a:rPr lang="ru-RU" dirty="0"/>
              <a:t>5) Создание позитивного образа молодежи с ОВЗ в глазах общественности.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183882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76222" y="1556792"/>
            <a:ext cx="8210578" cy="331236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Century Gothic" panose="020B0502020202020204" pitchFamily="34" charset="0"/>
              </a:rPr>
              <a:t>Телефон: 8 (8442) 60-16-48 Региональный ресурсный центр добровольчества (</a:t>
            </a:r>
            <a:r>
              <a:rPr lang="ru-RU" dirty="0" err="1" smtClean="0">
                <a:latin typeface="Century Gothic" panose="020B0502020202020204" pitchFamily="34" charset="0"/>
              </a:rPr>
              <a:t>волонтерства</a:t>
            </a:r>
            <a:r>
              <a:rPr lang="ru-RU" dirty="0" smtClean="0">
                <a:latin typeface="Century Gothic" panose="020B0502020202020204" pitchFamily="34" charset="0"/>
              </a:rPr>
              <a:t>) Волгоградской области </a:t>
            </a:r>
          </a:p>
          <a:p>
            <a:pPr fontAlgn="base"/>
            <a:r>
              <a:rPr lang="en-US" dirty="0" smtClean="0">
                <a:latin typeface="Century Gothic" panose="020B0502020202020204" pitchFamily="34" charset="0"/>
              </a:rPr>
              <a:t>E-mail</a:t>
            </a:r>
            <a:r>
              <a:rPr lang="ru-RU" dirty="0" smtClean="0">
                <a:latin typeface="Century Gothic" panose="020B0502020202020204" pitchFamily="34" charset="0"/>
              </a:rPr>
              <a:t>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volontervlg@gmail.com</a:t>
            </a:r>
            <a:r>
              <a:rPr lang="ru-RU" dirty="0" smtClean="0"/>
              <a:t>  </a:t>
            </a:r>
            <a:endParaRPr lang="ru-RU" dirty="0" smtClean="0">
              <a:latin typeface="Century Gothic" panose="020B0502020202020204" pitchFamily="34" charset="0"/>
            </a:endParaRPr>
          </a:p>
          <a:p>
            <a:r>
              <a:rPr lang="ru-RU" dirty="0" smtClean="0">
                <a:latin typeface="Century Gothic" panose="020B0502020202020204" pitchFamily="34" charset="0"/>
              </a:rPr>
              <a:t>Группа «Центра молодежной политики» </a:t>
            </a:r>
            <a:r>
              <a:rPr lang="ru-RU" dirty="0" err="1" smtClean="0">
                <a:latin typeface="Century Gothic" panose="020B0502020202020204" pitchFamily="34" charset="0"/>
              </a:rPr>
              <a:t>Вконтакте</a:t>
            </a:r>
            <a:r>
              <a:rPr lang="ru-RU" dirty="0" smtClean="0">
                <a:latin typeface="Century Gothic" panose="020B0502020202020204" pitchFamily="34" charset="0"/>
              </a:rPr>
              <a:t>: </a:t>
            </a:r>
            <a:r>
              <a:rPr lang="en-US" dirty="0" smtClean="0">
                <a:solidFill>
                  <a:srgbClr val="00B0F0"/>
                </a:solidFill>
                <a:latin typeface="Century Gothic" panose="020B0502020202020204" pitchFamily="34" charset="0"/>
                <a:hlinkClick r:id="rId2"/>
              </a:rPr>
              <a:t>https</a:t>
            </a:r>
            <a:r>
              <a:rPr lang="en-US" dirty="0">
                <a:solidFill>
                  <a:srgbClr val="00B0F0"/>
                </a:solidFill>
                <a:latin typeface="Century Gothic" panose="020B0502020202020204" pitchFamily="34" charset="0"/>
                <a:hlinkClick r:id="rId2"/>
              </a:rPr>
              <a:t>://</a:t>
            </a:r>
            <a:r>
              <a:rPr lang="en-US" dirty="0" smtClean="0">
                <a:solidFill>
                  <a:srgbClr val="00B0F0"/>
                </a:solidFill>
                <a:latin typeface="Century Gothic" panose="020B0502020202020204" pitchFamily="34" charset="0"/>
                <a:hlinkClick r:id="rId2"/>
              </a:rPr>
              <a:t>vk.com/centermol_34</a:t>
            </a:r>
            <a:r>
              <a:rPr lang="ru-RU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://vk.com/rvc_vo</a:t>
            </a:r>
            <a:endParaRPr lang="ru-RU" dirty="0" smtClean="0">
              <a:solidFill>
                <a:srgbClr val="00B0F0"/>
              </a:solidFill>
              <a:latin typeface="Century Gothic" panose="020B0502020202020204" pitchFamily="34" charset="0"/>
            </a:endParaRPr>
          </a:p>
          <a:p>
            <a:endParaRPr lang="ru-RU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Контакты: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22" y="1124744"/>
            <a:ext cx="8139113" cy="1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637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431</TotalTime>
  <Words>636</Words>
  <Application>Microsoft Office PowerPoint</Application>
  <PresentationFormat>Экран 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Calibri</vt:lpstr>
      <vt:lpstr>Century Gothic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Проект создания и поддержки  инклюзивных волонтерских команд «Команда равных»</vt:lpstr>
      <vt:lpstr>Проект “Команда равных”</vt:lpstr>
      <vt:lpstr>План реализации проекта</vt:lpstr>
      <vt:lpstr>План реализации проекта</vt:lpstr>
      <vt:lpstr>Партнёры:</vt:lpstr>
      <vt:lpstr>Количественные показатели</vt:lpstr>
      <vt:lpstr>Качественные показатели</vt:lpstr>
      <vt:lpstr>Контакты: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Выстраивание системной профилактической работы с молодежью в Волгоградской области</dc:title>
  <dc:creator>UNGALIANT</dc:creator>
  <cp:lastModifiedBy>Nadya Vasileva</cp:lastModifiedBy>
  <cp:revision>64</cp:revision>
  <cp:lastPrinted>2019-12-05T13:18:15Z</cp:lastPrinted>
  <dcterms:created xsi:type="dcterms:W3CDTF">2017-04-12T12:49:45Z</dcterms:created>
  <dcterms:modified xsi:type="dcterms:W3CDTF">2020-01-21T10:21:46Z</dcterms:modified>
</cp:coreProperties>
</file>