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4062" r:id="rId1"/>
  </p:sldMasterIdLst>
  <p:notesMasterIdLst>
    <p:notesMasterId r:id="rId11"/>
  </p:notesMasterIdLst>
  <p:sldIdLst>
    <p:sldId id="278" r:id="rId2"/>
    <p:sldId id="282" r:id="rId3"/>
    <p:sldId id="290" r:id="rId4"/>
    <p:sldId id="286" r:id="rId5"/>
    <p:sldId id="285" r:id="rId6"/>
    <p:sldId id="288" r:id="rId7"/>
    <p:sldId id="289" r:id="rId8"/>
    <p:sldId id="291" r:id="rId9"/>
    <p:sldId id="279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5556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CAA6C-9C52-472C-9637-CA2B093653B7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58A87-5057-4E1A-AD62-0B02C6154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62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2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37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4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9265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94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8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5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22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2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86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13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20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632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1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2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9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26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736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14300" dist="38100" dir="2700000" algn="tl">
              <a:srgbClr val="000000">
                <a:alpha val="2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BCB789-28C6-47D0-8B24-F9F24785E664}"/>
              </a:ext>
            </a:extLst>
          </p:cNvPr>
          <p:cNvSpPr txBox="1"/>
          <p:nvPr/>
        </p:nvSpPr>
        <p:spPr>
          <a:xfrm>
            <a:off x="971600" y="382012"/>
            <a:ext cx="7632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Ростовская область, город Ростов-на-Дону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социального обслуживания населения Советского района города Ростова-на-Дону»</a:t>
            </a:r>
          </a:p>
          <a:p>
            <a:pPr algn="ctr"/>
            <a:endParaRPr lang="ru-RU" sz="20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«подружить» пенсионеров с Интернетом </a:t>
            </a:r>
          </a:p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 планшет в каждый дом</a:t>
            </a:r>
          </a:p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4664D8-64E7-4337-A326-ED20F8308066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0FDC64-3CEC-46CA-859B-85A769012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49" y="3140968"/>
            <a:ext cx="2971902" cy="2730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10524-14BA-3663-A676-4BAE6F0BB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10" y="2844154"/>
            <a:ext cx="1194818" cy="1027178"/>
          </a:xfrm>
          <a:prstGeom prst="rect">
            <a:avLst/>
          </a:prstGeom>
        </p:spPr>
      </p:pic>
      <p:pic>
        <p:nvPicPr>
          <p:cNvPr id="2" name="песня (mp3cut.net) (1)">
            <a:hlinkClick r:id="" action="ppaction://media"/>
            <a:extLst>
              <a:ext uri="{FF2B5EF4-FFF2-40B4-BE49-F238E27FC236}">
                <a16:creationId xmlns:a16="http://schemas.microsoft.com/office/drawing/2014/main" id="{C6C199C4-9DC1-07A7-172D-B152286C32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96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742"/>
    </mc:Choice>
    <mc:Fallback>
      <p:transition advTm="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5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1413C2-15BA-49D7-9CF1-35A5492219C5}"/>
              </a:ext>
            </a:extLst>
          </p:cNvPr>
          <p:cNvSpPr txBox="1"/>
          <p:nvPr/>
        </p:nvSpPr>
        <p:spPr>
          <a:xfrm>
            <a:off x="899592" y="733266"/>
            <a:ext cx="68442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все больше людей, в том числе граждан пожилого возраста и инвалидов, сталкиваются с необходимостью научиться работать на компьютере.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Пользоваться интернетом старшее поколение стимулирует развитие госуслуг, онлайн-платежей и наличие в сети интересного для них контента.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05D7B4-A876-4C6D-99C2-E7C44B6D7CFF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46BAF0-4A62-00BD-CE09-5FE536B26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4" y="4025184"/>
            <a:ext cx="3240360" cy="243027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16F342-DDC6-3F2B-D64D-F490FA673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48880"/>
            <a:ext cx="3240360" cy="24302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9EDCA6-C91A-B405-B7CD-44A0B2994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1086" y="3236165"/>
            <a:ext cx="3720400" cy="27903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675B09-F4AA-BD0C-B892-130EB22EDD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2" y="342071"/>
            <a:ext cx="1194818" cy="10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6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898">
        <p15:prstTrans prst="pageCurlDouble"/>
      </p:transition>
    </mc:Choice>
    <mc:Fallback>
      <p:transition spd="slow" advTm="489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8B029A-FEA8-929E-0D0E-90BBD8568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32" y="404664"/>
            <a:ext cx="1194818" cy="10271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15A92A-984D-F189-778A-12AA92DD18D8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9F497B-756C-D372-39B3-67F91F7C6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090814"/>
            <a:ext cx="5835239" cy="3184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0F6470-82AE-B605-09E9-D120A7045FF8}"/>
              </a:ext>
            </a:extLst>
          </p:cNvPr>
          <p:cNvSpPr txBox="1"/>
          <p:nvPr/>
        </p:nvSpPr>
        <p:spPr>
          <a:xfrm>
            <a:off x="683568" y="582650"/>
            <a:ext cx="73448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исследованиям учёных, благодаря регулярному использованию Интернета люди преклонных лет испытывают моральное удовлетворение, осознавая тот факт, что, несмотря на возраст, смогли освоить новые технологии, изучить необходимые программы и процессы. Кроме этого, есть доказательства, что, когда пожилые люди находятся онлайн, у них снижается риск инсультов, а процессы старения и вовсе замедляются. Таким образом, влияние Интернета на пенсионеров становится исключительно положительным.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386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910">
        <p15:prstTrans prst="pageCurlDouble"/>
      </p:transition>
    </mc:Choice>
    <mc:Fallback>
      <p:transition spd="slow" advTm="491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77B367-7F5D-4B7F-B057-C4BBBD25CA37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A0B24-24EC-4AE6-A844-04F1896369EB}"/>
              </a:ext>
            </a:extLst>
          </p:cNvPr>
          <p:cNvSpPr txBox="1"/>
          <p:nvPr/>
        </p:nvSpPr>
        <p:spPr>
          <a:xfrm>
            <a:off x="848309" y="692585"/>
            <a:ext cx="65785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базе нашего учреждения уже действуют курсы компьютерной грамотности для получателей социальных услуг, оборудован кабинет компьютерной грамотности. Преподаватели помогают освоить работу на ПК, показывают, как пользоваться программами для видеосвязи с родственниками и многое другое.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BB40BC-1E8F-B25F-08E8-E4130517B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4" y="3933056"/>
            <a:ext cx="4034046" cy="2520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9C80B9-782D-E4A2-A5D4-8227568B6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79" y="4031550"/>
            <a:ext cx="3845016" cy="24217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BF121E-0298-22D0-9F61-1F60178DF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67" y="390816"/>
            <a:ext cx="1194818" cy="10271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E8E6E0-3493-BB01-9FE5-69D37D127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65" y="2341495"/>
            <a:ext cx="3866683" cy="21750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03431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51">
        <p15:prstTrans prst="pageCurlDouble"/>
      </p:transition>
    </mc:Choice>
    <mc:Fallback>
      <p:transition spd="slow" advTm="455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59F836-AE87-4C32-AA69-BB432F1E7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49" y="1614895"/>
            <a:ext cx="2304256" cy="30112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8FE22D-F67A-4935-A5C0-DBE1457EF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2095" y="2848411"/>
            <a:ext cx="3121760" cy="22389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339B395-57DF-4EBD-A2EB-5AE96B8BC4A4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5BB9-3205-4B54-873D-4D65BE0C9365}"/>
              </a:ext>
            </a:extLst>
          </p:cNvPr>
          <p:cNvSpPr txBox="1"/>
          <p:nvPr/>
        </p:nvSpPr>
        <p:spPr>
          <a:xfrm>
            <a:off x="1043608" y="635505"/>
            <a:ext cx="684076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 принимает участие в онлайн-мероприятиях, во всех активностях по обучению компьютерной грамотности граждан старшего возраста, семинарах и вебинарах.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FA0D3A-262E-FE5B-B039-A8F1EC8FF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77" y="327668"/>
            <a:ext cx="1194818" cy="10271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6063E9-9D5B-EE97-C8B3-064EC6604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53" y="4260171"/>
            <a:ext cx="2858905" cy="21712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D514EE-5E4E-4483-99B1-413A2A45D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4" y="3103281"/>
            <a:ext cx="2238946" cy="33280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24635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56">
        <p15:prstTrans prst="pageCurlDouble"/>
      </p:transition>
    </mc:Choice>
    <mc:Fallback>
      <p:transition spd="slow" advTm="405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">
            <a:hlinkClick r:id="" action="ppaction://media"/>
            <a:extLst>
              <a:ext uri="{FF2B5EF4-FFF2-40B4-BE49-F238E27FC236}">
                <a16:creationId xmlns:a16="http://schemas.microsoft.com/office/drawing/2014/main" id="{48240C77-707A-7EC5-1956-40ADC29783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974" y="620688"/>
            <a:ext cx="7676052" cy="561662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38A616-A5E4-3EAF-C06F-68FF8BD382F4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93C81C-88F8-4BDF-AC31-25551651D9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3" y="288022"/>
            <a:ext cx="1148567" cy="987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914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9400">
        <p15:prstTrans prst="pageCurlDouble"/>
      </p:transition>
    </mc:Choice>
    <mc:Fallback>
      <p:transition spd="slow" advTm="59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67" objId="2"/>
        <p14:stopEvt time="5881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3C9351-C380-9DE9-37F0-3A21206C19B6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2A5BB-2DB4-320D-E4EA-BE3A80AFD056}"/>
              </a:ext>
            </a:extLst>
          </p:cNvPr>
          <p:cNvSpPr txBox="1"/>
          <p:nvPr/>
        </p:nvSpPr>
        <p:spPr>
          <a:xfrm>
            <a:off x="1331640" y="620688"/>
            <a:ext cx="61876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Курсы компьютерной грамотности на дому для пенсионеров помогут решить сразу несколько задач: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получить возможность организовать рабочее                                           пространство дома;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начать общаться с родными и близкими через Интернет;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научиться получать информацию из неограниченного количества источников;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легче заботиться о своём здоровье;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решать ряд определенных бытовых вопросов.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7238FE-9B75-CABB-9152-585E0284D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78" y="404664"/>
            <a:ext cx="1194818" cy="1027178"/>
          </a:xfrm>
          <a:prstGeom prst="rect">
            <a:avLst/>
          </a:prstGeom>
        </p:spPr>
      </p:pic>
      <p:sp>
        <p:nvSpPr>
          <p:cNvPr id="7" name="Сердце 6">
            <a:extLst>
              <a:ext uri="{FF2B5EF4-FFF2-40B4-BE49-F238E27FC236}">
                <a16:creationId xmlns:a16="http://schemas.microsoft.com/office/drawing/2014/main" id="{9F9A8BEB-202C-8441-B829-B8EF07A97528}"/>
              </a:ext>
            </a:extLst>
          </p:cNvPr>
          <p:cNvSpPr/>
          <p:nvPr/>
        </p:nvSpPr>
        <p:spPr>
          <a:xfrm>
            <a:off x="1341774" y="1288165"/>
            <a:ext cx="282965" cy="287354"/>
          </a:xfrm>
          <a:prstGeom prst="hear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ердце 7">
            <a:extLst>
              <a:ext uri="{FF2B5EF4-FFF2-40B4-BE49-F238E27FC236}">
                <a16:creationId xmlns:a16="http://schemas.microsoft.com/office/drawing/2014/main" id="{52A90C66-157C-DB4E-E8F9-ADD7F29BFCAB}"/>
              </a:ext>
            </a:extLst>
          </p:cNvPr>
          <p:cNvSpPr/>
          <p:nvPr/>
        </p:nvSpPr>
        <p:spPr>
          <a:xfrm>
            <a:off x="1341774" y="1791882"/>
            <a:ext cx="282965" cy="287354"/>
          </a:xfrm>
          <a:prstGeom prst="hear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>
            <a:extLst>
              <a:ext uri="{FF2B5EF4-FFF2-40B4-BE49-F238E27FC236}">
                <a16:creationId xmlns:a16="http://schemas.microsoft.com/office/drawing/2014/main" id="{647D4370-7365-38E8-28F8-B1565691F889}"/>
              </a:ext>
            </a:extLst>
          </p:cNvPr>
          <p:cNvSpPr/>
          <p:nvPr/>
        </p:nvSpPr>
        <p:spPr>
          <a:xfrm>
            <a:off x="1394542" y="2596269"/>
            <a:ext cx="282965" cy="287354"/>
          </a:xfrm>
          <a:prstGeom prst="hear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>
            <a:extLst>
              <a:ext uri="{FF2B5EF4-FFF2-40B4-BE49-F238E27FC236}">
                <a16:creationId xmlns:a16="http://schemas.microsoft.com/office/drawing/2014/main" id="{93C521CC-9002-B20D-92DF-A85C497219AF}"/>
              </a:ext>
            </a:extLst>
          </p:cNvPr>
          <p:cNvSpPr/>
          <p:nvPr/>
        </p:nvSpPr>
        <p:spPr>
          <a:xfrm>
            <a:off x="1357516" y="2137961"/>
            <a:ext cx="282965" cy="287354"/>
          </a:xfrm>
          <a:prstGeom prst="hear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ердце 10">
            <a:extLst>
              <a:ext uri="{FF2B5EF4-FFF2-40B4-BE49-F238E27FC236}">
                <a16:creationId xmlns:a16="http://schemas.microsoft.com/office/drawing/2014/main" id="{83AE845D-4685-3EC7-B856-A0CC0506339D}"/>
              </a:ext>
            </a:extLst>
          </p:cNvPr>
          <p:cNvSpPr/>
          <p:nvPr/>
        </p:nvSpPr>
        <p:spPr>
          <a:xfrm>
            <a:off x="1394542" y="2883162"/>
            <a:ext cx="282965" cy="287354"/>
          </a:xfrm>
          <a:prstGeom prst="hear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D78A6A-560D-EBDF-8D75-D813693E8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7" y="3474885"/>
            <a:ext cx="4024218" cy="2682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7159AB-F81D-0069-B151-8E1714748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82" y="3499529"/>
            <a:ext cx="4024221" cy="26828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9898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552">
        <p15:prstTrans prst="pageCurlDouble"/>
      </p:transition>
    </mc:Choice>
    <mc:Fallback>
      <p:transition spd="slow" advTm="355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C10ED6-DADD-61B6-B7A1-232E8D960DE6}"/>
              </a:ext>
            </a:extLst>
          </p:cNvPr>
          <p:cNvSpPr txBox="1"/>
          <p:nvPr/>
        </p:nvSpPr>
        <p:spPr>
          <a:xfrm>
            <a:off x="1087134" y="554656"/>
            <a:ext cx="65527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«подружить» пенсионеров с Интернетом </a:t>
            </a:r>
          </a:p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 планшет в каждый дом»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позволить проводить обучение компьютерной грамотности пожилых людей на дому, которые ввиду каких- либо причин не могут посещать курсы, проводимые в учебных и иных учреждениях. 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своего рода компьютерный бесплатный патронаж.</a:t>
            </a:r>
          </a:p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Многие планшеты позволяют осуществлять онлайн связь со всеми службами, которые могут быть необходимы пожилому человеку и, по сути, находится под круглосуточным наблюдением. Для социальной службы такую идею трудно переоценить! 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6B33D6-C8A1-57B6-A919-7F47A761990F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A2DF59-4950-014F-A75B-EE941B96F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62" y="404664"/>
            <a:ext cx="1194818" cy="1027178"/>
          </a:xfrm>
          <a:prstGeom prst="rect">
            <a:avLst/>
          </a:prstGeom>
        </p:spPr>
      </p:pic>
      <p:sp>
        <p:nvSpPr>
          <p:cNvPr id="8" name="Сердце 7">
            <a:extLst>
              <a:ext uri="{FF2B5EF4-FFF2-40B4-BE49-F238E27FC236}">
                <a16:creationId xmlns:a16="http://schemas.microsoft.com/office/drawing/2014/main" id="{9CF06F14-4554-F53A-5482-54A76442E2B3}"/>
              </a:ext>
            </a:extLst>
          </p:cNvPr>
          <p:cNvSpPr/>
          <p:nvPr/>
        </p:nvSpPr>
        <p:spPr>
          <a:xfrm>
            <a:off x="2483769" y="3645023"/>
            <a:ext cx="360040" cy="331597"/>
          </a:xfrm>
          <a:prstGeom prst="hear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8B54E8-5AC1-F8C1-CA23-8EC7A3B80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9" y="3970976"/>
            <a:ext cx="3600400" cy="2400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B59AA2-A537-0D75-2AD8-8858B8643C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94" y="3645023"/>
            <a:ext cx="3528494" cy="27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16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27">
        <p15:prstTrans prst="pageCurlDouble"/>
      </p:transition>
    </mc:Choice>
    <mc:Fallback>
      <p:transition spd="slow" advTm="402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6BD1FA-AB04-7756-853C-15460DB0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4" y="226477"/>
            <a:ext cx="7885872" cy="52551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568753-2568-4704-8F01-E2B305692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20888"/>
            <a:ext cx="6252079" cy="397314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7AC3E4-3377-2C67-4371-0873789342B5}"/>
              </a:ext>
            </a:extLst>
          </p:cNvPr>
          <p:cNvSpPr/>
          <p:nvPr/>
        </p:nvSpPr>
        <p:spPr>
          <a:xfrm>
            <a:off x="395536" y="260648"/>
            <a:ext cx="8496944" cy="6336704"/>
          </a:xfrm>
          <a:prstGeom prst="rect">
            <a:avLst/>
          </a:prstGeom>
          <a:noFill/>
          <a:ln w="41275" cmpd="tri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637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69">
        <p15:prstTrans prst="pageCurlDouble"/>
      </p:transition>
    </mc:Choice>
    <mc:Fallback>
      <p:transition spd="slow" advTm="4569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2162</TotalTime>
  <Words>342</Words>
  <Application>Microsoft Office PowerPoint</Application>
  <PresentationFormat>Экран (4:3)</PresentationFormat>
  <Paragraphs>22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CBS</dc:creator>
  <cp:lastModifiedBy>User</cp:lastModifiedBy>
  <cp:revision>211</cp:revision>
  <dcterms:created xsi:type="dcterms:W3CDTF">2019-03-17T13:25:09Z</dcterms:created>
  <dcterms:modified xsi:type="dcterms:W3CDTF">2022-07-15T08:21:25Z</dcterms:modified>
</cp:coreProperties>
</file>