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65" r:id="rId3"/>
    <p:sldId id="266" r:id="rId4"/>
    <p:sldId id="267" r:id="rId5"/>
    <p:sldId id="268" r:id="rId6"/>
    <p:sldId id="260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lear Sans Regular" panose="020B0604020202020204" charset="0"/>
      <p:regular r:id="rId15"/>
    </p:embeddedFont>
    <p:embeddedFont>
      <p:font typeface="Trebuchet MS" panose="020B0603020202020204" pitchFamily="34" charset="0"/>
      <p:regular r:id="rId16"/>
      <p:bold r:id="rId17"/>
      <p:italic r:id="rId18"/>
      <p:boldItalic r:id="rId19"/>
    </p:embeddedFont>
    <p:embeddedFont>
      <p:font typeface="Wingdings 3" panose="05040102010807070707" pitchFamily="18" charset="2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80A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19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0601" y="3606801"/>
            <a:ext cx="11650404" cy="2469453"/>
          </a:xfrm>
        </p:spPr>
        <p:txBody>
          <a:bodyPr anchor="b">
            <a:noAutofit/>
          </a:bodyPr>
          <a:lstStyle>
            <a:lvl1pPr algn="r">
              <a:defRPr sz="81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0601" y="6076250"/>
            <a:ext cx="11650404" cy="164534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446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914400"/>
            <a:ext cx="12895002" cy="51054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855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49209" y="5448300"/>
            <a:ext cx="10836786" cy="571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27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0941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2897982"/>
            <a:ext cx="12895002" cy="3893190"/>
          </a:xfrm>
        </p:spPr>
        <p:txBody>
          <a:bodyPr anchor="b">
            <a:normAutofit/>
          </a:bodyPr>
          <a:lstStyle>
            <a:lvl1pPr algn="l">
              <a:defRPr sz="66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543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1728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914400"/>
            <a:ext cx="12882305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accent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370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544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51510" y="914399"/>
            <a:ext cx="1957115" cy="787717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3" y="914400"/>
            <a:ext cx="10590225" cy="78771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43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146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4051301"/>
            <a:ext cx="12895002" cy="2739872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1290600"/>
          </a:xfrm>
        </p:spPr>
        <p:txBody>
          <a:bodyPr anchor="t"/>
          <a:lstStyle>
            <a:lvl1pPr marL="0" indent="0" algn="l"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790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2" y="3240884"/>
            <a:ext cx="6276053" cy="582115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4955" y="3240884"/>
            <a:ext cx="6276051" cy="58211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91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3618" y="3241475"/>
            <a:ext cx="6278435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3618" y="4105868"/>
            <a:ext cx="6278435" cy="495617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32575" y="3241475"/>
            <a:ext cx="6278427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32577" y="4105868"/>
            <a:ext cx="6278426" cy="495617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556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0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65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2247906"/>
            <a:ext cx="5781792" cy="1917699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92" y="772387"/>
            <a:ext cx="6770312" cy="828965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1" y="4165604"/>
            <a:ext cx="5781792" cy="3876674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685595" indent="0">
              <a:buNone/>
              <a:defRPr sz="2100"/>
            </a:lvl2pPr>
            <a:lvl3pPr marL="1371189" indent="0">
              <a:buNone/>
              <a:defRPr sz="1800"/>
            </a:lvl3pPr>
            <a:lvl4pPr marL="2056784" indent="0">
              <a:buNone/>
              <a:defRPr sz="1500"/>
            </a:lvl4pPr>
            <a:lvl5pPr marL="2742377" indent="0">
              <a:buNone/>
              <a:defRPr sz="1500"/>
            </a:lvl5pPr>
            <a:lvl6pPr marL="3427971" indent="0">
              <a:buNone/>
              <a:defRPr sz="1500"/>
            </a:lvl6pPr>
            <a:lvl7pPr marL="4113566" indent="0">
              <a:buNone/>
              <a:defRPr sz="1500"/>
            </a:lvl7pPr>
            <a:lvl8pPr marL="4799160" indent="0">
              <a:buNone/>
              <a:defRPr sz="1500"/>
            </a:lvl8pPr>
            <a:lvl9pPr marL="5484755" indent="0">
              <a:buNone/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693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2" y="7200900"/>
            <a:ext cx="12895001" cy="85010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6001" y="914400"/>
            <a:ext cx="12895002" cy="576857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8051007"/>
            <a:ext cx="12895001" cy="101103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04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1" y="3240884"/>
            <a:ext cx="12895002" cy="5821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07700" y="9062044"/>
            <a:ext cx="13679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01" y="9062044"/>
            <a:ext cx="944641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85995" y="9062044"/>
            <a:ext cx="10250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56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685800" rtl="0" eaLnBrk="1" latinLnBrk="0" hangingPunct="1">
        <a:spcBef>
          <a:spcPct val="0"/>
        </a:spcBef>
        <a:buNone/>
        <a:defRPr sz="5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0" indent="-51435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714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400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0861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7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3"/>
          <p:cNvSpPr txBox="1"/>
          <p:nvPr/>
        </p:nvSpPr>
        <p:spPr>
          <a:xfrm>
            <a:off x="6858000" y="8714846"/>
            <a:ext cx="7701407" cy="5514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25"/>
              </a:lnSpc>
            </a:pPr>
            <a:r>
              <a:rPr lang="ru-RU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Камчатский край, город Елизово</a:t>
            </a:r>
            <a:endParaRPr lang="en-US" sz="40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848600" y="8047550"/>
            <a:ext cx="618826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ru-RU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Чуйко Нина Петровна</a:t>
            </a:r>
            <a:endParaRPr lang="en-US" sz="40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931673"/>
            <a:ext cx="9220335" cy="6144489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00" y="419100"/>
            <a:ext cx="4423731" cy="28194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81A417C-EE3A-428C-BB5F-05D143287D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5" t="11643" r="5506" b="7624"/>
          <a:stretch/>
        </p:blipFill>
        <p:spPr>
          <a:xfrm>
            <a:off x="820576" y="4686300"/>
            <a:ext cx="4656777" cy="338986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4B51D9A-BB7A-47FF-9D49-A1FCECB1BBC9}"/>
              </a:ext>
            </a:extLst>
          </p:cNvPr>
          <p:cNvSpPr txBox="1"/>
          <p:nvPr/>
        </p:nvSpPr>
        <p:spPr>
          <a:xfrm>
            <a:off x="6629400" y="414130"/>
            <a:ext cx="915062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0" b="1" i="1" dirty="0">
                <a:solidFill>
                  <a:srgbClr val="FF0000"/>
                </a:solidFill>
                <a:effectLst>
                  <a:outerShdw blurRad="38100" dist="1905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«Весенний бал»</a:t>
            </a:r>
            <a:br>
              <a:rPr lang="ru-RU" sz="8000" b="1" i="1" dirty="0">
                <a:solidFill>
                  <a:srgbClr val="FF0000"/>
                </a:solidFill>
                <a:effectLst>
                  <a:outerShdw blurRad="38100" dist="1905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7152" y="1755333"/>
            <a:ext cx="10696850" cy="133551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8900" b="1" i="1" dirty="0">
                <a:solidFill>
                  <a:srgbClr val="FF0000"/>
                </a:solidFill>
                <a:effectLst>
                  <a:outerShdw blurRad="38100" dist="1905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6700" b="1" i="1" dirty="0">
                <a:solidFill>
                  <a:srgbClr val="FF0000"/>
                </a:solidFill>
                <a:effectLst>
                  <a:outerShdw blurRad="38100" dist="1905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Волонтерский бал»</a:t>
            </a:r>
            <a:br>
              <a:rPr lang="ru-RU" sz="6700" b="1" i="1" dirty="0">
                <a:solidFill>
                  <a:srgbClr val="FF0000"/>
                </a:solidFill>
                <a:effectLst>
                  <a:outerShdw blurRad="38100" dist="1905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6700" b="1" i="1" dirty="0">
                <a:solidFill>
                  <a:srgbClr val="FF0000"/>
                </a:solidFill>
                <a:effectLst>
                  <a:outerShdw blurRad="38100" dist="1905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8900" b="1" i="1" dirty="0">
                <a:solidFill>
                  <a:srgbClr val="FF0000"/>
                </a:solidFill>
                <a:effectLst>
                  <a:outerShdw blurRad="38100" dist="1905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6000" b="1" i="1" dirty="0">
                <a:solidFill>
                  <a:srgbClr val="FF0000"/>
                </a:solidFill>
                <a:effectLst>
                  <a:outerShdw blurRad="38100" dist="1905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7350" b="1" i="1" dirty="0">
                <a:solidFill>
                  <a:srgbClr val="FF0000"/>
                </a:solidFill>
                <a:effectLst>
                  <a:outerShdw blurRad="38100" dist="1905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7350" b="1" i="1" dirty="0">
                <a:solidFill>
                  <a:srgbClr val="FF0000"/>
                </a:solidFill>
                <a:effectLst>
                  <a:outerShdw blurRad="38100" dist="1905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7350" b="1" i="1" dirty="0">
                <a:solidFill>
                  <a:srgbClr val="FF0000"/>
                </a:solidFill>
                <a:effectLst>
                  <a:outerShdw blurRad="38100" dist="1905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7350" b="1" i="1" dirty="0">
                <a:solidFill>
                  <a:srgbClr val="FF0000"/>
                </a:solidFill>
                <a:effectLst>
                  <a:outerShdw blurRad="38100" dist="1905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5" t="11643" r="5506" b="7624"/>
          <a:stretch/>
        </p:blipFill>
        <p:spPr>
          <a:xfrm>
            <a:off x="5638800" y="4055424"/>
            <a:ext cx="5257800" cy="382737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80270" y="260691"/>
            <a:ext cx="13496025" cy="1530009"/>
          </a:xfrm>
          <a:prstGeom prst="rect">
            <a:avLst/>
          </a:prstGeom>
        </p:spPr>
        <p:txBody>
          <a:bodyPr vert="horz" lIns="137160" tIns="68580" rIns="137160" bIns="68580" rtlCol="0" anchor="t">
            <a:normAutofit fontScale="2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ru-RU" sz="16800" b="1" i="1" dirty="0">
                <a:solidFill>
                  <a:srgbClr val="FF0000"/>
                </a:solidFill>
                <a:effectLst>
                  <a:outerShdw blurRad="38100" dist="1905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Волонтерская группа «Делая добро» представляет</a:t>
            </a:r>
            <a:br>
              <a:rPr lang="ru-RU" sz="9600" b="1" i="1" dirty="0">
                <a:solidFill>
                  <a:srgbClr val="FF0000"/>
                </a:solidFill>
                <a:effectLst>
                  <a:outerShdw blurRad="38100" dist="1905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7350" b="1" i="1" dirty="0">
                <a:solidFill>
                  <a:srgbClr val="FF0000"/>
                </a:solidFill>
                <a:effectLst>
                  <a:outerShdw blurRad="38100" dist="1905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400" b="1" i="1" dirty="0">
                <a:solidFill>
                  <a:srgbClr val="FF0000"/>
                </a:solidFill>
                <a:effectLst>
                  <a:outerShdw blurRad="38100" dist="1905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«Весенний бал»</a:t>
            </a:r>
            <a:br>
              <a:rPr lang="ru-RU" sz="28800" b="1" i="1" dirty="0">
                <a:solidFill>
                  <a:srgbClr val="FF0000"/>
                </a:solidFill>
                <a:effectLst>
                  <a:outerShdw blurRad="38100" dist="1905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000" dirty="0"/>
          </a:p>
          <a:p>
            <a:pPr algn="ctr">
              <a:lnSpc>
                <a:spcPct val="120000"/>
              </a:lnSpc>
            </a:pPr>
            <a:r>
              <a:rPr lang="ru-RU" sz="5400" dirty="0"/>
              <a:t> </a:t>
            </a:r>
            <a:br>
              <a:rPr lang="ru-RU" sz="5400" dirty="0"/>
            </a:br>
            <a:endParaRPr lang="ru-RU" sz="54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157143" y="8247604"/>
            <a:ext cx="8265318" cy="1216251"/>
          </a:xfrm>
          <a:prstGeom prst="rect">
            <a:avLst/>
          </a:prstGeom>
        </p:spPr>
        <p:txBody>
          <a:bodyPr vert="horz" lIns="137160" tIns="68580" rIns="137160" bIns="68580" rtlCol="0" anchor="t">
            <a:normAutofit fontScale="2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ru-RU" sz="9600" b="1" i="1" dirty="0">
                <a:solidFill>
                  <a:srgbClr val="FF0000"/>
                </a:solidFill>
                <a:effectLst>
                  <a:outerShdw blurRad="38100" dist="1905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2800" b="1" i="1" dirty="0">
                <a:solidFill>
                  <a:srgbClr val="FF0000"/>
                </a:solidFill>
                <a:effectLst>
                  <a:outerShdw blurRad="38100" dist="1905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НАШЕЙ ГРУППЫ                                                                                                  СОБЫТИЙНОЕ</a:t>
            </a:r>
          </a:p>
          <a:p>
            <a:pPr algn="ctr">
              <a:lnSpc>
                <a:spcPct val="120000"/>
              </a:lnSpc>
            </a:pPr>
            <a:br>
              <a:rPr lang="ru-RU" sz="9600" b="1" i="1" dirty="0">
                <a:solidFill>
                  <a:srgbClr val="FF0000"/>
                </a:solidFill>
                <a:effectLst>
                  <a:outerShdw blurRad="38100" dist="1905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7350" b="1" i="1" dirty="0">
                <a:solidFill>
                  <a:srgbClr val="FF0000"/>
                </a:solidFill>
                <a:effectLst>
                  <a:outerShdw blurRad="38100" dist="1905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7350" b="1" i="1" dirty="0">
                <a:solidFill>
                  <a:srgbClr val="FF0000"/>
                </a:solidFill>
                <a:effectLst>
                  <a:outerShdw blurRad="38100" dist="1905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7350" b="1" i="1" dirty="0">
                <a:solidFill>
                  <a:srgbClr val="FF0000"/>
                </a:solidFill>
                <a:effectLst>
                  <a:outerShdw blurRad="38100" dist="1905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7350" b="1" i="1" dirty="0">
                <a:solidFill>
                  <a:srgbClr val="FF0000"/>
                </a:solidFill>
                <a:effectLst>
                  <a:outerShdw blurRad="38100" dist="1905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/>
              <a:t> </a:t>
            </a:r>
            <a:br>
              <a:rPr lang="ru-RU" sz="5400" dirty="0"/>
            </a:br>
            <a:endParaRPr lang="ru-RU" sz="5400" dirty="0"/>
          </a:p>
        </p:txBody>
      </p:sp>
      <p:sp>
        <p:nvSpPr>
          <p:cNvPr id="8" name="AutoShape 2" descr="Картинки по запросу ЭМБЛЕМЫ ВОЛОНТЕРСКИХ НАПРАВЛЕНИИЙ ВОЛОНТЕРЫ ПОБЕДЫ"/>
          <p:cNvSpPr>
            <a:spLocks noChangeAspect="1" noChangeArrowheads="1"/>
          </p:cNvSpPr>
          <p:nvPr/>
        </p:nvSpPr>
        <p:spPr bwMode="auto">
          <a:xfrm>
            <a:off x="233363" y="-216694"/>
            <a:ext cx="457200" cy="457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ru-RU" sz="270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5861" y="5946610"/>
            <a:ext cx="2193199" cy="19361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278" y="5444775"/>
            <a:ext cx="2673663" cy="2670525"/>
          </a:xfrm>
          <a:prstGeom prst="rect">
            <a:avLst/>
          </a:prstGeom>
        </p:spPr>
      </p:pic>
      <p:sp>
        <p:nvSpPr>
          <p:cNvPr id="3" name="AutoShape 2" descr="https://221324.selcdn.ru/staging-media/backend/associationvolunteercentersblock/de19f9ec35e44e858126b2b2a6a820d0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s://im0-tub-ru.yandex.net/i?id=a7ffbd7089c41ddf2963865860e3cfdc-l&amp;n=1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7" t="27431" r="28935" b="27014"/>
          <a:stretch/>
        </p:blipFill>
        <p:spPr bwMode="auto">
          <a:xfrm>
            <a:off x="11777634" y="2489242"/>
            <a:ext cx="3072737" cy="292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storage.yandexcloud.net/dobro-static/prod/images/45af9350-72a0-bffb-ce33-bbff1459488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884075"/>
            <a:ext cx="5867401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27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0620" y="120766"/>
            <a:ext cx="12895002" cy="2799272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7350" b="1" i="1" dirty="0">
                <a:solidFill>
                  <a:srgbClr val="FF0000"/>
                </a:solidFill>
                <a:effectLst>
                  <a:outerShdw blurRad="38100" dist="1905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7350" b="1" i="1" dirty="0">
                <a:solidFill>
                  <a:srgbClr val="FF0000"/>
                </a:solidFill>
                <a:effectLst>
                  <a:outerShdw blurRad="38100" dist="1905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7350" b="1" i="1" dirty="0">
                <a:solidFill>
                  <a:srgbClr val="FF0000"/>
                </a:solidFill>
                <a:effectLst>
                  <a:outerShdw blurRad="38100" dist="1905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7350" b="1" i="1" dirty="0">
                <a:solidFill>
                  <a:srgbClr val="FF0000"/>
                </a:solidFill>
                <a:effectLst>
                  <a:outerShdw blurRad="38100" dist="1905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7350" b="1" i="1" dirty="0">
                <a:solidFill>
                  <a:srgbClr val="FF0000"/>
                </a:solidFill>
                <a:effectLst>
                  <a:outerShdw blurRad="38100" dist="1905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7350" b="1" i="1" dirty="0">
                <a:solidFill>
                  <a:srgbClr val="FF0000"/>
                </a:solidFill>
                <a:effectLst>
                  <a:outerShdw blurRad="38100" dist="1905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6592" y="-21740"/>
            <a:ext cx="13858335" cy="9025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все начиналось……</a:t>
            </a:r>
          </a:p>
          <a:p>
            <a:pPr>
              <a:lnSpc>
                <a:spcPct val="150000"/>
              </a:lnSpc>
            </a:pPr>
            <a:r>
              <a:rPr lang="ru-RU" sz="27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«Весенний бал» - </a:t>
            </a:r>
            <a:r>
              <a:rPr lang="ru-RU" sz="2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масштабное, ставшее традиционным мероприятие для 9-11 классов проходит в нашей школе с 2012 года.</a:t>
            </a:r>
          </a:p>
          <a:p>
            <a:pPr>
              <a:lnSpc>
                <a:spcPct val="150000"/>
              </a:lnSpc>
            </a:pPr>
            <a:r>
              <a:rPr lang="ru-RU" sz="2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Мероприятие несет огромную воспитательную нагрузку,</a:t>
            </a:r>
            <a:endParaRPr lang="ru-RU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процессе его подготовки мы создаем условия для духовно-нравственного воспитания и этического развития.</a:t>
            </a:r>
            <a:endParaRPr lang="ru-RU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формирование уважительного отношения к истории своего государства ее людей, обычаев и традиций;</a:t>
            </a:r>
            <a:endParaRPr lang="ru-RU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формирование активности детей в социальных сферах жизнедеятельности направленных на обеспечение интересов общества;</a:t>
            </a:r>
            <a:endParaRPr lang="ru-RU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формирование желания вести здоровый образ жизни;</a:t>
            </a:r>
            <a:endParaRPr lang="ru-RU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28625" indent="-428625">
              <a:lnSpc>
                <a:spcPct val="150000"/>
              </a:lnSpc>
              <a:buFontTx/>
              <a:buChar char="-"/>
            </a:pPr>
            <a:r>
              <a:rPr lang="ru-RU" sz="2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знакомство с азами этикета и формирование уважительного </a:t>
            </a:r>
          </a:p>
          <a:p>
            <a:pPr>
              <a:lnSpc>
                <a:spcPct val="150000"/>
              </a:lnSpc>
            </a:pPr>
            <a:r>
              <a:rPr lang="ru-RU" sz="2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отношения к противоположному полу;</a:t>
            </a:r>
            <a:endParaRPr lang="ru-RU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многое др.</a:t>
            </a:r>
            <a:endParaRPr lang="ru-RU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00" y="5676900"/>
            <a:ext cx="8332435" cy="4980621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671908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0620" y="120766"/>
            <a:ext cx="12895002" cy="1910756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7350" b="1" i="1" dirty="0">
                <a:solidFill>
                  <a:srgbClr val="FF0000"/>
                </a:solidFill>
                <a:effectLst>
                  <a:outerShdw blurRad="38100" dist="1905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7350" b="1" i="1" dirty="0">
                <a:solidFill>
                  <a:srgbClr val="FF0000"/>
                </a:solidFill>
                <a:effectLst>
                  <a:outerShdw blurRad="38100" dist="1905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7350" b="1" i="1" dirty="0">
                <a:solidFill>
                  <a:srgbClr val="FF0000"/>
                </a:solidFill>
                <a:effectLst>
                  <a:outerShdw blurRad="38100" dist="1905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7350" b="1" i="1" dirty="0">
                <a:solidFill>
                  <a:srgbClr val="FF0000"/>
                </a:solidFill>
                <a:effectLst>
                  <a:outerShdw blurRad="38100" dist="1905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7350" b="1" i="1" dirty="0">
                <a:solidFill>
                  <a:srgbClr val="FF0000"/>
                </a:solidFill>
                <a:effectLst>
                  <a:outerShdw blurRad="38100" dist="1905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7350" b="1" i="1" dirty="0">
                <a:solidFill>
                  <a:srgbClr val="FF0000"/>
                </a:solidFill>
                <a:effectLst>
                  <a:outerShdw blurRad="38100" dist="1905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37783" y="120766"/>
            <a:ext cx="12495362" cy="1962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Реализация столь масштабного мероприятия возможна исключительно благодаря позитивным впечатлениям детей преемственности </a:t>
            </a:r>
            <a:r>
              <a:rPr lang="ru-RU" sz="2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помощи волонтеров. </a:t>
            </a:r>
            <a:endParaRPr lang="ru-RU" sz="2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7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sz="2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37783" y="1337149"/>
            <a:ext cx="1237890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 рамках подготовки ежегодно около 200 ребят знакомятся с информацией о балах, этикете, учат танцы, которые больше похожи на игру,</a:t>
            </a:r>
            <a:r>
              <a:rPr lang="ru-RU" sz="2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80% танцевально-игровой программы направлены на общение и смену партнеров в танце. </a:t>
            </a:r>
          </a:p>
          <a:p>
            <a:pPr>
              <a:lnSpc>
                <a:spcPct val="150000"/>
              </a:lnSpc>
            </a:pP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2018 году в нашей школе по инициативе детей впервые были проведены «Волонтерский бал» и «Литературная гостиная».</a:t>
            </a:r>
            <a:r>
              <a:rPr lang="ru-RU" sz="2700" b="1" dirty="0"/>
              <a:t>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цель- общение всей волонтерской группы. В атмосфере бала ребятам вручаются заслуженные грамоты и благодарности, к балу привлекаются одноклассники которые не редко затем становятся волонтёрами.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85"/>
          <a:stretch/>
        </p:blipFill>
        <p:spPr>
          <a:xfrm>
            <a:off x="7683865" y="6732206"/>
            <a:ext cx="6326171" cy="326978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05" r="11384" b="11320"/>
          <a:stretch/>
        </p:blipFill>
        <p:spPr>
          <a:xfrm>
            <a:off x="625415" y="6732206"/>
            <a:ext cx="6452559" cy="326978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842330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342901"/>
            <a:ext cx="12895002" cy="49529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5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2012 года проведено </a:t>
            </a:r>
            <a:br>
              <a:rPr lang="ru-RU" sz="405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5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20 мероприятий данного формата. </a:t>
            </a:r>
            <a:br>
              <a:rPr lang="ru-RU" sz="405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«Весенних балов»,</a:t>
            </a:r>
            <a:br>
              <a:rPr lang="ru-RU" sz="4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 «Волонтерских бала»,</a:t>
            </a:r>
            <a:br>
              <a:rPr lang="ru-RU" sz="4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Литературных гостиных,</a:t>
            </a:r>
            <a:br>
              <a:rPr lang="ru-RU" sz="4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Краевой «Волонтерский бал» , </a:t>
            </a:r>
            <a:br>
              <a:rPr lang="ru-RU" sz="4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Бал на межрегиональном  слете волонтеров </a:t>
            </a:r>
            <a:br>
              <a:rPr lang="ru-RU" sz="4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«Движение добра»…</a:t>
            </a:r>
            <a:br>
              <a:rPr lang="ru-RU" sz="4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5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7350" b="1" i="1" dirty="0">
                <a:solidFill>
                  <a:schemeClr val="tx1"/>
                </a:solidFill>
                <a:effectLst>
                  <a:outerShdw blurRad="38100" dist="1905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7350" b="1" i="1" dirty="0">
                <a:solidFill>
                  <a:srgbClr val="FF0000"/>
                </a:solidFill>
                <a:effectLst>
                  <a:outerShdw blurRad="38100" dist="1905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7350" b="1" i="1" dirty="0">
                <a:solidFill>
                  <a:srgbClr val="FF0000"/>
                </a:solidFill>
                <a:effectLst>
                  <a:outerShdw blurRad="38100" dist="1905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7350" b="1" i="1" dirty="0">
                <a:solidFill>
                  <a:srgbClr val="FF0000"/>
                </a:solidFill>
                <a:effectLst>
                  <a:outerShdw blurRad="38100" dist="1905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7350" b="1" i="1" dirty="0">
                <a:solidFill>
                  <a:srgbClr val="FF0000"/>
                </a:solidFill>
                <a:effectLst>
                  <a:outerShdw blurRad="38100" dist="19050" dir="2700000" algn="tl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 descr="F:\2018-2019 учебный год\Движение добра\20181124_21054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181" y="5295899"/>
            <a:ext cx="7377619" cy="4991101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7" name="Рисунок 6" descr="F:\2018-2019 учебный год\Движение добра\209740750a3643f89d81324b929b8932_larg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41" y="6819900"/>
            <a:ext cx="3006170" cy="2654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5" t="11643" r="5506" b="7624"/>
          <a:stretch/>
        </p:blipFill>
        <p:spPr>
          <a:xfrm>
            <a:off x="11956379" y="6669811"/>
            <a:ext cx="4183974" cy="3045689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434615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7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685800" y="170873"/>
            <a:ext cx="13941149" cy="57663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647"/>
              </a:lnSpc>
            </a:pPr>
            <a:r>
              <a:rPr lang="ru-RU" sz="54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данный момент о формате мероприятия знают и готовы поддержать развитие балов в Камчатском крае Центр добровольчества Камчатки, Союз женщин Камчатки, а главное все ребята которые соприкоснулись с этим мероприятием.</a:t>
            </a:r>
            <a:endParaRPr lang="en-US" sz="5400" dirty="0">
              <a:solidFill>
                <a:srgbClr val="1A1B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B58B942-DC14-48D8-88A0-7181681729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575" y="5133109"/>
            <a:ext cx="7562850" cy="50419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2137300" y="1028700"/>
            <a:ext cx="28575" cy="8229600"/>
          </a:xfrm>
          <a:prstGeom prst="rect">
            <a:avLst/>
          </a:prstGeom>
          <a:solidFill>
            <a:srgbClr val="F10644"/>
          </a:solidFill>
        </p:spPr>
      </p:sp>
      <p:sp>
        <p:nvSpPr>
          <p:cNvPr id="14" name="TextBox 14"/>
          <p:cNvSpPr txBox="1"/>
          <p:nvPr/>
        </p:nvSpPr>
        <p:spPr>
          <a:xfrm>
            <a:off x="2362199" y="0"/>
            <a:ext cx="12163425" cy="45910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314"/>
              </a:lnSpc>
            </a:pPr>
            <a:r>
              <a:rPr lang="en-US" sz="6000" dirty="0">
                <a:solidFill>
                  <a:srgbClr val="1A1B18"/>
                </a:solidFill>
                <a:latin typeface="Clear Sans Regular" panose="020B0604020202020204" charset="0"/>
                <a:cs typeface="Clear Sans Regular" panose="020B0604020202020204" charset="0"/>
              </a:rPr>
              <a:t> </a:t>
            </a:r>
            <a:r>
              <a:rPr lang="ru-RU" sz="48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en-US" sz="4800" dirty="0" err="1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ланы</a:t>
            </a:r>
            <a:r>
              <a:rPr lang="ru-RU" sz="48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развивать данную форму общения и отдыха для людей разного возраста, не дать угаснуть хорошему делу.</a:t>
            </a:r>
          </a:p>
          <a:p>
            <a:pPr>
              <a:lnSpc>
                <a:spcPts val="7314"/>
              </a:lnSpc>
            </a:pPr>
            <a:r>
              <a:rPr lang="ru-RU" sz="4800" dirty="0">
                <a:solidFill>
                  <a:srgbClr val="1A1B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это важно для подрастающего поколения в рамках нынешней ситуации.</a:t>
            </a:r>
            <a:endParaRPr lang="en-US" sz="4800" dirty="0">
              <a:solidFill>
                <a:srgbClr val="1A1B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83DF1E3-4FD9-459F-BB31-D68A8008D6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686300"/>
            <a:ext cx="8124825" cy="541655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ED50FF41-C94D-4CB9-B776-88A72D5E8C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4457700"/>
            <a:ext cx="13301405" cy="3460053"/>
          </a:xfrm>
        </p:spPr>
        <p:txBody>
          <a:bodyPr/>
          <a:lstStyle/>
          <a:p>
            <a:pPr algn="ctr"/>
            <a:r>
              <a:rPr lang="ru-RU" sz="6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проведения и разрешение на проведение мероприятий, хотя бы для малых групп.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06146A5-14E3-41C7-BF76-15AE486059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7309887"/>
            <a:ext cx="4752160" cy="316810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DBE5B96-4C89-4281-894B-BE06628FC4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31"/>
          <a:stretch/>
        </p:blipFill>
        <p:spPr>
          <a:xfrm>
            <a:off x="3429000" y="252035"/>
            <a:ext cx="8382000" cy="489146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FD4D85C-FF6D-480C-99B2-BED72729EC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40600"/>
            <a:ext cx="4419600" cy="294640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7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2000" y="1312145"/>
            <a:ext cx="13827080" cy="7285841"/>
            <a:chOff x="0" y="-40173"/>
            <a:chExt cx="17294265" cy="7925123"/>
          </a:xfrm>
        </p:grpSpPr>
        <p:sp>
          <p:nvSpPr>
            <p:cNvPr id="3" name="TextBox 3"/>
            <p:cNvSpPr txBox="1"/>
            <p:nvPr/>
          </p:nvSpPr>
          <p:spPr>
            <a:xfrm>
              <a:off x="0" y="-40173"/>
              <a:ext cx="17294265" cy="79251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192"/>
                </a:lnSpc>
              </a:pPr>
              <a:r>
                <a:rPr lang="ru-RU" sz="6600" i="1" spc="-98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Чуйко Нина Петровна</a:t>
              </a:r>
            </a:p>
            <a:p>
              <a:pPr algn="ctr">
                <a:lnSpc>
                  <a:spcPts val="8192"/>
                </a:lnSpc>
              </a:pPr>
              <a:r>
                <a:rPr lang="ru-RU" sz="6000" i="1" spc="-98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«Делая добро» </a:t>
              </a:r>
            </a:p>
            <a:p>
              <a:pPr algn="ctr">
                <a:lnSpc>
                  <a:spcPts val="8192"/>
                </a:lnSpc>
              </a:pPr>
              <a:r>
                <a:rPr lang="ru-RU" sz="6000" i="1" spc="-98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</a:t>
              </a:r>
            </a:p>
            <a:p>
              <a:pPr algn="ctr">
                <a:lnSpc>
                  <a:spcPts val="8192"/>
                </a:lnSpc>
              </a:pPr>
              <a:r>
                <a:rPr lang="en-US" sz="6000" spc="-98" dirty="0">
                  <a:solidFill>
                    <a:srgbClr val="0000FF"/>
                  </a:solidFill>
                  <a:latin typeface="Clear Sans Regular" panose="020B0604020202020204" charset="0"/>
                  <a:cs typeface="Clear Sans Regular" panose="020B0604020202020204" charset="0"/>
                </a:rPr>
                <a:t>ninakam41</a:t>
              </a:r>
            </a:p>
            <a:p>
              <a:pPr algn="ctr">
                <a:lnSpc>
                  <a:spcPts val="8192"/>
                </a:lnSpc>
              </a:pPr>
              <a:endParaRPr lang="ru-RU" sz="6000" spc="-98" dirty="0">
                <a:solidFill>
                  <a:srgbClr val="0000FF"/>
                </a:solidFill>
                <a:latin typeface="Clear Sans Regular" panose="020B0604020202020204" charset="0"/>
                <a:cs typeface="Clear Sans Regular" panose="020B0604020202020204" charset="0"/>
              </a:endParaRPr>
            </a:p>
            <a:p>
              <a:pPr algn="ctr">
                <a:lnSpc>
                  <a:spcPts val="8192"/>
                </a:lnSpc>
              </a:pPr>
              <a:r>
                <a:rPr lang="ru-RU" sz="6000" spc="-98" dirty="0">
                  <a:solidFill>
                    <a:srgbClr val="0000FF"/>
                  </a:solidFill>
                  <a:latin typeface="Clear Sans Regular" panose="020B0604020202020204" charset="0"/>
                  <a:cs typeface="Clear Sans Regular" panose="020B0604020202020204" charset="0"/>
                </a:rPr>
                <a:t>телефон: +7</a:t>
              </a:r>
              <a:r>
                <a:rPr lang="en-US" sz="6000" spc="-98" dirty="0">
                  <a:solidFill>
                    <a:srgbClr val="0000FF"/>
                  </a:solidFill>
                  <a:latin typeface="Clear Sans Regular" panose="020B0604020202020204" charset="0"/>
                  <a:cs typeface="Clear Sans Regular" panose="020B0604020202020204" charset="0"/>
                </a:rPr>
                <a:t> 962 281 60 96</a:t>
              </a:r>
            </a:p>
            <a:p>
              <a:pPr algn="ctr">
                <a:lnSpc>
                  <a:spcPts val="8192"/>
                </a:lnSpc>
              </a:pPr>
              <a:endParaRPr lang="en-US" sz="6000" spc="-98" dirty="0">
                <a:solidFill>
                  <a:srgbClr val="1A1B18"/>
                </a:solidFill>
                <a:latin typeface="Clear Sans Regular" panose="020B0604020202020204" charset="0"/>
                <a:cs typeface="Clear Sans Regular" panose="020B0604020202020204" charset="0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023073"/>
              <a:ext cx="17294265" cy="8378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314"/>
                </a:lnSpc>
              </a:pPr>
              <a:endParaRPr/>
            </a:p>
          </p:txBody>
        </p:sp>
      </p:grpSp>
      <p:pic>
        <p:nvPicPr>
          <p:cNvPr id="1028" name="Picture 4" descr="https://www.digiseller.ru/preview/838762/p1_2670740_45657b0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188947"/>
            <a:ext cx="1790088" cy="153223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185</TotalTime>
  <Words>428</Words>
  <Application>Microsoft Office PowerPoint</Application>
  <PresentationFormat>Произвольный</PresentationFormat>
  <Paragraphs>35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Times New Roman</vt:lpstr>
      <vt:lpstr>Arial</vt:lpstr>
      <vt:lpstr>Clear Sans Regular</vt:lpstr>
      <vt:lpstr>Trebuchet MS</vt:lpstr>
      <vt:lpstr>Wingdings 3</vt:lpstr>
      <vt:lpstr>Calibri</vt:lpstr>
      <vt:lpstr>Грань</vt:lpstr>
      <vt:lpstr>Презентация PowerPoint</vt:lpstr>
      <vt:lpstr>«Волонтерский бал»          </vt:lpstr>
      <vt:lpstr>        </vt:lpstr>
      <vt:lpstr>        </vt:lpstr>
      <vt:lpstr>С 2012 года проведено  более 20 мероприятий данного формата.   10 «Весенних балов», 3  «Волонтерских бала», 7 Литературных гостиных, 1 Краевой «Волонтерский бал» ,  1 Бал на межрегиональном  слете волонтеров  «Движение добра»…         </vt:lpstr>
      <vt:lpstr>Презентация PowerPoint</vt:lpstr>
      <vt:lpstr>Презентация PowerPoint</vt:lpstr>
      <vt:lpstr>Место проведения и разрешение на проведение мероприятий, хотя бы для малых групп.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Приглушенная Белая Черная и Бежевая Минималистичная Элегантная Собрание Компании Презентация</dc:title>
  <dc:creator>Снегирева Елена Геннадьевна</dc:creator>
  <cp:lastModifiedBy>Нина Чуйко</cp:lastModifiedBy>
  <cp:revision>26</cp:revision>
  <dcterms:created xsi:type="dcterms:W3CDTF">2006-08-16T00:00:00Z</dcterms:created>
  <dcterms:modified xsi:type="dcterms:W3CDTF">2021-07-22T12:12:24Z</dcterms:modified>
  <dc:identifier>DAEbh4P3zfQ</dc:identifier>
</cp:coreProperties>
</file>