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6"/>
  </p:notesMasterIdLst>
  <p:handoutMasterIdLst>
    <p:handoutMasterId r:id="rId17"/>
  </p:handoutMasterIdLst>
  <p:sldIdLst>
    <p:sldId id="256" r:id="rId4"/>
    <p:sldId id="261" r:id="rId5"/>
    <p:sldId id="264" r:id="rId6"/>
    <p:sldId id="262" r:id="rId7"/>
    <p:sldId id="265" r:id="rId8"/>
    <p:sldId id="270" r:id="rId9"/>
    <p:sldId id="273" r:id="rId10"/>
    <p:sldId id="275" r:id="rId11"/>
    <p:sldId id="277" r:id="rId12"/>
    <p:sldId id="278" r:id="rId13"/>
    <p:sldId id="288" r:id="rId14"/>
    <p:sldId id="306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2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8FEF09C3-5432-4DA0-9890-3050357C5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9227E202-B8C5-4411-9AB9-001230F36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0FA2-A713-4856-8F75-7FAFAF357361}" type="datetimeFigureOut">
              <a:rPr lang="ko-KR" altLang="en-US" smtClean="0"/>
              <a:pPr/>
              <a:t>2022-06-07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A05FDCCD-9920-4087-A8EF-840D6BF96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1B30773E-42C5-4B13-84D2-DE05FB0C3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2E6A-8C14-4F5B-B0CB-3A4FCBC8D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1779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66FF-EA9A-44BA-8DB2-FB8E70490571}" type="datetimeFigureOut">
              <a:rPr lang="ko-KR" altLang="en-US" smtClean="0"/>
              <a:pPr/>
              <a:t>2022-06-07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9A33-A361-4541-B6A7-456994CC0C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245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6464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49293" y="1563638"/>
            <a:ext cx="384541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49145" y="2634232"/>
            <a:ext cx="3845416" cy="799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59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3322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3173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576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8115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3528" y="24844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1560" y="183262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5640" y="341679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528" y="183262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105640" y="183204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71560" y="24844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8314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91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154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9796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11635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3301"/>
            <a:ext cx="3024336" cy="3662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87664" y="1164297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30" y="1426241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892235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6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282754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3106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7038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2981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32249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189860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347471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9658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3" r:id="rId3"/>
    <p:sldLayoutId id="2147483660" r:id="rId4"/>
    <p:sldLayoutId id="2147483661" r:id="rId5"/>
    <p:sldLayoutId id="2147483662" r:id="rId6"/>
    <p:sldLayoutId id="2147483664" r:id="rId7"/>
    <p:sldLayoutId id="2147483655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3" r:id="rId14"/>
    <p:sldLayoutId id="2147483672" r:id="rId15"/>
    <p:sldLayoutId id="2147483671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mhOZp7xW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2000264" cy="2500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64318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Левина 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Наталья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Александровна,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методист молодежного центра </a:t>
            </a:r>
            <a:endParaRPr lang="ru-RU" sz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Смена»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г.о.г. Бор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O2ugVUmexfHbwczfsC-QvMsZvC0NylVQuee7eBOrgSCCYDaIYYVTBY7KhAQ_DJ2EDvkxLX0_1slS2RMtTU7iOOu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3714758"/>
            <a:ext cx="1285866" cy="1285866"/>
          </a:xfrm>
          <a:prstGeom prst="rect">
            <a:avLst/>
          </a:prstGeom>
        </p:spPr>
      </p:pic>
      <p:pic>
        <p:nvPicPr>
          <p:cNvPr id="12" name="Рисунок 11" descr="loonapix_16541573402904497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785800"/>
            <a:ext cx="3571900" cy="3571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  <a:latin typeface="Aqum" pitchFamily="2" charset="0"/>
              </a:rPr>
              <a:t>Партнеры</a:t>
            </a:r>
            <a:endParaRPr lang="ko-KR" altLang="en-US" sz="3200" dirty="0">
              <a:solidFill>
                <a:srgbClr val="0070C0"/>
              </a:solidFill>
              <a:latin typeface="Aqum" pitchFamily="2" charset="0"/>
            </a:endParaRPr>
          </a:p>
        </p:txBody>
      </p:sp>
      <p:pic>
        <p:nvPicPr>
          <p:cNvPr id="24" name="Рисунок 23" descr="Логоти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142990"/>
            <a:ext cx="3500462" cy="35004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28662" y="4429138"/>
            <a:ext cx="764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qum" pitchFamily="2" charset="0"/>
              </a:rPr>
              <a:t>Тип поддержки: техническая и информационная</a:t>
            </a:r>
            <a:endParaRPr lang="ru-RU" b="1" dirty="0">
              <a:solidFill>
                <a:srgbClr val="0070C0"/>
              </a:solidFill>
              <a:latin typeface="Aqum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5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Aqum" pitchFamily="2" charset="0"/>
              </a:rPr>
              <a:t>Перспектива развития</a:t>
            </a:r>
            <a:endParaRPr lang="ko-KR" altLang="en-US" sz="3200" b="1" dirty="0">
              <a:solidFill>
                <a:srgbClr val="0070C0"/>
              </a:solidFill>
              <a:latin typeface="Aqum" pitchFamily="2" charset="0"/>
            </a:endParaRPr>
          </a:p>
        </p:txBody>
      </p:sp>
      <p:sp>
        <p:nvSpPr>
          <p:cNvPr id="28" name="Freeform 15"/>
          <p:cNvSpPr>
            <a:spLocks noEditPoints="1"/>
          </p:cNvSpPr>
          <p:nvPr/>
        </p:nvSpPr>
        <p:spPr bwMode="auto">
          <a:xfrm>
            <a:off x="662261" y="1173328"/>
            <a:ext cx="3389176" cy="374636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1763688" y="2602396"/>
            <a:ext cx="798056" cy="79805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4071934" y="857238"/>
            <a:ext cx="507206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В будущем планируется проведения </a:t>
            </a:r>
            <a:r>
              <a:rPr lang="ru-RU" sz="1100" dirty="0" err="1" smtClean="0">
                <a:solidFill>
                  <a:srgbClr val="0070C0"/>
                </a:solidFill>
                <a:latin typeface="Aqum" pitchFamily="2" charset="0"/>
              </a:rPr>
              <a:t>физкультурно</a:t>
            </a:r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- массовых мероприятий по туризму для подростков г.о.г. Бор, которые  заинтересованы в данном виде спорта, где они  узнают о разных видах туризма и смогут попробовать себя в каждом, что будет 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способствовать популяризации детского и 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юношеского туризма в Нижегородской области. </a:t>
            </a:r>
          </a:p>
          <a:p>
            <a:endParaRPr lang="ru-RU" sz="1100" dirty="0" smtClean="0">
              <a:solidFill>
                <a:srgbClr val="0070C0"/>
              </a:solidFill>
              <a:latin typeface="Aqum" pitchFamily="2" charset="0"/>
            </a:endParaRPr>
          </a:p>
          <a:p>
            <a:endParaRPr lang="ru-RU" sz="1100" dirty="0" smtClean="0">
              <a:solidFill>
                <a:srgbClr val="0070C0"/>
              </a:solidFill>
              <a:latin typeface="Aqum" pitchFamily="2" charset="0"/>
            </a:endParaRPr>
          </a:p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Так же планируется написание методической 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разработки, которая будет транслироваться в 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другие районы области и регионы России</a:t>
            </a:r>
          </a:p>
          <a:p>
            <a:endParaRPr lang="ru-RU" sz="1100" dirty="0" smtClean="0">
              <a:solidFill>
                <a:srgbClr val="0070C0"/>
              </a:solidFill>
              <a:latin typeface="Aqum" pitchFamily="2" charset="0"/>
            </a:endParaRPr>
          </a:p>
          <a:p>
            <a:endParaRPr lang="ru-RU" sz="1100" dirty="0" smtClean="0">
              <a:solidFill>
                <a:srgbClr val="0070C0"/>
              </a:solidFill>
              <a:latin typeface="Aqum" pitchFamily="2" charset="0"/>
            </a:endParaRPr>
          </a:p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В планах масштабировать данный проект и 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провести такие же мастер классы для студентов 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техникумов г.о.г. Бор и других муниципалитетов</a:t>
            </a:r>
            <a:endParaRPr lang="ru-RU" sz="1100" dirty="0">
              <a:solidFill>
                <a:srgbClr val="0070C0"/>
              </a:solidFill>
              <a:latin typeface="Aqum" pitchFamily="2" charset="0"/>
            </a:endParaRPr>
          </a:p>
        </p:txBody>
      </p:sp>
      <p:pic>
        <p:nvPicPr>
          <p:cNvPr id="33" name="Рисунок 32" descr="free-icon-global-education-33799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428874"/>
            <a:ext cx="714380" cy="714380"/>
          </a:xfrm>
          <a:prstGeom prst="rect">
            <a:avLst/>
          </a:prstGeom>
        </p:spPr>
      </p:pic>
      <p:pic>
        <p:nvPicPr>
          <p:cNvPr id="34" name="Рисунок 33" descr="free-icon-expand-50886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357568"/>
            <a:ext cx="642942" cy="642942"/>
          </a:xfrm>
          <a:prstGeom prst="rect">
            <a:avLst/>
          </a:prstGeom>
        </p:spPr>
      </p:pic>
      <p:pic>
        <p:nvPicPr>
          <p:cNvPr id="35" name="Рисунок 34" descr="premium-icon-weight-lifting-51959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000114"/>
            <a:ext cx="785800" cy="7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33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1406" y="2214560"/>
            <a:ext cx="9144000" cy="57606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qum" pitchFamily="2" charset="0"/>
              </a:rPr>
              <a:t>Спасибо за внимание!</a:t>
            </a:r>
            <a:endParaRPr lang="ru-RU" dirty="0">
              <a:solidFill>
                <a:srgbClr val="0070C0"/>
              </a:solidFill>
              <a:latin typeface="Aq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28596" y="285734"/>
            <a:ext cx="83884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70C0"/>
                </a:solidFill>
                <a:latin typeface="Aqum" pitchFamily="2" charset="0"/>
                <a:cs typeface="Arial" pitchFamily="34" charset="0"/>
              </a:rPr>
              <a:t>Актуальность</a:t>
            </a:r>
            <a:endParaRPr lang="en-US" sz="3200" dirty="0">
              <a:solidFill>
                <a:srgbClr val="0070C0"/>
              </a:solidFill>
              <a:latin typeface="Aqum" pitchFamily="2" charset="0"/>
              <a:cs typeface="Arial" pitchFamily="34" charset="0"/>
            </a:endParaRPr>
          </a:p>
        </p:txBody>
      </p:sp>
      <p:sp>
        <p:nvSpPr>
          <p:cNvPr id="7" name="TextBox 12"/>
          <p:cNvSpPr txBox="1"/>
          <p:nvPr/>
        </p:nvSpPr>
        <p:spPr bwMode="auto">
          <a:xfrm>
            <a:off x="500034" y="1000114"/>
            <a:ext cx="8286808" cy="95410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современном мире остро стоит проблема, связанная с малоподвижностью населения, зависимостью детей и подростков от компьютеров и </a:t>
            </a:r>
            <a:r>
              <a:rPr lang="ru-RU" altLang="ko-KR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 ведет к ухудшению их здоровья. Для обеспечения здорового образа жизни важным является использование разнообразных средств физической культуры и спорта, как способа создания альтернативных видов отдыха и досуга.</a:t>
            </a:r>
            <a:endParaRPr lang="ko-KR" altLang="en-US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0034" y="928676"/>
            <a:ext cx="8215370" cy="192882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Рисунок 4" descr="5-5qoYCbD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000378"/>
            <a:ext cx="2714645" cy="2035984"/>
          </a:xfrm>
          <a:prstGeom prst="rect">
            <a:avLst/>
          </a:prstGeom>
        </p:spPr>
      </p:pic>
      <p:pic>
        <p:nvPicPr>
          <p:cNvPr id="9" name="Рисунок 8" descr="JTXEipCRs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000378"/>
            <a:ext cx="3071053" cy="2047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57620" y="785800"/>
            <a:ext cx="46434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данным Территориального органа Федеральной службы государственной статистики по Нижегородской области по итогам 2019 года дети и подростки в регионе проживало 632,3 тысячи детей. Доля детей и подростков в возрасте от 0 до 18 лет в общей численности населения области составила 19,7 процента. Кроме того, согласно данным поискового отряда "Лиза </a:t>
            </a:r>
            <a:r>
              <a:rPr lang="ru-RU" altLang="ko-KR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Алерт</a:t>
            </a:r>
            <a:r>
              <a:rPr lang="ru-RU" altLang="ko-KR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", только к ним ежегодно поступают более 1000 заявок по пропавшим детям</a:t>
            </a:r>
            <a:r>
              <a:rPr lang="ru-RU" altLang="ko-KR" sz="1400" dirty="0" smtClean="0">
                <a:solidFill>
                  <a:srgbClr val="0070C0"/>
                </a:solidFill>
                <a:latin typeface="Aqum" pitchFamily="2" charset="0"/>
                <a:cs typeface="Arial" pitchFamily="34" charset="0"/>
              </a:rPr>
              <a:t>. </a:t>
            </a:r>
            <a:endParaRPr lang="ko-KR" altLang="en-US" sz="1400" dirty="0">
              <a:solidFill>
                <a:srgbClr val="0070C0"/>
              </a:solidFill>
              <a:latin typeface="Aqum" pitchFamily="2" charset="0"/>
              <a:cs typeface="Arial" pitchFamily="34" charset="0"/>
            </a:endParaRPr>
          </a:p>
        </p:txBody>
      </p:sp>
      <p:sp>
        <p:nvSpPr>
          <p:cNvPr id="8" name="Rectangle 36"/>
          <p:cNvSpPr/>
          <p:nvPr/>
        </p:nvSpPr>
        <p:spPr>
          <a:xfrm>
            <a:off x="3643306" y="642924"/>
            <a:ext cx="4929222" cy="4000528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1" name="Рисунок 10" descr="loonapix_1654157340290449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71618"/>
            <a:ext cx="1928826" cy="1928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85720" y="2071684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Популяризация детского и юношеского туризма посредством проведения мастер - классов "Спортивный туризм в каждую школу" для 1000 подростков г.о.г. Бор в период с сентября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2022 года по декабрь 2022 года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14285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qum" pitchFamily="2" charset="0"/>
              </a:rPr>
              <a:t>Цель</a:t>
            </a:r>
            <a:endParaRPr lang="ru-RU" sz="3200" dirty="0">
              <a:solidFill>
                <a:srgbClr val="0070C0"/>
              </a:solidFill>
              <a:latin typeface="Aqum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94426" y="1404688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94426" y="2307170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94426" y="3209652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94426" y="4112134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3"/>
          <p:cNvSpPr/>
          <p:nvPr/>
        </p:nvSpPr>
        <p:spPr>
          <a:xfrm>
            <a:off x="917032" y="4299078"/>
            <a:ext cx="312492" cy="18381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2700000">
            <a:off x="960852" y="2376784"/>
            <a:ext cx="212610" cy="38117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928662" y="3357568"/>
            <a:ext cx="267588" cy="25048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57752" y="1428742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7752" y="2285998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7"/>
          <p:cNvSpPr/>
          <p:nvPr/>
        </p:nvSpPr>
        <p:spPr>
          <a:xfrm>
            <a:off x="5000628" y="2428874"/>
            <a:ext cx="319291" cy="27554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1428742"/>
            <a:ext cx="315685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100" b="1" dirty="0" smtClean="0">
                <a:solidFill>
                  <a:srgbClr val="0070C0"/>
                </a:solidFill>
                <a:latin typeface="Aqum" pitchFamily="2" charset="0"/>
                <a:cs typeface="Arial" pitchFamily="34" charset="0"/>
              </a:rPr>
              <a:t>Организовать проведение мастер-классов  на территории школ г.о.г. Бор</a:t>
            </a:r>
            <a:endParaRPr lang="ko-KR" altLang="en-US" sz="1100" b="1" dirty="0">
              <a:solidFill>
                <a:srgbClr val="0070C0"/>
              </a:solidFill>
              <a:latin typeface="Aqum" pitchFamily="2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8022" y="2225967"/>
            <a:ext cx="3085416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100" b="1" dirty="0" smtClean="0">
                <a:solidFill>
                  <a:srgbClr val="0070C0"/>
                </a:solidFill>
                <a:latin typeface="Aqum" pitchFamily="2" charset="0"/>
                <a:cs typeface="Arial" pitchFamily="34" charset="0"/>
              </a:rPr>
              <a:t>Организовать Муниципальный туристский фестиваль школьников г.о.г. Бор</a:t>
            </a:r>
            <a:endParaRPr lang="ko-KR" altLang="en-US" sz="1100" b="1" dirty="0" smtClean="0">
              <a:solidFill>
                <a:srgbClr val="0070C0"/>
              </a:solidFill>
              <a:latin typeface="Aqum" pitchFamily="2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558022" y="3128449"/>
            <a:ext cx="3156854" cy="535443"/>
            <a:chOff x="1472558" y="998559"/>
            <a:chExt cx="2765965" cy="535443"/>
          </a:xfrm>
        </p:grpSpPr>
        <p:sp>
          <p:nvSpPr>
            <p:cNvPr id="27" name="TextBox 26"/>
            <p:cNvSpPr txBox="1"/>
            <p:nvPr/>
          </p:nvSpPr>
          <p:spPr>
            <a:xfrm>
              <a:off x="1472558" y="1257003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71604" y="4071948"/>
            <a:ext cx="283025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100" b="1" dirty="0" smtClean="0">
                <a:solidFill>
                  <a:srgbClr val="0070C0"/>
                </a:solidFill>
                <a:latin typeface="Aqum" pitchFamily="2" charset="0"/>
                <a:cs typeface="Arial" pitchFamily="34" charset="0"/>
              </a:rPr>
              <a:t>Подготовить не менее 30 судей и волонтеров для проведения мероприятий по проекту.</a:t>
            </a:r>
            <a:endParaRPr lang="ko-KR" altLang="en-US" sz="1100" b="1" dirty="0">
              <a:solidFill>
                <a:srgbClr val="0070C0"/>
              </a:solidFill>
              <a:latin typeface="Aqum" pitchFamily="2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0175" y="1323485"/>
            <a:ext cx="315666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100" b="1" dirty="0" smtClean="0">
                <a:solidFill>
                  <a:srgbClr val="0070C0"/>
                </a:solidFill>
                <a:latin typeface="Aqum" pitchFamily="2" charset="0"/>
                <a:cs typeface="Arial" pitchFamily="34" charset="0"/>
              </a:rPr>
              <a:t>Создать ресурсную (материально-техническую) базу для реализации мероприятий в рамках проекта.</a:t>
            </a:r>
            <a:endParaRPr lang="ko-KR" altLang="en-US" sz="1100" b="1" dirty="0">
              <a:solidFill>
                <a:srgbClr val="0070C0"/>
              </a:solidFill>
              <a:latin typeface="Aqum" pitchFamily="2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3570" y="2143122"/>
            <a:ext cx="322810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100" b="1" dirty="0" smtClean="0">
                <a:solidFill>
                  <a:srgbClr val="0070C0"/>
                </a:solidFill>
                <a:latin typeface="Aqum" pitchFamily="2" charset="0"/>
                <a:cs typeface="Arial" pitchFamily="34" charset="0"/>
              </a:rPr>
              <a:t>Обеспечить информационную поддержку проекта "Спортивный туризм в каждую школу" в средствах массовой информации и в группах проекта в социальных сетях в телекоммуникационной среде Интернет</a:t>
            </a:r>
            <a:endParaRPr lang="ko-KR" altLang="en-US" sz="1100" b="1" dirty="0">
              <a:solidFill>
                <a:srgbClr val="0070C0"/>
              </a:solidFill>
              <a:latin typeface="Aqum" pitchFamily="2" charset="0"/>
              <a:cs typeface="Arial" pitchFamily="34" charset="0"/>
            </a:endParaRPr>
          </a:p>
        </p:txBody>
      </p:sp>
      <p:sp>
        <p:nvSpPr>
          <p:cNvPr id="44" name="Текст 4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Aqum" pitchFamily="2" charset="0"/>
              </a:rPr>
              <a:t>Задачи</a:t>
            </a:r>
            <a:endParaRPr lang="ru-RU" sz="3200" b="1" dirty="0">
              <a:solidFill>
                <a:srgbClr val="0070C0"/>
              </a:solidFill>
              <a:latin typeface="Aqum" pitchFamily="2" charset="0"/>
            </a:endParaRPr>
          </a:p>
        </p:txBody>
      </p:sp>
      <p:sp>
        <p:nvSpPr>
          <p:cNvPr id="45" name="Donut 24"/>
          <p:cNvSpPr/>
          <p:nvPr/>
        </p:nvSpPr>
        <p:spPr>
          <a:xfrm>
            <a:off x="928662" y="1500180"/>
            <a:ext cx="314313" cy="31687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71604" y="3000378"/>
            <a:ext cx="28575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100" b="1" dirty="0" smtClean="0">
                <a:solidFill>
                  <a:srgbClr val="0070C0"/>
                </a:solidFill>
                <a:latin typeface="Aqum" pitchFamily="2" charset="0"/>
                <a:cs typeface="Arial" pitchFamily="34" charset="0"/>
              </a:rPr>
              <a:t>Выявить среди участников проекта детей, способных показать результат в спортивном туризме и ориентировании</a:t>
            </a:r>
            <a:endParaRPr lang="ko-KR" altLang="en-US" sz="1100" b="1" dirty="0">
              <a:solidFill>
                <a:srgbClr val="0070C0"/>
              </a:solidFill>
              <a:latin typeface="Aqum" pitchFamily="2" charset="0"/>
              <a:cs typeface="Arial" pitchFamily="34" charset="0"/>
            </a:endParaRPr>
          </a:p>
        </p:txBody>
      </p:sp>
      <p:sp>
        <p:nvSpPr>
          <p:cNvPr id="23" name="Trapezoid 13"/>
          <p:cNvSpPr/>
          <p:nvPr/>
        </p:nvSpPr>
        <p:spPr>
          <a:xfrm>
            <a:off x="4929190" y="1571618"/>
            <a:ext cx="357190" cy="30156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_2iyP2Vg05JFZhdjrFLb4HNE4D93ATNtl5WloVjLZuNN42hqHb_HtRKYq3uV9xlV4BwOAVZGjN-I46kF8ClozoP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6"/>
            <a:ext cx="2357454" cy="15716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5720" y="1857370"/>
            <a:ext cx="2513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rgbClr val="0070C0"/>
                </a:solidFill>
                <a:latin typeface="Aqum" pitchFamily="2" charset="0"/>
              </a:rPr>
              <a:t>Борская</a:t>
            </a:r>
            <a:r>
              <a:rPr lang="ru-RU" sz="1200" dirty="0" smtClean="0">
                <a:solidFill>
                  <a:srgbClr val="0070C0"/>
                </a:solidFill>
                <a:latin typeface="Aqum" pitchFamily="2" charset="0"/>
              </a:rPr>
              <a:t> лига КВН 2022</a:t>
            </a:r>
            <a:endParaRPr lang="ru-RU" sz="1200" dirty="0">
              <a:solidFill>
                <a:srgbClr val="0070C0"/>
              </a:solidFill>
              <a:latin typeface="Aqum" pitchFamily="2" charset="0"/>
            </a:endParaRPr>
          </a:p>
        </p:txBody>
      </p:sp>
      <p:pic>
        <p:nvPicPr>
          <p:cNvPr id="22" name="Рисунок 21" descr="2d8MxFEb4J9eOnJPN-UnO9XYMOwS0KHbYe13aazn91KT5FT3DhC6ihZFz-swGyuZ8y99x43y_n8JELL5bjVFt4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500" y="214296"/>
            <a:ext cx="2356994" cy="157163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43240" y="1857370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qum" pitchFamily="2" charset="0"/>
              </a:rPr>
              <a:t>Слет молодых семей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Aqum" pitchFamily="2" charset="0"/>
              </a:rPr>
              <a:t>г.о.г. Бор</a:t>
            </a:r>
            <a:endParaRPr lang="ru-RU" sz="1200" dirty="0">
              <a:solidFill>
                <a:srgbClr val="0070C0"/>
              </a:solidFill>
              <a:latin typeface="Aqum" pitchFamily="2" charset="0"/>
            </a:endParaRPr>
          </a:p>
        </p:txBody>
      </p:sp>
      <p:pic>
        <p:nvPicPr>
          <p:cNvPr id="24" name="Рисунок 23" descr="5KCXHccBuxCwDJ7jLfQs4p20QJS68MZKt67zT7ZTDqeLrfINmIX8Ik3UcWp83dAo8Gdlnaf5Bgh74srVsSxt4N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7" y="214296"/>
            <a:ext cx="2095515" cy="157163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572132" y="1785932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0070C0"/>
                </a:solidFill>
                <a:latin typeface="Aqum" pitchFamily="2" charset="0"/>
              </a:rPr>
              <a:t>Соорганизаторы</a:t>
            </a:r>
            <a:r>
              <a:rPr lang="ru-RU" sz="1200" dirty="0" smtClean="0">
                <a:solidFill>
                  <a:srgbClr val="0070C0"/>
                </a:solidFill>
                <a:latin typeface="Aqum" pitchFamily="2" charset="0"/>
              </a:rPr>
              <a:t> </a:t>
            </a:r>
            <a:r>
              <a:rPr lang="ru-RU" sz="1200" dirty="0" err="1" smtClean="0">
                <a:solidFill>
                  <a:srgbClr val="0070C0"/>
                </a:solidFill>
                <a:latin typeface="Aqum" pitchFamily="2" charset="0"/>
              </a:rPr>
              <a:t>грантовых</a:t>
            </a:r>
            <a:r>
              <a:rPr lang="ru-RU" sz="1200" dirty="0" smtClean="0">
                <a:solidFill>
                  <a:srgbClr val="0070C0"/>
                </a:solidFill>
                <a:latin typeface="Aqum" pitchFamily="2" charset="0"/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Aqum" pitchFamily="2" charset="0"/>
              </a:rPr>
              <a:t>соревнований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Aqum" pitchFamily="2" charset="0"/>
              </a:rPr>
              <a:t>«Кубок туристских троп»</a:t>
            </a:r>
            <a:endParaRPr lang="ru-RU" sz="1200" dirty="0">
              <a:solidFill>
                <a:srgbClr val="0070C0"/>
              </a:solidFill>
              <a:latin typeface="Aqum" pitchFamily="2" charset="0"/>
            </a:endParaRPr>
          </a:p>
        </p:txBody>
      </p:sp>
      <p:pic>
        <p:nvPicPr>
          <p:cNvPr id="26" name="Рисунок 25" descr="U9CwvOqjAA-EsqEZV0GleJbHF87XiUa8P6XGF-mIKqhaRfGlaMZKBj6xw4ixMau6UupIQgpVSeWdX1Qx2FpxSyJ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2500312"/>
            <a:ext cx="2500330" cy="187524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28662" y="4500576"/>
            <a:ext cx="2925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  <a:latin typeface="Aqum" pitchFamily="2" charset="0"/>
              </a:rPr>
              <a:t>Молодёжный субботник 2.0</a:t>
            </a:r>
            <a:endParaRPr lang="ru-RU" sz="1200" dirty="0">
              <a:solidFill>
                <a:srgbClr val="0070C0"/>
              </a:solidFill>
              <a:latin typeface="Aqum" pitchFamily="2" charset="0"/>
            </a:endParaRPr>
          </a:p>
        </p:txBody>
      </p:sp>
      <p:pic>
        <p:nvPicPr>
          <p:cNvPr id="28" name="Рисунок 27" descr="Ij5aYsa274L4ut53q56VndUZolRFq4-4dELC37o1ttrtQ06gtrPVWarB900qthDCmHRwfgy8BKhZHTuMHgb1jk1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2500312"/>
            <a:ext cx="2786082" cy="185775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286248" y="4357700"/>
            <a:ext cx="4073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rgbClr val="0070C0"/>
                </a:solidFill>
                <a:latin typeface="Aqum" pitchFamily="2" charset="0"/>
              </a:rPr>
              <a:t>Соорганизаторы</a:t>
            </a:r>
            <a:r>
              <a:rPr lang="ru-RU" sz="1200" dirty="0" smtClean="0">
                <a:solidFill>
                  <a:srgbClr val="0070C0"/>
                </a:solidFill>
                <a:latin typeface="Aqum" pitchFamily="2" charset="0"/>
              </a:rPr>
              <a:t> XIX Нижегородского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Aqum" pitchFamily="2" charset="0"/>
              </a:rPr>
              <a:t>спортивного фестиваля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Aqum" pitchFamily="2" charset="0"/>
              </a:rPr>
              <a:t>«Нет наркотикам. Я выбираю спорт!»</a:t>
            </a:r>
            <a:endParaRPr lang="ru-RU" sz="1200" dirty="0">
              <a:solidFill>
                <a:srgbClr val="0070C0"/>
              </a:solidFill>
              <a:latin typeface="Aqum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9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sz="3200" dirty="0" smtClean="0">
                <a:solidFill>
                  <a:srgbClr val="0070C0"/>
                </a:solidFill>
                <a:latin typeface="Aqum" pitchFamily="2" charset="0"/>
              </a:rPr>
              <a:t>Показатели</a:t>
            </a:r>
            <a:endParaRPr lang="ko-KR" altLang="en-US" sz="3200" dirty="0">
              <a:solidFill>
                <a:srgbClr val="0070C0"/>
              </a:solidFill>
              <a:latin typeface="Aqum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0166" y="1000114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Aqum" pitchFamily="2" charset="0"/>
              </a:rPr>
              <a:t>В каждом массовом мероприятии примут участие от 30 до 70 человек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Aqum" pitchFamily="2" charset="0"/>
              </a:rPr>
              <a:t>в возрастной категории: от 14 до 16 лет.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Aqum" pitchFamily="2" charset="0"/>
              </a:rPr>
              <a:t>Мастер-классы будут проводиться в 30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Aqum" pitchFamily="2" charset="0"/>
              </a:rPr>
              <a:t>Школах г.о.г. Бор, что позволит принять участие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Aqum" pitchFamily="2" charset="0"/>
              </a:rPr>
              <a:t>более 1000 детей г.о.г. Бор</a:t>
            </a:r>
            <a:endParaRPr lang="ru-RU" sz="1600" dirty="0">
              <a:solidFill>
                <a:srgbClr val="0070C0"/>
              </a:solidFill>
              <a:latin typeface="Aqum" pitchFamily="2" charset="0"/>
            </a:endParaRPr>
          </a:p>
        </p:txBody>
      </p:sp>
      <p:pic>
        <p:nvPicPr>
          <p:cNvPr id="39" name="Рисунок 38" descr="free-icon-excellence-41855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8"/>
            <a:ext cx="652145" cy="652145"/>
          </a:xfrm>
          <a:prstGeom prst="rect">
            <a:avLst/>
          </a:prstGeom>
        </p:spPr>
      </p:pic>
      <p:pic>
        <p:nvPicPr>
          <p:cNvPr id="40" name="Рисунок 39" descr="premium-icon-innovation-14309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864"/>
            <a:ext cx="857256" cy="85725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214414" y="3500444"/>
            <a:ext cx="8065028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0070C0"/>
                </a:solidFill>
                <a:latin typeface="Aqum" pitchFamily="2" charset="0"/>
              </a:rPr>
              <a:t>Получение новых знаний, умений и навыков в спортивном туризме и ориентировании. </a:t>
            </a:r>
          </a:p>
          <a:p>
            <a:endParaRPr lang="ru-RU" sz="1050" dirty="0" smtClean="0">
              <a:solidFill>
                <a:srgbClr val="0070C0"/>
              </a:solidFill>
              <a:latin typeface="Aqum" pitchFamily="2" charset="0"/>
            </a:endParaRPr>
          </a:p>
          <a:p>
            <a:r>
              <a:rPr lang="ru-RU" sz="1050" dirty="0" smtClean="0">
                <a:solidFill>
                  <a:srgbClr val="0070C0"/>
                </a:solidFill>
                <a:latin typeface="Aqum" pitchFamily="2" charset="0"/>
              </a:rPr>
              <a:t>Динамика развития личности и становления характера, преодолевая трудности. </a:t>
            </a:r>
          </a:p>
          <a:p>
            <a:endParaRPr lang="ru-RU" sz="1050" dirty="0" smtClean="0">
              <a:solidFill>
                <a:srgbClr val="0070C0"/>
              </a:solidFill>
              <a:latin typeface="Aqum" pitchFamily="2" charset="0"/>
            </a:endParaRPr>
          </a:p>
          <a:p>
            <a:r>
              <a:rPr lang="ru-RU" sz="1050" dirty="0" smtClean="0">
                <a:solidFill>
                  <a:srgbClr val="0070C0"/>
                </a:solidFill>
                <a:latin typeface="Aqum" pitchFamily="2" charset="0"/>
              </a:rPr>
              <a:t>Трансляция позитивного социального эффекта в сфере туризма.</a:t>
            </a:r>
            <a:endParaRPr lang="ru-RU" sz="1050" dirty="0">
              <a:solidFill>
                <a:srgbClr val="0070C0"/>
              </a:solidFill>
              <a:latin typeface="Aqum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43240" y="3000378"/>
            <a:ext cx="32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qum" pitchFamily="2" charset="0"/>
              </a:rPr>
              <a:t>Социальный эффект</a:t>
            </a:r>
            <a:endParaRPr lang="ru-RU" b="1" dirty="0">
              <a:solidFill>
                <a:srgbClr val="0070C0"/>
              </a:solidFill>
              <a:latin typeface="Aqum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2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71456"/>
            <a:ext cx="9144000" cy="57606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Aqum" pitchFamily="2" charset="0"/>
              </a:rPr>
              <a:t>Смета и </a:t>
            </a:r>
            <a:r>
              <a:rPr lang="ru-RU" sz="2800" b="1" dirty="0" err="1" smtClean="0">
                <a:solidFill>
                  <a:srgbClr val="0070C0"/>
                </a:solidFill>
                <a:latin typeface="Aqum" pitchFamily="2" charset="0"/>
              </a:rPr>
              <a:t>софинансирование</a:t>
            </a:r>
            <a:endParaRPr lang="ko-KR" altLang="en-US" sz="2800" b="1" dirty="0">
              <a:solidFill>
                <a:srgbClr val="0070C0"/>
              </a:solidFill>
              <a:latin typeface="Aqum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844" y="714362"/>
            <a:ext cx="438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qum" pitchFamily="2" charset="0"/>
              </a:rPr>
              <a:t>Расходы на закупку оборудования</a:t>
            </a:r>
          </a:p>
          <a:p>
            <a:endParaRPr lang="ru-RU" sz="1400" dirty="0">
              <a:solidFill>
                <a:srgbClr val="0070C0"/>
              </a:solidFill>
              <a:latin typeface="Aqum" pitchFamily="2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572000" y="57148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143504" y="571486"/>
            <a:ext cx="4000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70C0"/>
                </a:solidFill>
                <a:latin typeface="Aqum" pitchFamily="2" charset="0"/>
              </a:rPr>
              <a:t>Запрашиваемая сумма </a:t>
            </a:r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184 900 ₽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(10 комплектов снаряжения и компасов) </a:t>
            </a:r>
          </a:p>
          <a:p>
            <a:endParaRPr lang="ru-RU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5140981" y="1000114"/>
            <a:ext cx="4003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err="1" smtClean="0">
                <a:solidFill>
                  <a:srgbClr val="0070C0"/>
                </a:solidFill>
                <a:latin typeface="Aqum" pitchFamily="2" charset="0"/>
              </a:rPr>
              <a:t>Софинансирование</a:t>
            </a:r>
            <a:r>
              <a:rPr lang="ru-RU" sz="1000" dirty="0" smtClean="0">
                <a:solidFill>
                  <a:srgbClr val="0070C0"/>
                </a:solidFill>
                <a:latin typeface="Aqum" pitchFamily="2" charset="0"/>
              </a:rPr>
              <a:t> от ЦДЮТЭ г.Бор 156 650</a:t>
            </a:r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 ₽</a:t>
            </a:r>
            <a:endParaRPr lang="ru-RU" sz="1000" dirty="0" smtClean="0">
              <a:solidFill>
                <a:srgbClr val="0070C0"/>
              </a:solidFill>
              <a:latin typeface="Aqum" pitchFamily="2" charset="0"/>
            </a:endParaRPr>
          </a:p>
          <a:p>
            <a:pPr algn="ctr"/>
            <a:r>
              <a:rPr lang="ru-RU" sz="1000" dirty="0" smtClean="0">
                <a:solidFill>
                  <a:srgbClr val="0070C0"/>
                </a:solidFill>
                <a:latin typeface="Aqum" pitchFamily="2" charset="0"/>
              </a:rPr>
              <a:t>(5 комплектов туристского снаряжения, </a:t>
            </a:r>
          </a:p>
          <a:p>
            <a:pPr algn="ctr"/>
            <a:r>
              <a:rPr lang="ru-RU" sz="1000" dirty="0" smtClean="0">
                <a:solidFill>
                  <a:srgbClr val="0070C0"/>
                </a:solidFill>
                <a:latin typeface="Aqum" pitchFamily="2" charset="0"/>
              </a:rPr>
              <a:t>5 компасов, веревки 200 метров, </a:t>
            </a:r>
          </a:p>
          <a:p>
            <a:pPr algn="ctr"/>
            <a:r>
              <a:rPr lang="ru-RU" sz="1000" dirty="0" smtClean="0">
                <a:solidFill>
                  <a:srgbClr val="0070C0"/>
                </a:solidFill>
                <a:latin typeface="Aqum" pitchFamily="2" charset="0"/>
              </a:rPr>
              <a:t>Генератор 1 </a:t>
            </a:r>
            <a:r>
              <a:rPr lang="ru-RU" sz="1000" dirty="0" err="1" smtClean="0">
                <a:solidFill>
                  <a:srgbClr val="0070C0"/>
                </a:solidFill>
                <a:latin typeface="Aqum" pitchFamily="2" charset="0"/>
              </a:rPr>
              <a:t>шт</a:t>
            </a:r>
            <a:r>
              <a:rPr lang="ru-RU" sz="1000" dirty="0" smtClean="0">
                <a:solidFill>
                  <a:srgbClr val="0070C0"/>
                </a:solidFill>
                <a:latin typeface="Aqum" pitchFamily="2" charset="0"/>
              </a:rPr>
              <a:t>, Стол 2 </a:t>
            </a:r>
            <a:r>
              <a:rPr lang="ru-RU" sz="1000" dirty="0" err="1" smtClean="0">
                <a:solidFill>
                  <a:srgbClr val="0070C0"/>
                </a:solidFill>
                <a:latin typeface="Aqum" pitchFamily="2" charset="0"/>
              </a:rPr>
              <a:t>шт</a:t>
            </a:r>
            <a:endParaRPr lang="ru-RU" sz="1000" dirty="0">
              <a:solidFill>
                <a:srgbClr val="0070C0"/>
              </a:solidFill>
              <a:latin typeface="Aqum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06" y="16430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qum" pitchFamily="2" charset="0"/>
              </a:rPr>
              <a:t>Расходы на подарки,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Aqum" pitchFamily="2" charset="0"/>
              </a:rPr>
              <a:t>сувенирную продукцию</a:t>
            </a:r>
          </a:p>
          <a:p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572000" y="107155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4572000" y="171449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500694" y="1643056"/>
            <a:ext cx="2715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70C0"/>
                </a:solidFill>
                <a:latin typeface="Aqum" pitchFamily="2" charset="0"/>
              </a:rPr>
              <a:t>Запрашиваемая сумма </a:t>
            </a:r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26 811, ₽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(на награждение призеров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муниципального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туристского фестиваля</a:t>
            </a:r>
            <a:endParaRPr lang="ru-RU" sz="1000" dirty="0">
              <a:solidFill>
                <a:srgbClr val="0070C0"/>
              </a:solidFill>
              <a:latin typeface="Aqum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06" y="2357436"/>
            <a:ext cx="2828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qum" pitchFamily="2" charset="0"/>
              </a:rPr>
              <a:t>Оплата работы судей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Aqum" pitchFamily="2" charset="0"/>
              </a:rPr>
              <a:t>на туристском слете</a:t>
            </a:r>
            <a:endParaRPr lang="ru-RU" sz="1400" dirty="0">
              <a:solidFill>
                <a:srgbClr val="0070C0"/>
              </a:solidFill>
              <a:latin typeface="Aqum" pitchFamily="2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4572000" y="242887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143504" y="2357436"/>
            <a:ext cx="3687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000" dirty="0" smtClean="0">
                <a:solidFill>
                  <a:srgbClr val="0070C0"/>
                </a:solidFill>
                <a:latin typeface="Aqum" pitchFamily="2" charset="0"/>
              </a:rPr>
              <a:t>Запрашиваемая сумма </a:t>
            </a:r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26 811, ₽</a:t>
            </a:r>
          </a:p>
          <a:p>
            <a:pPr lvl="0" algn="ctr"/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(Для обеспечения хорошей организации </a:t>
            </a:r>
          </a:p>
          <a:p>
            <a:pPr lvl="0" algn="ctr"/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фестиваля, нужны  судьи)</a:t>
            </a:r>
          </a:p>
          <a:p>
            <a:pPr lvl="0" algn="ctr"/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2928940"/>
            <a:ext cx="4857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qum" pitchFamily="2" charset="0"/>
              </a:rPr>
              <a:t> Расходы на канцелярские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Aqum" pitchFamily="2" charset="0"/>
              </a:rPr>
              <a:t> принадлежности и создание сайта</a:t>
            </a:r>
          </a:p>
          <a:p>
            <a:endParaRPr lang="ru-RU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4572000" y="300037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715008" y="3071816"/>
            <a:ext cx="28200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000" dirty="0" smtClean="0">
                <a:solidFill>
                  <a:srgbClr val="0070C0"/>
                </a:solidFill>
                <a:latin typeface="Aqum" pitchFamily="2" charset="0"/>
              </a:rPr>
              <a:t>Запрашиваемая сумма </a:t>
            </a:r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23 686 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406" y="3643320"/>
            <a:ext cx="3046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Aqum" pitchFamily="2" charset="0"/>
              </a:rPr>
              <a:t>Транспортные расходы </a:t>
            </a:r>
          </a:p>
          <a:p>
            <a:endParaRPr lang="ru-RU" dirty="0"/>
          </a:p>
        </p:txBody>
      </p:sp>
      <p:sp>
        <p:nvSpPr>
          <p:cNvPr id="52" name="Стрелка вправо 51"/>
          <p:cNvSpPr/>
          <p:nvPr/>
        </p:nvSpPr>
        <p:spPr>
          <a:xfrm>
            <a:off x="4572000" y="371475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357818" y="3429006"/>
            <a:ext cx="364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rgbClr val="0070C0"/>
                </a:solidFill>
                <a:latin typeface="Aqum" pitchFamily="2" charset="0"/>
              </a:rPr>
              <a:t>Запрашиваемая сумма </a:t>
            </a:r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10 280 ₽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(Перевозка снаряжения от склада до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школы для проведения мастер класса и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Перевозка снаряжения и судей для проведения муниципального туристского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фестиваля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2844" y="4572014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Aqum" pitchFamily="2" charset="0"/>
              </a:rPr>
              <a:t>Личный вклад</a:t>
            </a:r>
            <a:endParaRPr lang="ru-RU" sz="1400" dirty="0">
              <a:solidFill>
                <a:srgbClr val="0070C0"/>
              </a:solidFill>
              <a:latin typeface="Aqum" pitchFamily="2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4572000" y="450057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214942" y="4429138"/>
            <a:ext cx="3804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 err="1" smtClean="0">
                <a:solidFill>
                  <a:srgbClr val="0070C0"/>
                </a:solidFill>
                <a:latin typeface="Aqum" pitchFamily="2" charset="0"/>
              </a:rPr>
              <a:t>Софинансирование</a:t>
            </a:r>
            <a:r>
              <a:rPr lang="ru-RU" sz="1000" dirty="0" smtClean="0">
                <a:solidFill>
                  <a:srgbClr val="0070C0"/>
                </a:solidFill>
                <a:latin typeface="Aqum" pitchFamily="2" charset="0"/>
              </a:rPr>
              <a:t> на сумму 134500 </a:t>
            </a:r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₽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(Ноутбук, телефон для фотографирования,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qum" pitchFamily="2" charset="0"/>
              </a:rPr>
              <a:t>Тент-шатер </a:t>
            </a:r>
            <a:endParaRPr lang="ru-RU" dirty="0"/>
          </a:p>
        </p:txBody>
      </p:sp>
      <p:sp>
        <p:nvSpPr>
          <p:cNvPr id="57" name="Rectangle 31"/>
          <p:cNvSpPr/>
          <p:nvPr/>
        </p:nvSpPr>
        <p:spPr>
          <a:xfrm>
            <a:off x="71406" y="500048"/>
            <a:ext cx="9001188" cy="114300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ectangle 31"/>
          <p:cNvSpPr/>
          <p:nvPr/>
        </p:nvSpPr>
        <p:spPr>
          <a:xfrm>
            <a:off x="71406" y="1643056"/>
            <a:ext cx="9001188" cy="71438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Rectangle 31"/>
          <p:cNvSpPr/>
          <p:nvPr/>
        </p:nvSpPr>
        <p:spPr>
          <a:xfrm>
            <a:off x="71406" y="2357436"/>
            <a:ext cx="9001188" cy="57150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Rectangle 31"/>
          <p:cNvSpPr/>
          <p:nvPr/>
        </p:nvSpPr>
        <p:spPr>
          <a:xfrm flipV="1">
            <a:off x="71406" y="2928940"/>
            <a:ext cx="9001188" cy="50006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Rectangle 31"/>
          <p:cNvSpPr/>
          <p:nvPr/>
        </p:nvSpPr>
        <p:spPr>
          <a:xfrm>
            <a:off x="71406" y="3429006"/>
            <a:ext cx="9001188" cy="10001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Rectangle 31"/>
          <p:cNvSpPr/>
          <p:nvPr/>
        </p:nvSpPr>
        <p:spPr>
          <a:xfrm>
            <a:off x="71406" y="4429138"/>
            <a:ext cx="9001188" cy="64294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9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>
            <a:spLocks noChangeAspect="1"/>
          </p:cNvSpPr>
          <p:nvPr/>
        </p:nvSpPr>
        <p:spPr>
          <a:xfrm>
            <a:off x="71406" y="1285866"/>
            <a:ext cx="2143140" cy="1847534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1"/>
          </p:nvPr>
        </p:nvSpPr>
        <p:spPr>
          <a:xfrm>
            <a:off x="142844" y="142858"/>
            <a:ext cx="9144000" cy="288032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  <a:latin typeface="Aqum" pitchFamily="2" charset="0"/>
              </a:rPr>
              <a:t>Информационное сопровождение</a:t>
            </a:r>
            <a:endParaRPr lang="ru-RU" sz="2400" dirty="0">
              <a:solidFill>
                <a:srgbClr val="0070C0"/>
              </a:solidFill>
              <a:latin typeface="Aqum" pitchFamily="2" charset="0"/>
            </a:endParaRPr>
          </a:p>
        </p:txBody>
      </p:sp>
      <p:pic>
        <p:nvPicPr>
          <p:cNvPr id="26" name="Рисунок 25" descr="O2ugVUmexfHbwczfsC-QvMsZvC0NylVQuee7eBOrgSCCYDaIYYVTBY7KhAQ_DJ2EDvkxLX0_1slS2RMtTU7iOOu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71618"/>
            <a:ext cx="1357322" cy="1357322"/>
          </a:xfrm>
          <a:prstGeom prst="rect">
            <a:avLst/>
          </a:prstGeom>
        </p:spPr>
      </p:pic>
      <p:sp>
        <p:nvSpPr>
          <p:cNvPr id="29" name="Hexagon 3"/>
          <p:cNvSpPr>
            <a:spLocks noChangeAspect="1"/>
          </p:cNvSpPr>
          <p:nvPr/>
        </p:nvSpPr>
        <p:spPr>
          <a:xfrm>
            <a:off x="2285984" y="1285866"/>
            <a:ext cx="2143140" cy="1847534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Hexagon 3"/>
          <p:cNvSpPr>
            <a:spLocks noChangeAspect="1"/>
          </p:cNvSpPr>
          <p:nvPr/>
        </p:nvSpPr>
        <p:spPr>
          <a:xfrm>
            <a:off x="4500562" y="1285866"/>
            <a:ext cx="2143140" cy="1847534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Hexagon 3"/>
          <p:cNvSpPr>
            <a:spLocks noChangeAspect="1"/>
          </p:cNvSpPr>
          <p:nvPr/>
        </p:nvSpPr>
        <p:spPr>
          <a:xfrm>
            <a:off x="6786578" y="1285866"/>
            <a:ext cx="2143140" cy="1847534"/>
          </a:xfrm>
          <a:prstGeom prst="hexagon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Рисунок 31" descr="P4bksu0i_g1tzHu0EH3A4s7mTnac5Gns8Oi6xRHuwFzYQPKELhQDI5ncVQ16zr4LKQZ27_OQJelD8Z4RkZ6kwZ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500180"/>
            <a:ext cx="1357322" cy="1357322"/>
          </a:xfrm>
          <a:prstGeom prst="rect">
            <a:avLst/>
          </a:prstGeom>
        </p:spPr>
      </p:pic>
      <p:pic>
        <p:nvPicPr>
          <p:cNvPr id="33" name="Рисунок 32" descr="7b8df70fmXBWDDYGp5gPObbre3W9Z-leagon6qFQcUAYCXtNZhoz-ifJsn7G7a8DR5efidzx-SQTZ06tXp_TzMt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500180"/>
            <a:ext cx="1428742" cy="1428742"/>
          </a:xfrm>
          <a:prstGeom prst="rect">
            <a:avLst/>
          </a:prstGeom>
        </p:spPr>
      </p:pic>
      <p:pic>
        <p:nvPicPr>
          <p:cNvPr id="34" name="Рисунок 33" descr="ZK-FoD8BKxctXl2SisSc9hfJn7LjZGiFTSvcku5dNF9pgngtfw3E4j495FFPazbfg4kB84cNSCFhywTRCsBzgyv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1500180"/>
            <a:ext cx="1428742" cy="14287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357686" y="3500444"/>
            <a:ext cx="2622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ОБРАЗОВАНИЕ Г. БОР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( охват 1500 просмотров)</a:t>
            </a:r>
          </a:p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-71470" y="3571882"/>
            <a:ext cx="24432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 err="1" smtClean="0">
                <a:solidFill>
                  <a:srgbClr val="0070C0"/>
                </a:solidFill>
                <a:latin typeface="Aqum" pitchFamily="2" charset="0"/>
              </a:rPr>
              <a:t>Борская</a:t>
            </a:r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 молодежь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(охват 1500 просмотров)</a:t>
            </a:r>
            <a:endParaRPr lang="ru-RU" sz="1100" dirty="0">
              <a:solidFill>
                <a:srgbClr val="0070C0"/>
              </a:solidFill>
              <a:latin typeface="Aqum" pitchFamily="2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85984" y="3500444"/>
            <a:ext cx="21431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qum" pitchFamily="2" charset="0"/>
              </a:rPr>
              <a:t>Центр детского 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qum" pitchFamily="2" charset="0"/>
              </a:rPr>
              <a:t>юношеского туризма и краеведения 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qum" pitchFamily="2" charset="0"/>
              </a:rPr>
              <a:t>Нижегородской 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qum" pitchFamily="2" charset="0"/>
              </a:rPr>
              <a:t>Области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qum" pitchFamily="2" charset="0"/>
              </a:rPr>
              <a:t>(охват 1000 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qum" pitchFamily="2" charset="0"/>
              </a:rPr>
              <a:t>просмотров)</a:t>
            </a:r>
            <a:endParaRPr lang="ru-RU" sz="1100" b="1" dirty="0">
              <a:solidFill>
                <a:srgbClr val="0070C0"/>
              </a:solidFill>
              <a:latin typeface="Aqum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43702" y="3500444"/>
            <a:ext cx="24288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Центр детского и 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юношеского туризма </a:t>
            </a:r>
          </a:p>
          <a:p>
            <a:pPr algn="ctr"/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и экскурсий </a:t>
            </a:r>
            <a:r>
              <a:rPr lang="ru-RU" sz="1100" dirty="0" err="1" smtClean="0">
                <a:solidFill>
                  <a:srgbClr val="0070C0"/>
                </a:solidFill>
                <a:latin typeface="Aqum" pitchFamily="2" charset="0"/>
              </a:rPr>
              <a:t>г.о.г.Бор</a:t>
            </a:r>
            <a:r>
              <a:rPr lang="ru-RU" sz="1100" dirty="0" smtClean="0">
                <a:solidFill>
                  <a:srgbClr val="0070C0"/>
                </a:solidFill>
                <a:latin typeface="Aqum" pitchFamily="2" charset="0"/>
              </a:rPr>
              <a:t> 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qum" pitchFamily="2" charset="0"/>
              </a:rPr>
              <a:t>(охват 1000 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Aqum" pitchFamily="2" charset="0"/>
              </a:rPr>
              <a:t>просмотров)</a:t>
            </a:r>
            <a:endParaRPr lang="ru-RU" sz="1100" dirty="0" smtClean="0">
              <a:solidFill>
                <a:srgbClr val="0070C0"/>
              </a:solidFill>
              <a:latin typeface="Aqum" pitchFamily="2" charset="0"/>
            </a:endParaRPr>
          </a:p>
          <a:p>
            <a:pPr algn="ctr"/>
            <a:endParaRPr lang="ru-RU" sz="1100" dirty="0">
              <a:solidFill>
                <a:srgbClr val="0070C0"/>
              </a:solidFill>
              <a:latin typeface="Aqum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3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519</Words>
  <Application>Microsoft Office PowerPoint</Application>
  <PresentationFormat>Экран (16:9)</PresentationFormat>
  <Paragraphs>108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81</cp:revision>
  <dcterms:created xsi:type="dcterms:W3CDTF">2016-12-05T23:26:54Z</dcterms:created>
  <dcterms:modified xsi:type="dcterms:W3CDTF">2022-06-07T11:03:28Z</dcterms:modified>
</cp:coreProperties>
</file>