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7" r:id="rId4"/>
    <p:sldId id="258" r:id="rId5"/>
    <p:sldId id="259" r:id="rId6"/>
    <p:sldId id="277" r:id="rId7"/>
    <p:sldId id="262" r:id="rId8"/>
    <p:sldId id="288" r:id="rId9"/>
    <p:sldId id="289" r:id="rId10"/>
    <p:sldId id="263" r:id="rId11"/>
    <p:sldId id="278" r:id="rId12"/>
    <p:sldId id="290" r:id="rId13"/>
    <p:sldId id="296" r:id="rId14"/>
    <p:sldId id="279" r:id="rId15"/>
    <p:sldId id="292" r:id="rId16"/>
    <p:sldId id="280" r:id="rId17"/>
    <p:sldId id="261" r:id="rId18"/>
    <p:sldId id="283" r:id="rId19"/>
    <p:sldId id="282" r:id="rId20"/>
    <p:sldId id="293" r:id="rId21"/>
    <p:sldId id="295" r:id="rId22"/>
    <p:sldId id="281" r:id="rId23"/>
    <p:sldId id="284" r:id="rId24"/>
    <p:sldId id="294" r:id="rId25"/>
    <p:sldId id="285" r:id="rId26"/>
    <p:sldId id="260" r:id="rId27"/>
    <p:sldId id="275" r:id="rId28"/>
    <p:sldId id="287" r:id="rId29"/>
    <p:sldId id="28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2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8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93CEE6-3F9D-4FEA-9CD9-A067533CF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80B8610-4016-490B-8730-66D6FD2EC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B42A18-4ECE-4D78-8BA2-199E432D8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EDD2529-8BEF-47B6-BC76-A3B2CB14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3B71DF-DE28-497F-9CB2-75E778FB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98987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5400A6-1D45-4148-BD4D-97C1285F4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CCA4EB-87D5-465B-A87A-F3E6C0F09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961754-7130-4053-8E9B-EB286CCEC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AB06F7F-AD94-4519-883D-D32DAD20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70E9F5-D07C-409B-9B6C-D0AE04AF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3439573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CE132-7434-4D64-86FA-25B923B76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F35B552-2AB5-4570-AD59-A475DEAA7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E5F23D3-DCFD-4E24-9658-9B30283C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478DF7-C68C-46CF-9D0F-7D5241105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A3B87-4A5B-420E-9E90-23A20F95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0337368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16E76E-4D41-44A8-85AD-1075999E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9F4333-2DAA-4125-B749-262BF28CA1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E5C1621-1955-4C8C-876A-6772F2A3D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42D2D3-1D15-4A49-BD57-E899C257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3B521B-B46D-48F5-BA0A-BABEB7F1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FAC300-6278-423F-B863-B75479F5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6484201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93CFEB-8D06-49AA-BB13-F1BB3D2DE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9CDA7A-D73C-456B-8E51-4D6B0A6DF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79027A6-CB43-4CE0-A069-86E2C85FE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00265E2-5ADC-4213-8A1D-029566498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2C6B240-8CE0-474D-8706-7D0ED36962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E64F1E4-7E4D-4078-946C-7637B3AA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33CB671-B3A9-4AF3-9FA3-31CC892A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034A6DF-FB5A-495B-853B-B87F129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3992295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F09E84-B87F-4CF4-85E1-C51352BC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DC930B9-028C-48C3-9150-F9798338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E3D995C-2D73-4F6B-AB63-382EEB0A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2100668-CAB8-442D-A9B1-F03E8D3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1411907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469FAFC-EC3D-44E8-AC3B-D0DAC991D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92690D7-73C2-4A40-96DA-9EE95FCEE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07F1AC6-0A09-4DB5-A2F8-2046E5230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8754455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5891D2-C5D8-4ABA-A384-BB2395D6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0892F2-4AA2-47DC-8EB8-4FB7F8D52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B917736-BF34-4A07-B980-CE58B73AD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CF45AAD-DA2A-40C2-99E8-99F66FC1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6CFDB4-F0F1-48E4-926D-4376BF46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0DBECC-751D-4ADE-B279-BE487590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6218403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CC7141-885F-4402-80B0-D359FEDFC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FFEBF87-4A00-4A6E-9503-627B1AD09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E22E238-F808-40D0-AC98-04E7F4A29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5CC8B31-D5BC-4E7E-A99E-83E91EB3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6FA12D4-A998-4AC0-A468-ABBDA2F3F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180A40-58DC-4E20-8498-EEAACAE07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8825776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D1E08D-54A0-4AC4-BA31-49427B54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844EF75-FAF5-4558-96B6-991EDB424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9A6092-AC2C-403E-AEA4-6FE8828F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B6B7BA-8675-4A77-955D-152B399E6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E625D2-A37B-4614-85C7-245A483C7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8889270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D528874-8725-40F5-8F60-1A93D2394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FEE95BD-17CD-419C-96D1-3041770AB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5E537A-29CE-4579-9F39-F122B9439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336D153-FF15-43B1-9B9E-B595198E0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F8977D-3DCA-4258-BC8D-748360F8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9833667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925E9F-E9A0-406E-BD81-F9345F4E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20B3BD-89A8-40D1-857B-EFB4F82F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230C7ED-C586-4489-931B-2372A6CF3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0C0F8-5614-4447-BEFF-571635429186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21CE59-5920-4338-A71C-ECE573976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31CE2A-6CC8-44BF-84DF-001BFC719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5CA9C-F30B-422D-8FEA-BAD61996A7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732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s://vt8.uralschool.ru/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t-scool8@rambler.ru" TargetMode="External"/><Relationship Id="rId5" Type="http://schemas.openxmlformats.org/officeDocument/2006/relationships/hyperlink" Target="https://vk.com/id591874293" TargetMode="External"/><Relationship Id="rId4" Type="http://schemas.openxmlformats.org/officeDocument/2006/relationships/hyperlink" Target="https://vk.com/public195613545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4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hyperlink" Target="https://vk.com/wall-195613545_3438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hyperlink" Target="https://vk.com/wall-195613545_294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96;&#1082;&#1086;&#1083;&#1072;\Documents\&#1064;&#1050;&#1054;&#1051;&#1040;\2023-2024\&#1050;&#1086;&#1085;&#1082;&#1091;&#1088;&#1089;&#1099;\&#1044;&#1086;&#1073;&#1088;&#1086;_&#1054;&#1058;&#1056;&#1071;&#1044;\1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1.jpeg"/><Relationship Id="rId7" Type="http://schemas.openxmlformats.org/officeDocument/2006/relationships/image" Target="../media/image4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hyperlink" Target="https://vk.com/wall-195613545_3438" TargetMode="External"/><Relationship Id="rId4" Type="http://schemas.openxmlformats.org/officeDocument/2006/relationships/hyperlink" Target="https://vk.com/wall-195613545_314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all-195613545_3016" TargetMode="External"/><Relationship Id="rId2" Type="http://schemas.openxmlformats.org/officeDocument/2006/relationships/hyperlink" Target="https://vk.com/wall591874293_10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-195613545_3016" TargetMode="External"/><Relationship Id="rId5" Type="http://schemas.openxmlformats.org/officeDocument/2006/relationships/hyperlink" Target="https://vk.com/wall591874293_101" TargetMode="Externa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vk.com/wall-195613545_2265" TargetMode="External"/><Relationship Id="rId7" Type="http://schemas.openxmlformats.org/officeDocument/2006/relationships/image" Target="../media/image52.jpeg"/><Relationship Id="rId2" Type="http://schemas.openxmlformats.org/officeDocument/2006/relationships/hyperlink" Target="https://vk.com/wall-195613545_2711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k.com/wall-195613545_3623" TargetMode="External"/><Relationship Id="rId5" Type="http://schemas.openxmlformats.org/officeDocument/2006/relationships/hyperlink" Target="https://vk.com/wall-195613545_3639" TargetMode="Externa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96;&#1082;&#1086;&#1083;&#1072;\Documents\&#1064;&#1050;&#1054;&#1051;&#1040;\2023-2024\&#1050;&#1086;&#1085;&#1082;&#1091;&#1088;&#1089;&#1099;\&#1044;&#1086;&#1073;&#1088;&#1086;_&#1054;&#1058;&#1056;&#1071;&#1044;\2.mp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wall-195613545_2683" TargetMode="External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96;&#1082;&#1086;&#1083;&#1072;\Documents\&#1064;&#1050;&#1054;&#1051;&#1040;\2023-2024\&#1050;&#1086;&#1085;&#1082;&#1091;&#1088;&#1089;&#1099;\&#1044;&#1086;&#1073;&#1088;&#1086;_&#1054;&#1058;&#1056;&#1071;&#1044;\3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avitrina.ru/flag-sverdlovskoi-oblasti-90h135-sm-345831103"/>
          <p:cNvPicPr>
            <a:picLocks noChangeAspect="1" noChangeArrowheads="1"/>
          </p:cNvPicPr>
          <p:nvPr/>
        </p:nvPicPr>
        <p:blipFill>
          <a:blip r:embed="rId2" cstate="print"/>
          <a:srcRect b="4407"/>
          <a:stretch>
            <a:fillRect/>
          </a:stretch>
        </p:blipFill>
        <p:spPr bwMode="auto">
          <a:xfrm>
            <a:off x="1" y="0"/>
            <a:ext cx="5167744" cy="344934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89418" y="5532437"/>
            <a:ext cx="6802582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000099"/>
                </a:solidFill>
              </a:rPr>
              <a:t>Отряд «Орлята» МАОУ СОШ №8 </a:t>
            </a:r>
            <a:r>
              <a:rPr lang="ru-RU" sz="2800" i="1" dirty="0" smtClean="0">
                <a:solidFill>
                  <a:srgbClr val="000099"/>
                </a:solidFill>
              </a:rPr>
              <a:t/>
            </a:r>
            <a:br>
              <a:rPr lang="ru-RU" sz="2800" i="1" dirty="0" smtClean="0">
                <a:solidFill>
                  <a:srgbClr val="000099"/>
                </a:solidFill>
              </a:rPr>
            </a:br>
            <a:r>
              <a:rPr lang="ru-RU" sz="2800" i="1" dirty="0" smtClean="0">
                <a:solidFill>
                  <a:srgbClr val="000099"/>
                </a:solidFill>
              </a:rPr>
              <a:t>ГО Верхний Тагил Свердловская область</a:t>
            </a:r>
            <a:endParaRPr lang="ru-RU" sz="2800" i="1" dirty="0">
              <a:solidFill>
                <a:srgbClr val="000099"/>
              </a:solidFill>
            </a:endParaRPr>
          </a:p>
        </p:txBody>
      </p:sp>
      <p:pic>
        <p:nvPicPr>
          <p:cNvPr id="1029" name="Picture 5" descr="C:\Users\школа\Documents\ШКОЛА\2023-2024\Конкурсы\Добро_ОТРЯД\k6ru63chfmfu0dqzo030d8yjhr02w82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08473" y="27710"/>
            <a:ext cx="3283527" cy="1845101"/>
          </a:xfrm>
          <a:prstGeom prst="rect">
            <a:avLst/>
          </a:prstGeom>
          <a:noFill/>
        </p:spPr>
      </p:pic>
      <p:pic>
        <p:nvPicPr>
          <p:cNvPr id="8" name="Picture 4" descr="C:\Users\школа\Documents\ФОТО\2023-2024\Добро_отряд\Gt86sWdP0u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 l="5402" t="411" r="9320" b="-606"/>
          <a:stretch>
            <a:fillRect/>
          </a:stretch>
        </p:blipFill>
        <p:spPr bwMode="auto">
          <a:xfrm>
            <a:off x="5169310" y="1787239"/>
            <a:ext cx="7022690" cy="3713019"/>
          </a:xfrm>
          <a:prstGeom prst="rect">
            <a:avLst/>
          </a:prstGeom>
          <a:noFill/>
        </p:spPr>
      </p:pic>
      <p:pic>
        <p:nvPicPr>
          <p:cNvPr id="1028" name="Picture 4" descr="C:\Users\школа\Desktop\20180910_1220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 b="10695"/>
          <a:stretch>
            <a:fillRect/>
          </a:stretch>
        </p:blipFill>
        <p:spPr bwMode="auto">
          <a:xfrm>
            <a:off x="0" y="3387436"/>
            <a:ext cx="5181600" cy="3470564"/>
          </a:xfrm>
          <a:prstGeom prst="rect">
            <a:avLst/>
          </a:prstGeom>
          <a:noFill/>
        </p:spPr>
      </p:pic>
      <p:pic>
        <p:nvPicPr>
          <p:cNvPr id="1031" name="Picture 7" descr="https://i.siteapi.org/Z9QF46T-poL3I5ttq8wkaC7on4Q=/0x0:1200x669/3b0fb8976c5e4a5.s2.siteapi.org/img/kip38zu8tvkw8cwcw8ss4k08gs40o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3381" y="41565"/>
            <a:ext cx="3006438" cy="167609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814628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7783" y="5781289"/>
            <a:ext cx="5694218" cy="1076712"/>
          </a:xfrm>
          <a:prstGeom prst="rect">
            <a:avLst/>
          </a:prstGeom>
          <a:noFill/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719F911-7AAE-477D-8360-296116C39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8" y="97532"/>
            <a:ext cx="9670472" cy="658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Информация о руководителе проекта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Полякова Юлия Вячеславовна, учитель, классный руководитель, руководитель волонтерского отряда «Орлята» МАОУ СОШ № 8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ГО </a:t>
            </a:r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Верхний Тагил. Гайдамака Инна Петровна, учитель, советник директора по воспитанию,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волонтерского отряда «Орлята» МАОУ СОШ № 8 ГО Верхний Тагил</a:t>
            </a: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Место реализации, название организации: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МАОУ СОШ № 8 ГО Верхний Тагил, ул.Свободы д. 37. Мероприятия проекта проходят в специально оборудованном Центре детских инициатив, Штабе волонтеров, в школьных кабинетах, в спортивном зале, а также вне школы.</a:t>
            </a: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Формат реализации проекта: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проект реализуется в рамках воспитательной работы МАОУ СОШ № 8 по направлению: «Гражданская активность». </a:t>
            </a: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Целевая аудитория практики: 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МАОУ СОШ № 8 – это городская школа, в ней обучаются 564 школьника с 1 по 11 классы. </a:t>
            </a: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Сайт </a:t>
            </a: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организации: </a:t>
            </a: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https://vt8.uralschool.ru/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Социальные сети: </a:t>
            </a:r>
            <a:r>
              <a:rPr lang="ru-RU" sz="18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https://vk.com/public195613545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https://vk.com/id591874293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Телефон:</a:t>
            </a:r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8(343) 57-2-44-75  </a:t>
            </a:r>
            <a:r>
              <a:rPr lang="ru-RU" sz="1800" b="1" i="1" dirty="0" err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Е-mal</a:t>
            </a: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8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vt-scool8@rambler.ru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60363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ОО: </a:t>
            </a:r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Гайдамака Валерий Владимирович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5B36697-3F1B-4FBE-AE89-9C09466AF0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227253"/>
            <a:ext cx="1874598" cy="24576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2" descr="C:\Users\школа\Desktop\для РДШ\2022-2023\Конкурс Советник_март\Untitled Export\_MG_0059.jpg"/>
          <p:cNvPicPr>
            <a:picLocks noChangeAspect="1" noChangeArrowheads="1"/>
          </p:cNvPicPr>
          <p:nvPr/>
        </p:nvPicPr>
        <p:blipFill>
          <a:blip r:embed="rId8" cstate="print"/>
          <a:srcRect l="18342" t="22932" r="22126" b="25527"/>
          <a:stretch>
            <a:fillRect/>
          </a:stretch>
        </p:blipFill>
        <p:spPr bwMode="auto">
          <a:xfrm>
            <a:off x="10089010" y="3089564"/>
            <a:ext cx="1898949" cy="24661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086109" y="5583381"/>
            <a:ext cx="1870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Гайдамака И.П.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58402" y="2698656"/>
            <a:ext cx="1870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Полякова Ю.В.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4893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0909" y="5076579"/>
            <a:ext cx="9421091" cy="1781422"/>
          </a:xfrm>
          <a:prstGeom prst="rect">
            <a:avLst/>
          </a:prstGeom>
          <a:noFill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51673D6-D6F3-4031-915C-1018037F4FEE}"/>
              </a:ext>
            </a:extLst>
          </p:cNvPr>
          <p:cNvSpPr/>
          <p:nvPr/>
        </p:nvSpPr>
        <p:spPr>
          <a:xfrm>
            <a:off x="761999" y="387928"/>
            <a:ext cx="10501745" cy="566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20000"/>
              </a:lnSpc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  <a:t>Цель практики: </a:t>
            </a:r>
            <a:r>
              <a:rPr lang="ru-RU" dirty="0" smtClean="0">
                <a:cs typeface="Times New Roman" pitchFamily="18" charset="0"/>
              </a:rPr>
              <a:t>объединить воедино </a:t>
            </a:r>
            <a:r>
              <a:rPr lang="ru-RU" dirty="0">
                <a:cs typeface="Times New Roman" pitchFamily="18" charset="0"/>
              </a:rPr>
              <a:t>активных, творческих педагогов, заинтересованных </a:t>
            </a:r>
            <a:r>
              <a:rPr lang="ru-RU" dirty="0" smtClean="0">
                <a:cs typeface="Times New Roman" pitchFamily="18" charset="0"/>
              </a:rPr>
              <a:t>родителей </a:t>
            </a:r>
            <a:r>
              <a:rPr lang="ru-RU" dirty="0">
                <a:cs typeface="Times New Roman" pitchFamily="18" charset="0"/>
              </a:rPr>
              <a:t>и обучающихся для участия в добровольных, социально важных акциях и </a:t>
            </a:r>
            <a:r>
              <a:rPr lang="ru-RU" dirty="0" smtClean="0">
                <a:cs typeface="Times New Roman" pitchFamily="18" charset="0"/>
              </a:rPr>
              <a:t>мероприятиях, направленных на </a:t>
            </a:r>
            <a:r>
              <a:rPr lang="ru-RU" dirty="0">
                <a:cs typeface="Times New Roman" pitchFamily="18" charset="0"/>
              </a:rPr>
              <a:t>развитие духовно-нравственной личности школьников.</a:t>
            </a:r>
          </a:p>
          <a:p>
            <a:pPr indent="360363" algn="just">
              <a:spcAft>
                <a:spcPts val="600"/>
              </a:spcAft>
            </a:pPr>
            <a:endParaRPr lang="ru-RU" dirty="0">
              <a:cs typeface="Times New Roman" pitchFamily="18" charset="0"/>
            </a:endParaRPr>
          </a:p>
          <a:p>
            <a:pPr indent="360363" algn="just"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  <a:t>Задачи практики: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формировать коммуникативные способности школьников, навыки сотрудничества;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воспитывать нравственные качества (доброту, отзывчивость, взаимопомощь), самостоятельность, инициативность, ответственность;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создать возможность родителям </a:t>
            </a:r>
            <a:r>
              <a:rPr lang="ru-RU" dirty="0" smtClean="0">
                <a:cs typeface="Times New Roman" pitchFamily="18" charset="0"/>
              </a:rPr>
              <a:t>и педагогам приобретать </a:t>
            </a:r>
            <a:r>
              <a:rPr lang="ru-RU" dirty="0">
                <a:cs typeface="Times New Roman" pitchFamily="18" charset="0"/>
              </a:rPr>
              <a:t>новые знания, полноценно развивать свой творческий потенциал и уверенность в себе;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расширить представления о волонтерском движении у обучающихся, педагогов школы, родителей;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владеть практическими навыками волонтерского движения;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создать систему работы по организации волонтерского движения </a:t>
            </a:r>
            <a:r>
              <a:rPr lang="ru-RU" dirty="0" smtClean="0">
                <a:cs typeface="Times New Roman" pitchFamily="18" charset="0"/>
              </a:rPr>
              <a:t>в образовательном </a:t>
            </a:r>
            <a:r>
              <a:rPr lang="ru-RU" dirty="0">
                <a:cs typeface="Times New Roman" pitchFamily="18" charset="0"/>
              </a:rPr>
              <a:t>учреждении;</a:t>
            </a:r>
          </a:p>
          <a:p>
            <a:pPr indent="360363" algn="just"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• создать методические рекомендации по организации волонтерского движения в школе и распространить опыт работы в других школах города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32018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FC25F8C-8631-48FC-A8DE-5D33189DB766}"/>
              </a:ext>
            </a:extLst>
          </p:cNvPr>
          <p:cNvSpPr/>
          <p:nvPr/>
        </p:nvSpPr>
        <p:spPr>
          <a:xfrm>
            <a:off x="348929" y="769184"/>
            <a:ext cx="1095689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Aft>
                <a:spcPts val="6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363">
              <a:spcAft>
                <a:spcPts val="600"/>
              </a:spcAft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6800" y="46465"/>
            <a:ext cx="10002982" cy="1075751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cs typeface="Times New Roman" pitchFamily="18" charset="0"/>
              </a:rPr>
              <a:t>Сотрудничество с партнерами, общественными региональными и городскими организациями: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69819" y="1049770"/>
            <a:ext cx="10002981" cy="4351338"/>
          </a:xfrm>
        </p:spPr>
        <p:txBody>
          <a:bodyPr>
            <a:normAutofit/>
          </a:bodyPr>
          <a:lstStyle/>
          <a:p>
            <a:pPr indent="360363" algn="just">
              <a:spcAft>
                <a:spcPts val="600"/>
              </a:spcAft>
              <a:buClr>
                <a:srgbClr val="C00000"/>
              </a:buClr>
              <a:buSzPct val="120000"/>
              <a:buFont typeface="Wingdings" pitchFamily="2" charset="2"/>
              <a:buChar char=""/>
            </a:pPr>
            <a:r>
              <a:rPr lang="ru-RU" sz="1800" dirty="0" smtClean="0">
                <a:cs typeface="Times New Roman" pitchFamily="18" charset="0"/>
              </a:rPr>
              <a:t> Взаимодействие с Региональными фондом «Своих не бросаем» гуманитарный марш «Урал - Донбасс». Учредитель фонда Победоносец Георгий Викторович.</a:t>
            </a:r>
          </a:p>
          <a:p>
            <a:pPr indent="360363" algn="just">
              <a:spcAft>
                <a:spcPts val="600"/>
              </a:spcAft>
              <a:buClr>
                <a:srgbClr val="C00000"/>
              </a:buClr>
              <a:buSzPct val="120000"/>
              <a:buFont typeface="Wingdings" pitchFamily="2" charset="2"/>
              <a:buChar char=""/>
            </a:pPr>
            <a:r>
              <a:rPr lang="ru-RU" sz="1800" dirty="0" smtClean="0">
                <a:cs typeface="Times New Roman" pitchFamily="18" charset="0"/>
              </a:rPr>
              <a:t>- Общероссийский общественный благотворительный фонд «Российский детский фонд» Свердловское областное отделение. </a:t>
            </a:r>
          </a:p>
          <a:p>
            <a:pPr indent="360363" algn="just">
              <a:spcAft>
                <a:spcPts val="600"/>
              </a:spcAft>
              <a:buClr>
                <a:srgbClr val="C00000"/>
              </a:buClr>
              <a:buSzPct val="120000"/>
              <a:buFont typeface="Wingdings" pitchFamily="2" charset="2"/>
              <a:buChar char=""/>
            </a:pPr>
            <a:r>
              <a:rPr lang="ru-RU" sz="1800" dirty="0" smtClean="0">
                <a:cs typeface="Times New Roman" pitchFamily="18" charset="0"/>
              </a:rPr>
              <a:t> Межрегиональная общественная организация содействия возрождению казачества </a:t>
            </a:r>
            <a:r>
              <a:rPr lang="ru-RU" sz="1800" dirty="0" err="1" smtClean="0">
                <a:cs typeface="Times New Roman" pitchFamily="18" charset="0"/>
              </a:rPr>
              <a:t>Исетского</a:t>
            </a:r>
            <a:r>
              <a:rPr lang="ru-RU" sz="1800" dirty="0" smtClean="0">
                <a:cs typeface="Times New Roman" pitchFamily="18" charset="0"/>
              </a:rPr>
              <a:t> линейного войска Оренбургское казачье братство. Руководитель местного северного Горнозаводского направления Иванов Валентин Федорович юртовой атаман хутора Знаменского.</a:t>
            </a:r>
          </a:p>
          <a:p>
            <a:pPr indent="360363" algn="just">
              <a:spcAft>
                <a:spcPts val="600"/>
              </a:spcAft>
              <a:buClr>
                <a:srgbClr val="C00000"/>
              </a:buClr>
              <a:buSzPct val="120000"/>
              <a:buFont typeface="Wingdings" pitchFamily="2" charset="2"/>
              <a:buChar char=""/>
            </a:pPr>
            <a:r>
              <a:rPr lang="ru-RU" sz="1800" dirty="0" smtClean="0">
                <a:cs typeface="Times New Roman" pitchFamily="18" charset="0"/>
              </a:rPr>
              <a:t> Волонтерская группа «Знаменские хуторянки» прихожане Знаменского храма. Руководитель Удовиченко Ольга Владимировна.</a:t>
            </a:r>
          </a:p>
          <a:p>
            <a:pPr indent="360363" algn="just">
              <a:spcAft>
                <a:spcPts val="600"/>
              </a:spcAft>
              <a:buClr>
                <a:srgbClr val="C00000"/>
              </a:buClr>
              <a:buSzPct val="120000"/>
              <a:buFont typeface="Wingdings" pitchFamily="2" charset="2"/>
              <a:buChar char=""/>
            </a:pPr>
            <a:r>
              <a:rPr lang="ru-RU" sz="1800" dirty="0" smtClean="0">
                <a:cs typeface="Times New Roman" pitchFamily="18" charset="0"/>
              </a:rPr>
              <a:t> Российское движение детей и молодежи «Движение Первых».</a:t>
            </a:r>
            <a:endParaRPr lang="ru-RU" sz="1800" dirty="0"/>
          </a:p>
        </p:txBody>
      </p:sp>
      <p:pic>
        <p:nvPicPr>
          <p:cNvPr id="1026" name="Picture 2" descr="C:\Users\школа\Documents\ФОТО\2023-2024\Добро_отряд\photo1695380454 (1).jpeg"/>
          <p:cNvPicPr>
            <a:picLocks noChangeAspect="1" noChangeArrowheads="1"/>
          </p:cNvPicPr>
          <p:nvPr/>
        </p:nvPicPr>
        <p:blipFill>
          <a:blip r:embed="rId2" cstate="print"/>
          <a:srcRect t="13281"/>
          <a:stretch>
            <a:fillRect/>
          </a:stretch>
        </p:blipFill>
        <p:spPr bwMode="auto">
          <a:xfrm>
            <a:off x="5638799" y="4813154"/>
            <a:ext cx="1648691" cy="1906302"/>
          </a:xfrm>
          <a:prstGeom prst="rect">
            <a:avLst/>
          </a:prstGeom>
          <a:noFill/>
        </p:spPr>
      </p:pic>
      <p:pic>
        <p:nvPicPr>
          <p:cNvPr id="1027" name="Picture 3" descr="C:\Users\школа\Documents\ФОТО\2023-2024\Добро_отряд\photo1695380454.jpeg"/>
          <p:cNvPicPr>
            <a:picLocks noChangeAspect="1" noChangeArrowheads="1"/>
          </p:cNvPicPr>
          <p:nvPr/>
        </p:nvPicPr>
        <p:blipFill>
          <a:blip r:embed="rId3" cstate="print"/>
          <a:srcRect l="-2746" t="-4705" r="-2352" b="-1178"/>
          <a:stretch>
            <a:fillRect/>
          </a:stretch>
        </p:blipFill>
        <p:spPr bwMode="auto">
          <a:xfrm>
            <a:off x="7730836" y="4793675"/>
            <a:ext cx="1856509" cy="18703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 descr="https://sun6-21.userapi.com/s/v1/ig2/07Zsb24uzz4OrRziDmb3fXg2SmUlO6fg5nZq5uWb6nET92nPHTH4QT92Z5EBlczLIaaHSXbCzfW1Z-KocdCIzt5U.jpg?size=2000x2000&amp;quality=95&amp;crop=0,0,2000,2000&amp;ava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74849" y="4851687"/>
            <a:ext cx="1729224" cy="1729224"/>
          </a:xfrm>
          <a:prstGeom prst="rect">
            <a:avLst/>
          </a:prstGeom>
          <a:noFill/>
        </p:spPr>
      </p:pic>
      <p:pic>
        <p:nvPicPr>
          <p:cNvPr id="1030" name="Picture 6" descr="C:\Users\школа\Documents\ФОТО\2023-2024\Добро_отряд\photo1695380454 (3).jpeg"/>
          <p:cNvPicPr>
            <a:picLocks noChangeAspect="1" noChangeArrowheads="1"/>
          </p:cNvPicPr>
          <p:nvPr/>
        </p:nvPicPr>
        <p:blipFill>
          <a:blip r:embed="rId5" cstate="print"/>
          <a:srcRect r="50229" b="76800"/>
          <a:stretch>
            <a:fillRect/>
          </a:stretch>
        </p:blipFill>
        <p:spPr bwMode="auto">
          <a:xfrm>
            <a:off x="332509" y="4973782"/>
            <a:ext cx="4918247" cy="1610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26839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5417" y="6003965"/>
            <a:ext cx="4516583" cy="854035"/>
          </a:xfrm>
          <a:prstGeom prst="rect">
            <a:avLst/>
          </a:prstGeom>
          <a:noFill/>
        </p:spPr>
      </p:pic>
      <p:pic>
        <p:nvPicPr>
          <p:cNvPr id="4" name="Содержимое 3">
            <a:extLst>
              <a:ext uri="{FF2B5EF4-FFF2-40B4-BE49-F238E27FC236}">
                <a16:creationId xmlns:a16="http://schemas.microsoft.com/office/drawing/2014/main" xmlns="" id="{0020F616-D767-4194-BC74-3996BDC3E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66"/>
          <a:stretch>
            <a:fillRect/>
          </a:stretch>
        </p:blipFill>
        <p:spPr>
          <a:xfrm>
            <a:off x="215801" y="246206"/>
            <a:ext cx="7681296" cy="53758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199" y="5724482"/>
            <a:ext cx="100168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dirty="0" smtClean="0">
                <a:cs typeface="Times New Roman" pitchFamily="18" charset="0"/>
              </a:rPr>
              <a:t>Практика реализуется с 2022 года. Распространение информации о практике происходит через освещение деятельности Школьного отряда на информационных ресурсах образовательной организации, в социальных сетях, СМИ. 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5361" name="Picture 1" descr="C:\Users\школа\Desktop\для РДШ\2023-2024\Добро 2023\Волонтерские отряды\photo1695536968.jpeg"/>
          <p:cNvPicPr>
            <a:picLocks noChangeAspect="1" noChangeArrowheads="1"/>
          </p:cNvPicPr>
          <p:nvPr/>
        </p:nvPicPr>
        <p:blipFill>
          <a:blip r:embed="rId4" cstate="print"/>
          <a:srcRect l="4651" t="5618" r="4264" b="1599"/>
          <a:stretch>
            <a:fillRect/>
          </a:stretch>
        </p:blipFill>
        <p:spPr bwMode="auto">
          <a:xfrm>
            <a:off x="8077276" y="263236"/>
            <a:ext cx="3906906" cy="530629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491" y="69275"/>
            <a:ext cx="9899073" cy="92334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Сети для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СВОих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7" name="Picture 1" descr="C:\Users\школа\Documents\ФОТО\2023-2024\Добро_отряд\photo1695380857 (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35" y="4308763"/>
            <a:ext cx="2956695" cy="2217521"/>
          </a:xfrm>
          <a:prstGeom prst="rect">
            <a:avLst/>
          </a:prstGeom>
          <a:noFill/>
        </p:spPr>
      </p:pic>
      <p:pic>
        <p:nvPicPr>
          <p:cNvPr id="10" name="Picture 2" descr="C:\Users\школа\Documents\ФОТО\2023-2024\Добро_отряд\photo1695380857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8929" y="4304363"/>
            <a:ext cx="2944091" cy="2208068"/>
          </a:xfrm>
          <a:prstGeom prst="rect">
            <a:avLst/>
          </a:prstGeom>
          <a:noFill/>
        </p:spPr>
      </p:pic>
      <p:pic>
        <p:nvPicPr>
          <p:cNvPr id="13" name="Picture 3" descr="C:\Users\школа\Documents\ФОТО\2023-2024\Добро_отряд\photo1695380773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4313022"/>
            <a:ext cx="2951018" cy="2213264"/>
          </a:xfrm>
          <a:prstGeom prst="rect">
            <a:avLst/>
          </a:prstGeom>
          <a:noFill/>
        </p:spPr>
      </p:pic>
      <p:pic>
        <p:nvPicPr>
          <p:cNvPr id="17412" name="Picture 4" descr="C:\Users\школа\Documents\ФОТО\2023-2024\Добро_отряд\Gt86sWdP0u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9290" y="1149927"/>
            <a:ext cx="4986322" cy="2243845"/>
          </a:xfrm>
          <a:prstGeom prst="rect">
            <a:avLst/>
          </a:prstGeom>
          <a:noFill/>
        </p:spPr>
      </p:pic>
      <p:pic>
        <p:nvPicPr>
          <p:cNvPr id="17" name="Picture 5" descr="C:\Users\школа\Documents\ФОТО\2023-2024\Добро_отряд\B3NsJSzrEAM.jpg"/>
          <p:cNvPicPr>
            <a:picLocks noChangeAspect="1" noChangeArrowheads="1"/>
          </p:cNvPicPr>
          <p:nvPr/>
        </p:nvPicPr>
        <p:blipFill>
          <a:blip r:embed="rId6" cstate="print"/>
          <a:srcRect t="49743" r="8595"/>
          <a:stretch>
            <a:fillRect/>
          </a:stretch>
        </p:blipFill>
        <p:spPr bwMode="auto">
          <a:xfrm>
            <a:off x="535320" y="1052946"/>
            <a:ext cx="4434866" cy="2438400"/>
          </a:xfrm>
          <a:prstGeom prst="rect">
            <a:avLst/>
          </a:prstGeom>
          <a:noFill/>
        </p:spPr>
      </p:pic>
      <p:cxnSp>
        <p:nvCxnSpPr>
          <p:cNvPr id="20" name="Прямая со стрелкой 19"/>
          <p:cNvCxnSpPr>
            <a:stCxn id="17" idx="3"/>
            <a:endCxn id="17412" idx="1"/>
          </p:cNvCxnSpPr>
          <p:nvPr/>
        </p:nvCxnSpPr>
        <p:spPr>
          <a:xfrm flipV="1">
            <a:off x="4970186" y="2271850"/>
            <a:ext cx="1479104" cy="296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10910456" y="3422073"/>
            <a:ext cx="6926" cy="86323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1"/>
            <a:endCxn id="10" idx="3"/>
          </p:cNvCxnSpPr>
          <p:nvPr/>
        </p:nvCxnSpPr>
        <p:spPr>
          <a:xfrm flipH="1" flipV="1">
            <a:off x="7523020" y="5408397"/>
            <a:ext cx="1011380" cy="11257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0" idx="1"/>
            <a:endCxn id="7" idx="3"/>
          </p:cNvCxnSpPr>
          <p:nvPr/>
        </p:nvCxnSpPr>
        <p:spPr>
          <a:xfrm flipH="1">
            <a:off x="3539830" y="5408397"/>
            <a:ext cx="1039099" cy="9127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06145" y="0"/>
            <a:ext cx="4585855" cy="867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54807535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5" descr="C:\Users\школа\Documents\ФОТО\2023-2024\Добро_отряд\B3NsJSzrEA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49743" r="8595"/>
          <a:stretch>
            <a:fillRect/>
          </a:stretch>
        </p:blipFill>
        <p:spPr bwMode="auto">
          <a:xfrm>
            <a:off x="-280994" y="0"/>
            <a:ext cx="12472998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964"/>
            <a:ext cx="12192000" cy="230537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54" y="0"/>
            <a:ext cx="9912927" cy="1080655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СВОИХ не бросаем!</a:t>
            </a:r>
            <a:endParaRPr lang="ru-RU" sz="2800" dirty="0"/>
          </a:p>
        </p:txBody>
      </p:sp>
      <p:pic>
        <p:nvPicPr>
          <p:cNvPr id="5" name="Picture 2" descr="C:\Users\школа\Documents\ФОТО\2023-2024\Добро_отряд\photo1695380857 (1)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-191" t="4662" r="736"/>
          <a:stretch>
            <a:fillRect/>
          </a:stretch>
        </p:blipFill>
        <p:spPr bwMode="auto">
          <a:xfrm>
            <a:off x="0" y="1830704"/>
            <a:ext cx="6400800" cy="4601885"/>
          </a:xfrm>
          <a:prstGeom prst="rect">
            <a:avLst/>
          </a:prstGeom>
          <a:noFill/>
        </p:spPr>
      </p:pic>
      <p:pic>
        <p:nvPicPr>
          <p:cNvPr id="6" name="Picture 1" descr="C:\Users\школа\Documents\ФОТО\2023-2024\Добро_отряд\photo1695380857 (3)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9161" y="1838599"/>
            <a:ext cx="6092839" cy="45760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582" y="0"/>
            <a:ext cx="7862454" cy="93720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Огонь поддержки  </a:t>
            </a:r>
            <a:r>
              <a:rPr lang="en-US" sz="1800" dirty="0" smtClean="0">
                <a:hlinkClick r:id="rId2"/>
              </a:rPr>
              <a:t>https://vk.com/wall-195613545_3438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8" name="Picture 1" descr="C:\Users\школа\Documents\ФОТО\2023-2024\Добро_отряд\photo169538393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81" y="1092827"/>
            <a:ext cx="2984337" cy="2238253"/>
          </a:xfrm>
          <a:prstGeom prst="rect">
            <a:avLst/>
          </a:prstGeom>
          <a:noFill/>
        </p:spPr>
      </p:pic>
      <p:pic>
        <p:nvPicPr>
          <p:cNvPr id="11" name="Picture 2" descr="C:\Users\школа\Documents\ФОТО\2023-2024\Добро_отряд\photo169538077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1" y="1080656"/>
            <a:ext cx="2937164" cy="2202872"/>
          </a:xfrm>
          <a:prstGeom prst="rect">
            <a:avLst/>
          </a:prstGeom>
          <a:noFill/>
        </p:spPr>
      </p:pic>
      <p:pic>
        <p:nvPicPr>
          <p:cNvPr id="16387" name="Picture 3" descr="C:\Users\школа\Documents\ФОТО\2023-2024\Добро_отряд\photo1695380773 (6)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8678" y="1108365"/>
            <a:ext cx="2835428" cy="2129340"/>
          </a:xfrm>
          <a:prstGeom prst="rect">
            <a:avLst/>
          </a:prstGeom>
          <a:noFill/>
        </p:spPr>
      </p:pic>
      <p:pic>
        <p:nvPicPr>
          <p:cNvPr id="15" name="Picture 4" descr="C:\Users\школа\Documents\ФОТО\2023-2024\Добро_отряд\photo1695380773 (7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3154" y="4203118"/>
            <a:ext cx="3012046" cy="2261975"/>
          </a:xfrm>
          <a:prstGeom prst="rect">
            <a:avLst/>
          </a:prstGeom>
          <a:noFill/>
        </p:spPr>
      </p:pic>
      <p:pic>
        <p:nvPicPr>
          <p:cNvPr id="18" name="Picture 5" descr="C:\Users\школа\Documents\ФОТО\2023-2024\Добро_отряд\photo1695380773 (4)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89352" y="4254139"/>
            <a:ext cx="2935847" cy="2201885"/>
          </a:xfrm>
          <a:prstGeom prst="rect">
            <a:avLst/>
          </a:prstGeom>
          <a:noFill/>
        </p:spPr>
      </p:pic>
      <p:pic>
        <p:nvPicPr>
          <p:cNvPr id="16390" name="Picture 6" descr="C:\Users\школа\Documents\ФОТО\2023-2024\Добро_отряд\photo1695383936 (1)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048" y="3881575"/>
            <a:ext cx="2151679" cy="2865920"/>
          </a:xfrm>
          <a:prstGeom prst="rect">
            <a:avLst/>
          </a:prstGeom>
          <a:noFill/>
        </p:spPr>
      </p:pic>
      <p:cxnSp>
        <p:nvCxnSpPr>
          <p:cNvPr id="21" name="Прямая со стрелкой 20"/>
          <p:cNvCxnSpPr>
            <a:stCxn id="8" idx="3"/>
            <a:endCxn id="11" idx="1"/>
          </p:cNvCxnSpPr>
          <p:nvPr/>
        </p:nvCxnSpPr>
        <p:spPr>
          <a:xfrm flipV="1">
            <a:off x="3560618" y="2182092"/>
            <a:ext cx="858983" cy="29862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0349345" y="3228109"/>
            <a:ext cx="13855" cy="112221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8" idx="1"/>
            <a:endCxn id="15" idx="3"/>
          </p:cNvCxnSpPr>
          <p:nvPr/>
        </p:nvCxnSpPr>
        <p:spPr>
          <a:xfrm flipH="1" flipV="1">
            <a:off x="7315200" y="5334106"/>
            <a:ext cx="874152" cy="20976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5" idx="1"/>
            <a:endCxn id="16390" idx="3"/>
          </p:cNvCxnSpPr>
          <p:nvPr/>
        </p:nvCxnSpPr>
        <p:spPr>
          <a:xfrm flipH="1" flipV="1">
            <a:off x="2978727" y="5314535"/>
            <a:ext cx="1324427" cy="19571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1" idx="3"/>
            <a:endCxn id="16387" idx="1"/>
          </p:cNvCxnSpPr>
          <p:nvPr/>
        </p:nvCxnSpPr>
        <p:spPr>
          <a:xfrm flipV="1">
            <a:off x="7356765" y="2173035"/>
            <a:ext cx="991913" cy="9057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62894" y="0"/>
            <a:ext cx="3929106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561563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6308" y="4336472"/>
            <a:ext cx="5181600" cy="11914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7 апреля</a:t>
            </a:r>
          </a:p>
          <a:p>
            <a:r>
              <a:rPr lang="en-US" sz="1800" dirty="0" smtClean="0">
                <a:hlinkClick r:id="rId2"/>
              </a:rPr>
              <a:t>https://vk.com/wall-195613545_2943</a:t>
            </a:r>
            <a:r>
              <a:rPr lang="ru-RU" sz="1800" dirty="0" smtClean="0"/>
              <a:t>   </a:t>
            </a:r>
            <a:endParaRPr lang="ru-RU" sz="1800" dirty="0"/>
          </a:p>
        </p:txBody>
      </p:sp>
      <p:pic>
        <p:nvPicPr>
          <p:cNvPr id="35842" name="Picture 2" descr="https://sun9-35.userapi.com/impg/WFPaCeCC4SxISD_s54EVmL_cMR0nDk5QeWCF5Q/nUfEvb7wMso.jpg?size=1200x1600&amp;quality=95&amp;sign=4ef9f54028c78cfab6cecab8d6fa1692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40695" y="3560618"/>
            <a:ext cx="2383269" cy="3177690"/>
          </a:xfrm>
          <a:prstGeom prst="rect">
            <a:avLst/>
          </a:prstGeom>
          <a:noFill/>
        </p:spPr>
      </p:pic>
      <p:pic>
        <p:nvPicPr>
          <p:cNvPr id="35844" name="Picture 4" descr="https://sun9-36.userapi.com/impg/H0TpnSOBRgRcME6hyZuGGpTmfts-CsI9_MN5aQ/QoGBWo0QVzo.jpg?size=1600x1200&amp;quality=95&amp;sign=24ae4f5c7a3fb4ebeabc8e83797ff228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560" y="3602181"/>
            <a:ext cx="4128654" cy="3096490"/>
          </a:xfrm>
          <a:prstGeom prst="rect">
            <a:avLst/>
          </a:prstGeom>
          <a:noFill/>
        </p:spPr>
      </p:pic>
      <p:pic>
        <p:nvPicPr>
          <p:cNvPr id="35846" name="Picture 6" descr="https://sun9-14.userapi.com/impg/DAjOsjYtP_uoPnkxsUj_9oFimVtIWus2-XdVYw/HrQjlu3HgK4.jpg?size=1200x1600&amp;quality=95&amp;sign=b08015df5b0a20a05c6170f28cf2665e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8501" y="180108"/>
            <a:ext cx="2452254" cy="3269673"/>
          </a:xfrm>
          <a:prstGeom prst="rect">
            <a:avLst/>
          </a:prstGeom>
          <a:noFill/>
        </p:spPr>
      </p:pic>
      <p:pic>
        <p:nvPicPr>
          <p:cNvPr id="35848" name="Picture 8" descr="https://sun9-67.userapi.com/impg/e-oNFxS0UmYQHEFjbCOhIwrGgGg7aTLqgBnniw/3j6Q2A0tjgg.jpg?size=1200x1600&amp;quality=95&amp;sign=6e68d030278210bff645970a6ef942cc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753" y="221671"/>
            <a:ext cx="2441865" cy="3255820"/>
          </a:xfrm>
          <a:prstGeom prst="rect">
            <a:avLst/>
          </a:prstGeom>
          <a:noFill/>
        </p:spPr>
      </p:pic>
      <p:pic>
        <p:nvPicPr>
          <p:cNvPr id="35850" name="Picture 10" descr="https://sun9-72.userapi.com/impg/8sl9GGuzKn2qyn5aEzpSwI-Gsuf9oc1HiZOHaA/uGDxhDLCNNs.jpg?size=1200x1600&amp;quality=95&amp;sign=fa119fe7f2c43fa02e225c666fa0c1dd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92494" y="166255"/>
            <a:ext cx="2445326" cy="3260436"/>
          </a:xfrm>
          <a:prstGeom prst="rect">
            <a:avLst/>
          </a:prstGeom>
          <a:noFill/>
        </p:spPr>
      </p:pic>
      <p:pic>
        <p:nvPicPr>
          <p:cNvPr id="35852" name="Picture 12" descr="https://sun9-10.userapi.com/impg/gHDC6W2EuYEQ62KawyF8vMPoLi9avUkQ8Hui1Q/E7IScBlq_EQ.jpg?size=1200x1600&amp;quality=95&amp;sign=88a533ed18699d576adb3b8531507d95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11241" y="222056"/>
            <a:ext cx="2452256" cy="3269675"/>
          </a:xfrm>
          <a:prstGeom prst="rect">
            <a:avLst/>
          </a:prstGeom>
          <a:noFill/>
        </p:spPr>
      </p:pic>
      <p:pic>
        <p:nvPicPr>
          <p:cNvPr id="9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0" y="5652654"/>
            <a:ext cx="5055635" cy="9559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C:\Users\школа\Documents\ФОТО\2023-2024\Добро_отряд\photo1695380773 (7)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21902"/>
          <a:stretch>
            <a:fillRect/>
          </a:stretch>
        </p:blipFill>
        <p:spPr bwMode="auto">
          <a:xfrm>
            <a:off x="249376" y="1"/>
            <a:ext cx="1169303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1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2421" y="27710"/>
            <a:ext cx="12204421" cy="6677891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7818"/>
            <a:ext cx="10515600" cy="886691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Сухой армейский душ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36866" name="Picture 2" descr="C:\Users\школа\Documents\ФОТО\2023-2024\Добро_отряд\photo1695383417 (3)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509" y="1240776"/>
            <a:ext cx="5507181" cy="4130386"/>
          </a:xfrm>
          <a:prstGeom prst="rect">
            <a:avLst/>
          </a:prstGeom>
          <a:noFill/>
        </p:spPr>
      </p:pic>
      <p:pic>
        <p:nvPicPr>
          <p:cNvPr id="36867" name="Picture 3" descr="C:\Users\школа\Documents\ФОТО\2023-2024\Добро_отряд\photo1695383417 (4)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850375"/>
            <a:ext cx="5753196" cy="4314897"/>
          </a:xfrm>
          <a:prstGeom prst="rect">
            <a:avLst/>
          </a:prstGeom>
          <a:noFill/>
        </p:spPr>
      </p:pic>
      <p:pic>
        <p:nvPicPr>
          <p:cNvPr id="8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7509" y="-1"/>
            <a:ext cx="6374491" cy="1205345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04455" y="5541819"/>
            <a:ext cx="424641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СВОИХ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не бросаем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Сухой армейский душ</a:t>
            </a:r>
            <a:endParaRPr lang="ru-RU" sz="3200" dirty="0"/>
          </a:p>
        </p:txBody>
      </p:sp>
      <p:pic>
        <p:nvPicPr>
          <p:cNvPr id="1026" name="Picture 2" descr="C:\Users\школа\Documents\ШКОЛА\2023-2024\Конкурсы\Добро_ОТРЯД\photo1695383418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944" y="2238303"/>
            <a:ext cx="5604165" cy="4203124"/>
          </a:xfrm>
          <a:prstGeom prst="rect">
            <a:avLst/>
          </a:prstGeom>
          <a:noFill/>
        </p:spPr>
      </p:pic>
      <p:pic>
        <p:nvPicPr>
          <p:cNvPr id="1027" name="Picture 3" descr="C:\Users\школа\Documents\ШКОЛА\2023-2024\Конкурсы\Добро_ОТРЯД\photo1695383417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4713" y="423357"/>
            <a:ext cx="5658523" cy="4243892"/>
          </a:xfrm>
          <a:prstGeom prst="rect">
            <a:avLst/>
          </a:prstGeom>
          <a:noFill/>
        </p:spPr>
      </p:pic>
      <p:pic>
        <p:nvPicPr>
          <p:cNvPr id="7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7509" y="5652655"/>
            <a:ext cx="6374491" cy="120534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130637" y="4890656"/>
            <a:ext cx="424641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СВОИХ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не бросаем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636" y="0"/>
            <a:ext cx="10515600" cy="845127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Сборка и погрузка гуманитарной помощи в зону СВО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37890" name="Picture 2" descr="C:\Users\школа\Documents\ФОТО\2023-2024\Добро_отряд\photo1695380857 (6)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227" y="3893127"/>
            <a:ext cx="6311515" cy="2840182"/>
          </a:xfrm>
          <a:prstGeom prst="rect">
            <a:avLst/>
          </a:prstGeom>
          <a:noFill/>
        </p:spPr>
      </p:pic>
      <p:pic>
        <p:nvPicPr>
          <p:cNvPr id="7" name="Picture 3" descr="C:\Users\школа\Documents\ФОТО\2023-2024\Добро_отряд\photo1695380857 (5).jpeg"/>
          <p:cNvPicPr>
            <a:picLocks noChangeAspect="1" noChangeArrowheads="1"/>
          </p:cNvPicPr>
          <p:nvPr/>
        </p:nvPicPr>
        <p:blipFill>
          <a:blip r:embed="rId3" cstate="print"/>
          <a:srcRect t="692" b="1467"/>
          <a:stretch>
            <a:fillRect/>
          </a:stretch>
        </p:blipFill>
        <p:spPr bwMode="auto">
          <a:xfrm>
            <a:off x="8118765" y="900545"/>
            <a:ext cx="3851563" cy="282632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052665" y="4518951"/>
            <a:ext cx="37652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https://vk.com/wall-195613545_3147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5"/>
              </a:rPr>
              <a:t>https://vk.com/wall-195613545_3438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7894" name="Picture 6" descr="https://sun9-78.userapi.com/impg/tXzCuItGCRyu9MNWm2Ktier86iZS3nuTOQBAuA/b3ZURZf-ACQ.jpg?size=1600x1200&amp;quality=95&amp;sign=57be3cef955fcd7a29a51a09ba58f8ea&amp;type=album"/>
          <p:cNvPicPr>
            <a:picLocks noChangeAspect="1" noChangeArrowheads="1"/>
          </p:cNvPicPr>
          <p:nvPr/>
        </p:nvPicPr>
        <p:blipFill>
          <a:blip r:embed="rId6" cstate="print"/>
          <a:srcRect t="2313"/>
          <a:stretch>
            <a:fillRect/>
          </a:stretch>
        </p:blipFill>
        <p:spPr bwMode="auto">
          <a:xfrm>
            <a:off x="207817" y="914400"/>
            <a:ext cx="3843481" cy="2815936"/>
          </a:xfrm>
          <a:prstGeom prst="rect">
            <a:avLst/>
          </a:prstGeom>
          <a:noFill/>
        </p:spPr>
      </p:pic>
      <p:pic>
        <p:nvPicPr>
          <p:cNvPr id="37896" name="Picture 8" descr="https://sun9-35.userapi.com/impg/fI-ZfrsdDKdjnmagFGlXwFI2d_-AyWfd5n05zg/U576nWkUH1A.jpg?size=1600x1200&amp;quality=95&amp;sign=459ef2563a7d3d22506fafc3d93828d6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0217" y="895349"/>
            <a:ext cx="3793838" cy="2845378"/>
          </a:xfrm>
          <a:prstGeom prst="rect">
            <a:avLst/>
          </a:prstGeom>
          <a:noFill/>
        </p:spPr>
      </p:pic>
      <p:pic>
        <p:nvPicPr>
          <p:cNvPr id="8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99564" y="5663296"/>
            <a:ext cx="5292436" cy="10007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07064" y="5696589"/>
            <a:ext cx="37269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https://vk.com/wall591874293_101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3"/>
              </a:rPr>
              <a:t>https://vk.com/wall-195613545_3016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55073" y="-1"/>
            <a:ext cx="10515600" cy="1039091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Добрые письма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14338" name="Picture 2" descr="C:\Users\школа\Documents\ФОТО\2023-2024\Добро_отряд\z-Iq6pG3j3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1739" y="258490"/>
            <a:ext cx="6876244" cy="3094310"/>
          </a:xfrm>
          <a:prstGeom prst="rect">
            <a:avLst/>
          </a:prstGeom>
          <a:noFill/>
        </p:spPr>
      </p:pic>
      <p:pic>
        <p:nvPicPr>
          <p:cNvPr id="14339" name="Picture 3" descr="C:\Users\школа\Documents\ФОТО\2023-2024\Добро_отряд\Am_fV5CU5z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143" y="3445034"/>
            <a:ext cx="6878783" cy="309545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3346" y="1041830"/>
            <a:ext cx="4419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2000" dirty="0" smtClean="0"/>
              <a:t>Самые первые письма поддержки учащиеся нашей школы написали еще в мае 2022 «Солдату лично в руки», «Спасибо тебе солдат».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439892" y="3652484"/>
            <a:ext cx="443345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октябре «Добрые письма» поддержки со словами благодарности в места дислокации воинских частей доставили волонтеры фонда #МЫВМЕСТЕ.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721285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477208-1AE1-4B32-8010-1808AA2B2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268" y="1138123"/>
            <a:ext cx="5198277" cy="51982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9C68F76-23B3-4A00-835C-CE4C0A36D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77343" y="992907"/>
            <a:ext cx="2975265" cy="39670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66C2488-400C-4E8D-992E-53AE79F0AC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25"/>
          <a:stretch>
            <a:fillRect/>
          </a:stretch>
        </p:blipFill>
        <p:spPr>
          <a:xfrm>
            <a:off x="8908470" y="1754909"/>
            <a:ext cx="2909458" cy="39716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957682" y="6003851"/>
            <a:ext cx="3726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https://vk.com/wall591874293_101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6"/>
              </a:rPr>
              <a:t>https://vk.com/wall-195613545_3016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96985"/>
            <a:ext cx="10515600" cy="900545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Добрые письма. Обратная связь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721285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1854" y="166255"/>
            <a:ext cx="7218217" cy="812511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Сладкий подарок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27817" y="180109"/>
            <a:ext cx="37562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https://vk.com/wall-195613545_2711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https://vk.com/wall-195613545_2265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9938" name="Picture 2" descr="C:\Users\школа\Documents\ФОТО\2023-2024\Добро_отряд\h0lA8zAktP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4875" y="1020616"/>
            <a:ext cx="4191380" cy="5588506"/>
          </a:xfrm>
          <a:prstGeom prst="rect">
            <a:avLst/>
          </a:prstGeom>
          <a:noFill/>
        </p:spPr>
      </p:pic>
      <p:pic>
        <p:nvPicPr>
          <p:cNvPr id="39939" name="Picture 3" descr="C:\Users\школа\Documents\ФОТО\2023-2024\Добро_отряд\v3W2eC3DPW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2951" y="3934691"/>
            <a:ext cx="1995056" cy="2660074"/>
          </a:xfrm>
          <a:prstGeom prst="rect">
            <a:avLst/>
          </a:prstGeom>
          <a:noFill/>
        </p:spPr>
      </p:pic>
      <p:pic>
        <p:nvPicPr>
          <p:cNvPr id="39940" name="Picture 4" descr="C:\Users\школа\Documents\ФОТО\2023-2024\Добро_отряд\oWImZgKlKW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582" y="1011147"/>
            <a:ext cx="6374538" cy="2826562"/>
          </a:xfrm>
          <a:prstGeom prst="rect">
            <a:avLst/>
          </a:prstGeom>
          <a:noFill/>
        </p:spPr>
      </p:pic>
      <p:pic>
        <p:nvPicPr>
          <p:cNvPr id="11266" name="Picture 2" descr="https://sun9-28.userapi.com/impg/iBUBrdzrhKE_As1bhOeEa65DwpKzPPlpwo-poQ/rVFimFNjKLY.jpg?size=774x1032&amp;quality=95&amp;sign=a402a88790d230a07ac600e515cf1eb2&amp;type=album"/>
          <p:cNvPicPr>
            <a:picLocks noChangeAspect="1" noChangeArrowheads="1"/>
          </p:cNvPicPr>
          <p:nvPr/>
        </p:nvPicPr>
        <p:blipFill>
          <a:blip r:embed="rId7" cstate="print"/>
          <a:srcRect t="17490" r="3372" b="31939"/>
          <a:stretch>
            <a:fillRect/>
          </a:stretch>
        </p:blipFill>
        <p:spPr bwMode="auto">
          <a:xfrm>
            <a:off x="829228" y="3920837"/>
            <a:ext cx="3812046" cy="2660072"/>
          </a:xfrm>
          <a:prstGeom prst="rect">
            <a:avLst/>
          </a:prstGeom>
          <a:noFill/>
        </p:spPr>
      </p:pic>
      <p:pic>
        <p:nvPicPr>
          <p:cNvPr id="9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8" cstate="print"/>
          <a:srcRect l="19967"/>
          <a:stretch>
            <a:fillRect/>
          </a:stretch>
        </p:blipFill>
        <p:spPr bwMode="auto">
          <a:xfrm flipH="1">
            <a:off x="-1" y="0"/>
            <a:ext cx="3107931" cy="73429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4582" y="124695"/>
            <a:ext cx="7516090" cy="85407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Вода для бойца</a:t>
            </a:r>
            <a:endParaRPr lang="ru-RU" sz="3200" dirty="0"/>
          </a:p>
        </p:txBody>
      </p:sp>
      <p:pic>
        <p:nvPicPr>
          <p:cNvPr id="38914" name="Picture 2" descr="C:\Users\школа\Documents\ШКОЛА\2023-2024\Конкурсы\Добро_ОТРЯД\v5HeQOFUdx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544" y="96985"/>
            <a:ext cx="3263504" cy="4351338"/>
          </a:xfrm>
          <a:prstGeom prst="rect">
            <a:avLst/>
          </a:prstGeom>
          <a:noFill/>
        </p:spPr>
      </p:pic>
      <p:pic>
        <p:nvPicPr>
          <p:cNvPr id="38915" name="Picture 3" descr="C:\Users\школа\Documents\ШКОЛА\2023-2024\Конкурсы\Добро_ОТРЯД\y7IfPyabop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2971" y="2313711"/>
            <a:ext cx="3263504" cy="4351338"/>
          </a:xfrm>
          <a:prstGeom prst="rect">
            <a:avLst/>
          </a:prstGeom>
          <a:noFill/>
        </p:spPr>
      </p:pic>
      <p:pic>
        <p:nvPicPr>
          <p:cNvPr id="38917" name="Picture 5" descr="https://sun9-80.userapi.com/impg/xjYlCrAyTlgQJf7VKYwm98HBPa8Ro0gyayOnNw/RRSsaWCbdHs.jpg?size=1280x960&amp;quality=95&amp;sign=ae7a050e799129670e79b6a80b449569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8332" y="1572489"/>
            <a:ext cx="4904509" cy="367838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112581" y="5613461"/>
            <a:ext cx="3817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https://vk.com/wall-195613545_3639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6"/>
              </a:rPr>
              <a:t>https://vk.com/wall-195613545_3623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9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7" cstate="print"/>
          <a:srcRect l="19967"/>
          <a:stretch>
            <a:fillRect/>
          </a:stretch>
        </p:blipFill>
        <p:spPr bwMode="auto">
          <a:xfrm>
            <a:off x="7467601" y="0"/>
            <a:ext cx="4724400" cy="11162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2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890" y="180109"/>
            <a:ext cx="9954491" cy="886691"/>
          </a:xfrm>
        </p:spPr>
        <p:txBody>
          <a:bodyPr>
            <a:normAutofit/>
          </a:bodyPr>
          <a:lstStyle/>
          <a:p>
            <a:pPr algn="r"/>
            <a:r>
              <a:rPr lang="ru-RU" sz="3200" b="1" i="1" dirty="0" smtClean="0">
                <a:solidFill>
                  <a:srgbClr val="002060"/>
                </a:solidFill>
              </a:rPr>
              <a:t>Талисман добра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38914" name="Picture 2" descr="https://sun9-56.userapi.com/impg/jQYYZhjfiSPv_aKfD4XwwP7bhX_vXKeZKLwn1A/TGyPANF1y8s.jpg?size=807x646&amp;quality=95&amp;sign=189709dc67e8e2928465825bdeb2b33b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49" y="183138"/>
            <a:ext cx="4589896" cy="3674193"/>
          </a:xfrm>
          <a:prstGeom prst="rect">
            <a:avLst/>
          </a:prstGeom>
          <a:noFill/>
        </p:spPr>
      </p:pic>
      <p:pic>
        <p:nvPicPr>
          <p:cNvPr id="38915" name="Picture 3" descr="C:\Users\школа\Documents\ФОТО\2023-2024\Добро_отряд\LH1CS8tZq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t="4849" b="22556"/>
          <a:stretch>
            <a:fillRect/>
          </a:stretch>
        </p:blipFill>
        <p:spPr bwMode="auto">
          <a:xfrm>
            <a:off x="5279727" y="1025237"/>
            <a:ext cx="3074565" cy="4959927"/>
          </a:xfrm>
          <a:prstGeom prst="rect">
            <a:avLst/>
          </a:prstGeom>
          <a:noFill/>
        </p:spPr>
      </p:pic>
      <p:pic>
        <p:nvPicPr>
          <p:cNvPr id="38916" name="Picture 4" descr="C:\Users\школа\Documents\ФОТО\2023-2024\Добро_отряд\2UUm7awHSxQ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 t="4849" b="22238"/>
          <a:stretch>
            <a:fillRect/>
          </a:stretch>
        </p:blipFill>
        <p:spPr bwMode="auto">
          <a:xfrm>
            <a:off x="8573657" y="1025236"/>
            <a:ext cx="3078239" cy="4987638"/>
          </a:xfrm>
          <a:prstGeom prst="rect">
            <a:avLst/>
          </a:prstGeom>
          <a:noFill/>
        </p:spPr>
      </p:pic>
      <p:pic>
        <p:nvPicPr>
          <p:cNvPr id="10242" name="Picture 2" descr="https://vsekonkursy.ru/wp-content/uploads/2022/07/15606e55f5c0c89cdfd251477e6cf8.png"/>
          <p:cNvPicPr>
            <a:picLocks noChangeAspect="1" noChangeArrowheads="1"/>
          </p:cNvPicPr>
          <p:nvPr/>
        </p:nvPicPr>
        <p:blipFill>
          <a:blip r:embed="rId5" cstate="print"/>
          <a:srcRect l="6181" t="30494" r="56554" b="21451"/>
          <a:stretch>
            <a:fillRect/>
          </a:stretch>
        </p:blipFill>
        <p:spPr bwMode="auto">
          <a:xfrm>
            <a:off x="746651" y="4002107"/>
            <a:ext cx="3700658" cy="2684334"/>
          </a:xfrm>
          <a:prstGeom prst="rect">
            <a:avLst/>
          </a:prstGeom>
          <a:noFill/>
        </p:spPr>
      </p:pic>
      <p:pic>
        <p:nvPicPr>
          <p:cNvPr id="9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6" cstate="print"/>
          <a:srcRect l="-5252"/>
          <a:stretch>
            <a:fillRect/>
          </a:stretch>
        </p:blipFill>
        <p:spPr bwMode="auto">
          <a:xfrm>
            <a:off x="6525491" y="5735785"/>
            <a:ext cx="5666509" cy="101800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школа\Documents\ФОТО\2023-2024\Добро_отряд\photo169538341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3109" y="544081"/>
            <a:ext cx="5630236" cy="4222677"/>
          </a:xfrm>
          <a:prstGeom prst="rect">
            <a:avLst/>
          </a:prstGeom>
          <a:noFill/>
        </p:spPr>
      </p:pic>
      <p:pic>
        <p:nvPicPr>
          <p:cNvPr id="8" name="Picture 1" descr="C:\Users\школа\Documents\ФОТО\2023-2024\Добро_отряд\is89ZzyNyYc.jpg"/>
          <p:cNvPicPr>
            <a:picLocks noChangeAspect="1" noChangeArrowheads="1"/>
          </p:cNvPicPr>
          <p:nvPr/>
        </p:nvPicPr>
        <p:blipFill>
          <a:blip r:embed="rId3" cstate="print"/>
          <a:srcRect l="7934" r="6948"/>
          <a:stretch>
            <a:fillRect/>
          </a:stretch>
        </p:blipFill>
        <p:spPr bwMode="auto">
          <a:xfrm>
            <a:off x="235526" y="543553"/>
            <a:ext cx="5805055" cy="306900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340017" y="5142406"/>
            <a:ext cx="5502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Наши добрые письма нашли своих адресатов.</a:t>
            </a:r>
            <a:endParaRPr lang="ru-RU" sz="2000" dirty="0"/>
          </a:p>
        </p:txBody>
      </p:sp>
      <p:pic>
        <p:nvPicPr>
          <p:cNvPr id="41986" name="Picture 2" descr="C:\Users\школа\Documents\ФОТО\2023-2024\Добро_отряд\rIVMo26M0rY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7666"/>
          <a:stretch>
            <a:fillRect/>
          </a:stretch>
        </p:blipFill>
        <p:spPr bwMode="auto">
          <a:xfrm>
            <a:off x="277091" y="3779117"/>
            <a:ext cx="5777345" cy="2815647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390680" y="5862843"/>
            <a:ext cx="3760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https://vk.com/wall-195613545_2683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3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280555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022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Встречи с земляками – участниками СВО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43010" name="Picture 2" descr="https://sun9-69.userapi.com/impg/YHHLtBP6dg80uCIGhEX7KZRCHFCR7FYdNgylBA/n7Vq72Q_zAU.jpg?size=1600x1200&amp;quality=95&amp;sign=be3da474a1c2e033bcf4ede53e9615f7&amp;type=album"/>
          <p:cNvPicPr>
            <a:picLocks noChangeAspect="1" noChangeArrowheads="1"/>
          </p:cNvPicPr>
          <p:nvPr/>
        </p:nvPicPr>
        <p:blipFill>
          <a:blip r:embed="rId2" cstate="print"/>
          <a:srcRect t="8621" r="11853"/>
          <a:stretch>
            <a:fillRect/>
          </a:stretch>
        </p:blipFill>
        <p:spPr bwMode="auto">
          <a:xfrm>
            <a:off x="221671" y="1662546"/>
            <a:ext cx="5278583" cy="4104130"/>
          </a:xfrm>
          <a:prstGeom prst="rect">
            <a:avLst/>
          </a:prstGeom>
          <a:noFill/>
        </p:spPr>
      </p:pic>
      <p:pic>
        <p:nvPicPr>
          <p:cNvPr id="43014" name="Picture 6" descr="https://sun9-33.userapi.com/impg/3EiqHjjrOHdCKR3fr9MEYzX5uGnKdYi8-oK8FA/qD27u524FfE.jpg?size=1280x960&amp;quality=95&amp;sign=ec9beff6b0394f78cff2a27716b2c17d&amp;type=album"/>
          <p:cNvPicPr>
            <a:picLocks noChangeAspect="1" noChangeArrowheads="1"/>
          </p:cNvPicPr>
          <p:nvPr/>
        </p:nvPicPr>
        <p:blipFill>
          <a:blip r:embed="rId3" cstate="print"/>
          <a:srcRect t="11006" b="-629"/>
          <a:stretch>
            <a:fillRect/>
          </a:stretch>
        </p:blipFill>
        <p:spPr bwMode="auto">
          <a:xfrm>
            <a:off x="5625558" y="1039091"/>
            <a:ext cx="6286561" cy="4225635"/>
          </a:xfrm>
          <a:prstGeom prst="rect">
            <a:avLst/>
          </a:prstGeom>
          <a:noFill/>
        </p:spPr>
      </p:pic>
      <p:pic>
        <p:nvPicPr>
          <p:cNvPr id="6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4" cstate="print"/>
          <a:srcRect l="-5252"/>
          <a:stretch>
            <a:fillRect/>
          </a:stretch>
        </p:blipFill>
        <p:spPr bwMode="auto">
          <a:xfrm>
            <a:off x="4087091" y="5181604"/>
            <a:ext cx="8104909" cy="145607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2ABF711-872E-46BD-AEF4-08B0892B6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9171" y="710433"/>
            <a:ext cx="2456356" cy="18422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FB02A55-B43B-4C39-9162-3A190A8AF2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3122" y="845129"/>
            <a:ext cx="2794039" cy="18565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7316531-7732-483D-BE27-20C7DF64C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690"/>
          <a:stretch>
            <a:fillRect/>
          </a:stretch>
        </p:blipFill>
        <p:spPr>
          <a:xfrm>
            <a:off x="8571347" y="4862945"/>
            <a:ext cx="2687035" cy="17595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3869EA9-7789-4C7D-BA37-23A6B5F666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259" y="2231852"/>
            <a:ext cx="2050887" cy="27142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C1E4590-6876-497F-BDEA-139FCE9CE3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53" b="6374"/>
          <a:stretch>
            <a:fillRect/>
          </a:stretch>
        </p:blipFill>
        <p:spPr>
          <a:xfrm>
            <a:off x="5911785" y="734291"/>
            <a:ext cx="2857254" cy="18980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0E48109-7A8F-4DD2-B832-B3EDBE5C2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76"/>
          <a:stretch>
            <a:fillRect/>
          </a:stretch>
        </p:blipFill>
        <p:spPr>
          <a:xfrm>
            <a:off x="2798422" y="4963813"/>
            <a:ext cx="2383177" cy="1700225"/>
          </a:xfrm>
          <a:prstGeom prst="rect">
            <a:avLst/>
          </a:prstGeom>
        </p:spPr>
      </p:pic>
      <p:pic>
        <p:nvPicPr>
          <p:cNvPr id="15362" name="Picture 2" descr="https://sun9-74.userapi.com/impg/uUbbWQ0OlktAvh0DM_1XNMCwK4VY3aXAFUjz5g/FpNoZc2Tbq8.jpg?size=2560x1706&amp;quality=95&amp;sign=00e9966b9328538608c9e56ec95811b0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50905" y="4918362"/>
            <a:ext cx="2637131" cy="1757400"/>
          </a:xfrm>
          <a:prstGeom prst="rect">
            <a:avLst/>
          </a:prstGeom>
          <a:noFill/>
        </p:spPr>
      </p:pic>
      <p:pic>
        <p:nvPicPr>
          <p:cNvPr id="15364" name="Picture 4" descr="https://sun9-53.userapi.com/impg/o0h_5Ie48Rkb2vMn2JrOCx6xptLlPW-hLth7fw/U3xFskhp1o8.jpg?size=2560x1152&amp;quality=95&amp;sign=3679dce2c81ea6b7a3eab5ca71202b1b&amp;type=album"/>
          <p:cNvPicPr>
            <a:picLocks noChangeAspect="1" noChangeArrowheads="1"/>
          </p:cNvPicPr>
          <p:nvPr/>
        </p:nvPicPr>
        <p:blipFill>
          <a:blip r:embed="rId9" cstate="print"/>
          <a:srcRect t="7253"/>
          <a:stretch>
            <a:fillRect/>
          </a:stretch>
        </p:blipFill>
        <p:spPr bwMode="auto">
          <a:xfrm>
            <a:off x="2508973" y="2835431"/>
            <a:ext cx="4293610" cy="1791990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274618" y="0"/>
            <a:ext cx="10023764" cy="93720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Традиции школы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11" name="Picture 2" descr="https://sun9-56.userapi.com/impg/mNM-Mq6txlRvPXVA96e0aPFS7w27hGjlUivj4A/dzVBPloFlvo.jpg?size=2560x1152&amp;quality=95&amp;sign=af7382fae147d7b0f736f5e9da1b2540&amp;type=album"/>
          <p:cNvPicPr>
            <a:picLocks noChangeAspect="1" noChangeArrowheads="1"/>
          </p:cNvPicPr>
          <p:nvPr/>
        </p:nvPicPr>
        <p:blipFill>
          <a:blip r:embed="rId10" cstate="print"/>
          <a:srcRect l="2532" r="9177"/>
          <a:stretch>
            <a:fillRect/>
          </a:stretch>
        </p:blipFill>
        <p:spPr bwMode="auto">
          <a:xfrm>
            <a:off x="7162800" y="2871240"/>
            <a:ext cx="3477491" cy="177239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816436" y="2230581"/>
            <a:ext cx="1925783" cy="3463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Бессмертный полк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9236" y="4239490"/>
            <a:ext cx="2313709" cy="3463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Смотр строя и песни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9490363" y="4294908"/>
            <a:ext cx="1884219" cy="3463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Почетный караул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4145" y="4904508"/>
            <a:ext cx="1468583" cy="3463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Вахта памяти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9850581" y="4862944"/>
            <a:ext cx="2036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Встречи с бойцами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9919854" y="568034"/>
            <a:ext cx="2036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Георгиевская лента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42411226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9"/>
          <p:cNvSpPr>
            <a:spLocks noGrp="1"/>
          </p:cNvSpPr>
          <p:nvPr>
            <p:ph type="title"/>
          </p:nvPr>
        </p:nvSpPr>
        <p:spPr>
          <a:xfrm>
            <a:off x="263236" y="207821"/>
            <a:ext cx="10023764" cy="93720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Качественные результаты практики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12161" y="1152620"/>
            <a:ext cx="77927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Ребята лидеры волонтерского отряда «Орлята» являются активными участниками смен во Международном детском центре«Артек» -  14   человек.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Полуф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иналистом всероссийского конкурса «Большая перемена» - 1 человек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Ядрышникова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Мария).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Участниками и призерами конкурса «Добро не уходит на каникулы» - 3 человека (Гайдамака Павел, Полякова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Эвелина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Коростелева Мария, Нечаева Марина).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083" t="20455" r="38028" b="10606"/>
          <a:stretch>
            <a:fillRect/>
          </a:stretch>
        </p:blipFill>
        <p:spPr bwMode="auto">
          <a:xfrm>
            <a:off x="4793677" y="3519055"/>
            <a:ext cx="3303167" cy="313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1250" t="23769" r="37967" b="5777"/>
          <a:stretch>
            <a:fillRect/>
          </a:stretch>
        </p:blipFill>
        <p:spPr bwMode="auto">
          <a:xfrm>
            <a:off x="8534400" y="3507225"/>
            <a:ext cx="3269671" cy="317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21143" t="21117" r="38287" b="9375"/>
          <a:stretch>
            <a:fillRect/>
          </a:stretch>
        </p:blipFill>
        <p:spPr bwMode="auto">
          <a:xfrm>
            <a:off x="8506691" y="190909"/>
            <a:ext cx="3268125" cy="314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ttps://sun9-78.userapi.com/impg/is3-vri-wNJMoPRkN4Pl8kxhzhx-VE8kjUVuGg/SIh9I-GaQ48.jpg?size=960x1280&amp;quality=95&amp;sign=ae4371cbd4038f95669179d96a624d4b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9636" y="3486726"/>
            <a:ext cx="2382982" cy="31773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33225801"/>
      </p:ext>
    </p:extLst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49926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Отряд «Орлята»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Picture 4" descr="C:\Users\школа\Documents\ФОТО\2023-2024\Добро_отряд\Gt86sWdP0u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-1733" r="4009" b="-1354"/>
          <a:stretch>
            <a:fillRect/>
          </a:stretch>
        </p:blipFill>
        <p:spPr bwMode="auto">
          <a:xfrm>
            <a:off x="157626" y="1024109"/>
            <a:ext cx="11757283" cy="5681881"/>
          </a:xfrm>
          <a:prstGeom prst="rect">
            <a:avLst/>
          </a:prstGeom>
          <a:noFill/>
        </p:spPr>
      </p:pic>
      <p:pic>
        <p:nvPicPr>
          <p:cNvPr id="5" name="Picture 2" descr="C:\Users\школа\Documents\ШКОЛА\2023-2024\Конкурсы\Добро_ОТРЯД\image003.png"/>
          <p:cNvPicPr>
            <a:picLocks noChangeAspect="1" noChangeArrowheads="1"/>
          </p:cNvPicPr>
          <p:nvPr/>
        </p:nvPicPr>
        <p:blipFill>
          <a:blip r:embed="rId3" cstate="print"/>
          <a:srcRect l="-5252"/>
          <a:stretch>
            <a:fillRect/>
          </a:stretch>
        </p:blipFill>
        <p:spPr bwMode="auto">
          <a:xfrm>
            <a:off x="5805055" y="55419"/>
            <a:ext cx="6386945" cy="11474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9"/>
          <p:cNvSpPr>
            <a:spLocks noGrp="1"/>
          </p:cNvSpPr>
          <p:nvPr>
            <p:ph type="title"/>
          </p:nvPr>
        </p:nvSpPr>
        <p:spPr>
          <a:xfrm>
            <a:off x="914400" y="207818"/>
            <a:ext cx="10023764" cy="93720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Количественные результаты практики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98307" y="1351606"/>
            <a:ext cx="741867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Волонтерами храма «Знаменские хуторянки» за лето было отправлено две гуманитарные помощи – это более 200 маскировочных сетей, 1100 упаковок сухого душа, 2000 окопных свечей, более тонны другой гуманитарной помощи.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cs typeface="Times New Roman" pitchFamily="18" charset="0"/>
              </a:rPr>
              <a:t>В этих посылках есть частичка труда нашего отряда «Орлята».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Наши учащиеся написали более 1000 добрых писем и сделали большое количество Талисманов добра,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собрали 60 Теплых подарков.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Кому небезразлична судьба страны, кто может и хочет помочь нашим ребятам в зоне СВО, мы очень ждем ВАС в школе № 8 в нашей дружной волонтерской команде «Орлята», все покажем, всему научим – нам так нужна именно ваша помощь.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26" name="AutoShape 2" descr="blob:https://web.telegram.org/5af59268-2c4e-415e-95ca-33de03a5a8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школа\Desktop\для РДШ\2023-2024\Добро 2023\Волонтерские отряды\photo169553721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0747" y="935181"/>
            <a:ext cx="4037890" cy="5673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33225801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1574</TotalTime>
  <Words>782</Words>
  <Application>Microsoft Office PowerPoint</Application>
  <PresentationFormat>Произвольный</PresentationFormat>
  <Paragraphs>75</Paragraphs>
  <Slides>29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Отряд «Орлята» МАОУ СОШ №8  ГО Верхний Тагил Свердловская область</vt:lpstr>
      <vt:lpstr>Слайд 2</vt:lpstr>
      <vt:lpstr>Слайд 3</vt:lpstr>
      <vt:lpstr>Слайд 4</vt:lpstr>
      <vt:lpstr>Сотрудничество с партнерами, общественными региональными и городскими организациями: </vt:lpstr>
      <vt:lpstr>Слайд 6</vt:lpstr>
      <vt:lpstr>Сети для СВОих</vt:lpstr>
      <vt:lpstr>Слайд 8</vt:lpstr>
      <vt:lpstr>СВОИХ не бросаем!</vt:lpstr>
      <vt:lpstr>Огонь поддержки  https://vk.com/wall-195613545_3438 </vt:lpstr>
      <vt:lpstr>Слайд 11</vt:lpstr>
      <vt:lpstr>Слайд 12</vt:lpstr>
      <vt:lpstr>Слайд 13</vt:lpstr>
      <vt:lpstr>Сухой армейский душ</vt:lpstr>
      <vt:lpstr>Сухой армейский душ</vt:lpstr>
      <vt:lpstr>Сборка и погрузка гуманитарной помощи в зону СВО</vt:lpstr>
      <vt:lpstr>Добрые письма</vt:lpstr>
      <vt:lpstr>Добрые письма. Обратная связь</vt:lpstr>
      <vt:lpstr>Сладкий подарок</vt:lpstr>
      <vt:lpstr>Вода для бойца</vt:lpstr>
      <vt:lpstr>Слайд 21</vt:lpstr>
      <vt:lpstr>Талисман добра</vt:lpstr>
      <vt:lpstr>Слайд 23</vt:lpstr>
      <vt:lpstr>Слайд 24</vt:lpstr>
      <vt:lpstr>Встречи с земляками – участниками СВО</vt:lpstr>
      <vt:lpstr>Традиции школы</vt:lpstr>
      <vt:lpstr>Качественные результаты практики</vt:lpstr>
      <vt:lpstr>Отряд «Орлята»</vt:lpstr>
      <vt:lpstr>Количественные результаты практики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Полякова Эвелина</dc:creator>
  <cp:lastModifiedBy>школа</cp:lastModifiedBy>
  <cp:revision>18</cp:revision>
  <dcterms:created xsi:type="dcterms:W3CDTF">2023-09-22T02:39:16Z</dcterms:created>
  <dcterms:modified xsi:type="dcterms:W3CDTF">2023-10-20T08:03:48Z</dcterms:modified>
</cp:coreProperties>
</file>