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88" r:id="rId4"/>
    <p:sldId id="290" r:id="rId5"/>
    <p:sldId id="294" r:id="rId6"/>
    <p:sldId id="273" r:id="rId7"/>
    <p:sldId id="295" r:id="rId8"/>
    <p:sldId id="296" r:id="rId9"/>
    <p:sldId id="297" r:id="rId10"/>
    <p:sldId id="259" r:id="rId11"/>
    <p:sldId id="258" r:id="rId12"/>
    <p:sldId id="257" r:id="rId13"/>
    <p:sldId id="261" r:id="rId14"/>
    <p:sldId id="262" r:id="rId15"/>
    <p:sldId id="264" r:id="rId16"/>
    <p:sldId id="265" r:id="rId17"/>
    <p:sldId id="266" r:id="rId18"/>
    <p:sldId id="267" r:id="rId19"/>
    <p:sldId id="268" r:id="rId20"/>
    <p:sldId id="298" r:id="rId21"/>
    <p:sldId id="300" r:id="rId22"/>
    <p:sldId id="305" r:id="rId23"/>
    <p:sldId id="304" r:id="rId24"/>
    <p:sldId id="301" r:id="rId25"/>
    <p:sldId id="303" r:id="rId26"/>
    <p:sldId id="302" r:id="rId27"/>
    <p:sldId id="299" r:id="rId28"/>
    <p:sldId id="306" r:id="rId29"/>
    <p:sldId id="307" r:id="rId30"/>
    <p:sldId id="308" r:id="rId31"/>
    <p:sldId id="269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6C431B-DC7B-411B-8610-C8BAC7C6AF7C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8D1FEA-1191-42EB-994F-F203FBC49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D5C54-674B-4B25-AA21-B645A0767AC9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96BE-57CD-467E-BB84-7A46CDFBA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B6E8-CBF7-4E13-BE9F-7EC873316BAD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7660B-00E6-4564-B640-EC95DD0AF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FDB95-D730-44FD-A0F4-CF82F42CD83E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3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0E1F0-0C21-4C50-BB2D-63A37FA20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CE536-BB0C-4833-943F-5068BF226382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E9782-65C8-490D-A16B-91D328162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565A1E-6262-448C-919D-5ED742C1D705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1C087E-FCCC-4776-BD2C-08F03F2AC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1194E-F3EF-4806-A22A-29A873199AE4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25C8-1D88-4BEC-A67C-48D52B32A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69A8F-3BA8-469E-BC4C-358D0A165B63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C6F3-591A-4761-9759-2F174567D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B2458-1C1D-413D-87BA-0C108DEE4207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DF1F-BAA5-4E61-BC5F-F7DC03FD2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6092E4-7701-455F-8E15-714A4D4CE3C3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D3FB25-9DDC-4956-83AD-DFDBAA85E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9619-3ACC-459F-8F72-09A422A80E90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39E7E-EC68-4F57-AF41-06A36E57B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EE483B-5129-4BE7-A3FA-01A3AD49E4E3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D75FFF-1AC2-4822-9EA5-5CCEFD778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2CBA4F3-880A-4291-AE97-EA762C977110}" type="datetimeFigureOut">
              <a:rPr lang="ru-RU"/>
              <a:pPr>
                <a:defRPr/>
              </a:pPr>
              <a:t>23.09.2016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63B72B5-6CAF-4285-81F8-1DBC22461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5" r:id="rId4"/>
    <p:sldLayoutId id="2147483694" r:id="rId5"/>
    <p:sldLayoutId id="2147483693" r:id="rId6"/>
    <p:sldLayoutId id="2147483699" r:id="rId7"/>
    <p:sldLayoutId id="2147483692" r:id="rId8"/>
    <p:sldLayoutId id="2147483700" r:id="rId9"/>
    <p:sldLayoutId id="2147483691" r:id="rId10"/>
    <p:sldLayoutId id="2147483690" r:id="rId11"/>
    <p:sldLayoutId id="21474836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B4C79D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B4C79D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B00D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B00D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F509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lib.exdat.com/tw_files2/urls_6/31/d-30171/img2.h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lib.exdat.com/tw_files2/urls_6/31/d-30171/img5.h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lib.exdat.com/tw_files2/urls_6/31/d-30171/img6.h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lib.exdat.com/tw_files2/urls_6/31/d-30171/img7.h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lib.exdat.com/tw_files2/urls_6/31/d-30171/img8.h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lib.exdat.com/tw_files2/urls_6/31/d-30171/img10.h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lib.exdat.com/tw_files2/urls_6/31/d-30171/img11.h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lib.exdat.com/tw_files2/urls_6/31/d-30171/img4.h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lib.exdat.com/tw_files2/urls_6/31/d-30171/img12.h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lib.exdat.com/tw_files2/urls_6/31/d-30171/img13.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lib.exdat.com/tw_files2/urls_6/31/d-30171/img14.h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Дмитрий\Desktop\1 июня\1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Дмитрий\Desktop\untitl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00063"/>
            <a:ext cx="37623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3" descr="C:\Users\Дмитрий\Desktop\1 июня\konvenciya-o-pravax-rebenka-r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500063"/>
            <a:ext cx="4117975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C:\Users\Дмитрий\Desktop\1 июня\0005-005-K-nim-otnosjatsja-pravo-na-zhizn-svobodu-sobstvennost-semj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28625"/>
            <a:ext cx="3878263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Дмитрий\Desktop\1 июня\0ad4d05cf72c8bac6f7f644732d6bff1f67caa39_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Дети до 6 лет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6626" name="Picture 2" descr="C:\Users\Дмитрий\Desktop\1 июня\детский са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857375"/>
            <a:ext cx="5265738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395288" y="5949950"/>
            <a:ext cx="82804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Verdana" pitchFamily="34" charset="0"/>
              </a:rPr>
              <a:t>Право посещать детский сад.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14375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Тебе 6 лет и 6 месяцев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7650" name="Picture 3" descr="C:\Users\Дмитрий\Desktop\1 июня\школ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143125"/>
            <a:ext cx="4672013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395288" y="5949950"/>
            <a:ext cx="84248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Verdana" pitchFamily="34" charset="0"/>
              </a:rPr>
              <a:t>Право обучаться в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183563" cy="714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Тебе 14 лет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8674" name="Picture 2" descr="C:\Users\Дмитрий\Desktop\1 июня\паспор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785938"/>
            <a:ext cx="30003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Тебе всё ещё 14 лет…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9698" name="Picture 2" descr="C:\Users\Дмитрий\Desktop\1 июня\коль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C:\Users\Дмитрий\Desktop\1 июня\бан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857375"/>
            <a:ext cx="389255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183562" cy="1050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Тебе по-прежнему 14 лет…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22" name="Picture 2" descr="C:\Users\Дмитрий\Desktop\1 июня\тюрьм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7838" y="1952625"/>
            <a:ext cx="585152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539750" y="5805488"/>
            <a:ext cx="8135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Уголовная ответственность за преступления.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Тебе 15 лет!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1746" name="Picture 2" descr="C:\Users\Дмитрий\Desktop\1 июня\Трудовой догов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1928813"/>
            <a:ext cx="5214937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Тебе 16 лет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2770" name="Picture 2" descr="C:\Users\Дмитрий\Desktop\1 июня\администрати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714500"/>
            <a:ext cx="5500688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611188" y="5949950"/>
            <a:ext cx="77057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Verdana" pitchFamily="34" charset="0"/>
              </a:rPr>
              <a:t>Административная ответственность.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4437063"/>
            <a:ext cx="91440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Точно не известно, почему этот детский праздник было решено отмечать именно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1 июня.По одной из версий, в 1925 году Генеральный консул Китая в Сан-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Франциско собрал группу китайских детей-сирот и устроил для них празднование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Дуань-у цзе (Фестиваля лодок-драконов), дата которого как раз пришлась на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1 июня. По счастливой случайности, день совпал и со временем проведения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«детской» конференцией в Женеве.</a:t>
            </a:r>
            <a:endParaRPr lang="ru-RU" sz="2000">
              <a:latin typeface="Times New Roman" pitchFamily="18" charset="0"/>
            </a:endParaRPr>
          </a:p>
        </p:txBody>
      </p:sp>
      <p:pic>
        <p:nvPicPr>
          <p:cNvPr id="15362" name="Picture 7" descr="festival-dragon-boat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3794" name="Рисунок 13" descr="http://lib.exdat.com/tw_files2/urls_6/31/d-30171/img3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4818" name="Рисунок 11" descr="http://lib.exdat.com/tw_files2/urls_6/31/d-30171/img5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5842" name="Рисунок 10" descr="http://lib.exdat.com/tw_files2/urls_6/31/d-30171/img6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6866" name="Рисунок 9" descr="http://lib.exdat.com/tw_files2/urls_6/31/d-30171/img7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7890" name="Рисунок 8" descr="http://lib.exdat.com/tw_files2/urls_6/31/d-30171/img8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8914" name="Рисунок 6" descr="http://lib.exdat.com/tw_files2/urls_6/31/d-30171/img10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39938" name="Рисунок 5" descr="http://lib.exdat.com/tw_files2/urls_6/31/d-30171/img11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40962" name="Рисунок 12" descr="http://lib.exdat.com/tw_files2/urls_6/31/d-30171/img4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41986" name="Рисунок 4" descr="http://lib.exdat.com/tw_files2/urls_6/31/d-30171/img12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43010" name="Рисунок 3" descr="http://lib.exdat.com/tw_files2/urls_6/31/d-30171/img13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001238-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636838"/>
            <a:ext cx="4284662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5" descr="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924300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067175" y="0"/>
            <a:ext cx="46085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У Международного дня детей есть флаг. </a:t>
            </a:r>
            <a:b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</a:b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На зеленом фоне, символизирующем рост, 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гармонию, свежесть и плодородие, 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вокруг знака Земли размещены 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стилизованные фигурки - красная, 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желтая, синяя, белая и черная.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4941888"/>
            <a:ext cx="47879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Эти человеческие фигурки символизируют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разнообразие и терпимость. Знак Земли,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размещенный в центре, -это символ нашего</a:t>
            </a:r>
          </a:p>
          <a:p>
            <a:pPr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общего дома.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 bwMode="auto">
          <a:xfrm>
            <a:off x="503238" y="4986338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pic>
        <p:nvPicPr>
          <p:cNvPr id="44034" name="Рисунок 2" descr="http://lib.exdat.com/tw_files2/urls_6/31/d-30171/img14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C:\Users\Дмитрий\Desktop\rannee-razvitie-reben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549275"/>
            <a:ext cx="52768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TextBox 2"/>
          <p:cNvSpPr txBox="1">
            <a:spLocks noChangeArrowheads="1"/>
          </p:cNvSpPr>
          <p:nvPr/>
        </p:nvSpPr>
        <p:spPr bwMode="auto">
          <a:xfrm>
            <a:off x="539750" y="5949950"/>
            <a:ext cx="7993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Verdana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 descr="С врачё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0"/>
            <a:ext cx="85693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323850" y="4868863"/>
            <a:ext cx="8642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Times New Roman" pitchFamily="18" charset="0"/>
              </a:rPr>
              <a:t>10-ки млн. детей страдают из-за нехватки медикаментов и</a:t>
            </a:r>
          </a:p>
          <a:p>
            <a:r>
              <a:rPr lang="ru-RU" sz="2400">
                <a:latin typeface="Times New Roman" pitchFamily="18" charset="0"/>
              </a:rPr>
              <a:t>умирают из-за отсутствия медицинской помощи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1258888" y="5805488"/>
            <a:ext cx="7127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Times New Roman" pitchFamily="18" charset="0"/>
              </a:rPr>
              <a:t>По данным МВД России из 100 несовершеннолетних в нашей </a:t>
            </a:r>
          </a:p>
          <a:p>
            <a:r>
              <a:rPr lang="ru-RU" sz="2000">
                <a:latin typeface="Times New Roman" pitchFamily="18" charset="0"/>
              </a:rPr>
              <a:t>стране двое – беспризорники</a:t>
            </a:r>
            <a:r>
              <a:rPr lang="ru-RU">
                <a:latin typeface="Times New Roman" pitchFamily="18" charset="0"/>
              </a:rPr>
              <a:t>.</a:t>
            </a:r>
          </a:p>
        </p:txBody>
      </p:sp>
      <p:pic>
        <p:nvPicPr>
          <p:cNvPr id="18434" name="Picture 8" descr="deti_besprizornik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0"/>
            <a:ext cx="460851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9" descr="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0"/>
            <a:ext cx="32369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hungry-children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2781300"/>
            <a:ext cx="46085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Дмитрий\Desktop\afgan-600x5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714375"/>
            <a:ext cx="57150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1116013" y="5734050"/>
            <a:ext cx="7200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Times New Roman" pitchFamily="18" charset="0"/>
              </a:rPr>
              <a:t>От жестокого обращения каждый год погибает 2 000 детей и </a:t>
            </a:r>
          </a:p>
          <a:p>
            <a:r>
              <a:rPr lang="ru-RU" sz="2000">
                <a:latin typeface="Times New Roman" pitchFamily="18" charset="0"/>
              </a:rPr>
              <a:t>около 100 000 ежегодно подвергаются насилию взрослых.</a:t>
            </a:r>
          </a:p>
        </p:txBody>
      </p:sp>
      <p:pic>
        <p:nvPicPr>
          <p:cNvPr id="20482" name="Picture 6" descr="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76250"/>
            <a:ext cx="32797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8" descr="Ремень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476250"/>
            <a:ext cx="4373562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1042988" y="4365625"/>
            <a:ext cx="75612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Times New Roman" pitchFamily="18" charset="0"/>
              </a:rPr>
              <a:t>Стало больше и малолетних наркоманов, почти половина </a:t>
            </a:r>
          </a:p>
          <a:p>
            <a:r>
              <a:rPr lang="ru-RU" sz="2000">
                <a:latin typeface="Times New Roman" pitchFamily="18" charset="0"/>
              </a:rPr>
              <a:t>подростков употребляет алкоголь. На каждые 100 тысяч населения </a:t>
            </a:r>
          </a:p>
          <a:p>
            <a:r>
              <a:rPr lang="ru-RU" sz="2000">
                <a:latin typeface="Times New Roman" pitchFamily="18" charset="0"/>
              </a:rPr>
              <a:t>760 детей находятся на учтете в службах наркологических </a:t>
            </a:r>
          </a:p>
          <a:p>
            <a:r>
              <a:rPr lang="ru-RU" sz="2000">
                <a:latin typeface="Times New Roman" pitchFamily="18" charset="0"/>
              </a:rPr>
              <a:t>диспансеров. Если добавить к этому снижение рождаемости </a:t>
            </a:r>
          </a:p>
          <a:p>
            <a:r>
              <a:rPr lang="ru-RU" sz="2000">
                <a:latin typeface="Times New Roman" pitchFamily="18" charset="0"/>
              </a:rPr>
              <a:t>и повышение смертности младенцев, то картина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светлого </a:t>
            </a:r>
          </a:p>
          <a:p>
            <a:r>
              <a:rPr lang="ru-RU" sz="2000">
                <a:latin typeface="Times New Roman" pitchFamily="18" charset="0"/>
              </a:rPr>
              <a:t>будущего не вырисовывается</a:t>
            </a:r>
            <a:r>
              <a:rPr lang="ru-RU">
                <a:latin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</a:rPr>
              <a:t>радостной.</a:t>
            </a:r>
          </a:p>
        </p:txBody>
      </p:sp>
      <p:pic>
        <p:nvPicPr>
          <p:cNvPr id="21506" name="Picture 5" descr="besprizorniki_odessy0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76250"/>
            <a:ext cx="5329238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1618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692150"/>
            <a:ext cx="246856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1116013" y="4724400"/>
            <a:ext cx="7634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>
                <a:latin typeface="Times New Roman" pitchFamily="18" charset="0"/>
              </a:rPr>
              <a:t>Нельзя не отметить огромное число детей-сирот в нашей стране, </a:t>
            </a:r>
          </a:p>
          <a:p>
            <a:r>
              <a:rPr lang="ru-RU" sz="2000">
                <a:latin typeface="Times New Roman" pitchFamily="18" charset="0"/>
              </a:rPr>
              <a:t>так в 2010 году в России было 750 000 сирот, 95% из которых </a:t>
            </a:r>
          </a:p>
          <a:p>
            <a:r>
              <a:rPr lang="ru-RU" sz="2000">
                <a:latin typeface="Times New Roman" pitchFamily="18" charset="0"/>
              </a:rPr>
              <a:t>имеет живых родителей. </a:t>
            </a:r>
          </a:p>
          <a:p>
            <a:r>
              <a:rPr lang="ru-RU" sz="2000">
                <a:latin typeface="Times New Roman" pitchFamily="18" charset="0"/>
              </a:rPr>
              <a:t>Для сравнения можно сказать, что в послевоенные годы эта цифра </a:t>
            </a:r>
          </a:p>
          <a:p>
            <a:r>
              <a:rPr lang="ru-RU" sz="2000">
                <a:latin typeface="Times New Roman" pitchFamily="18" charset="0"/>
              </a:rPr>
              <a:t>была меньше. Общее количество сирот по стране ежегодно</a:t>
            </a:r>
          </a:p>
          <a:p>
            <a:r>
              <a:rPr lang="ru-RU" sz="2000">
                <a:latin typeface="Times New Roman" pitchFamily="18" charset="0"/>
              </a:rPr>
              <a:t>увеличивается на 15 000 человек.</a:t>
            </a:r>
          </a:p>
        </p:txBody>
      </p:sp>
      <p:pic>
        <p:nvPicPr>
          <p:cNvPr id="22530" name="Picture 5" descr="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620713"/>
            <a:ext cx="5040313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4659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620713"/>
            <a:ext cx="2722563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328</TotalTime>
  <Words>279</Words>
  <Application>Microsoft Office PowerPoint</Application>
  <PresentationFormat>Экран (4:3)</PresentationFormat>
  <Paragraphs>45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31</vt:i4>
      </vt:variant>
    </vt:vector>
  </HeadingPairs>
  <TitlesOfParts>
    <vt:vector size="42" baseType="lpstr">
      <vt:lpstr>Arial</vt:lpstr>
      <vt:lpstr>Verdana</vt:lpstr>
      <vt:lpstr>Wingdings 2</vt:lpstr>
      <vt:lpstr>Calibri</vt:lpstr>
      <vt:lpstr>Times New Roman</vt:lpstr>
      <vt:lpstr>Wingdings</vt:lpstr>
      <vt:lpstr>Аспект</vt:lpstr>
      <vt:lpstr>Аспект</vt:lpstr>
      <vt:lpstr>Аспект</vt:lpstr>
      <vt:lpstr>Аспект</vt:lpstr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Дети до 6 лет</vt:lpstr>
      <vt:lpstr>Тебе 6 лет и 6 месяцев</vt:lpstr>
      <vt:lpstr>Тебе 14 лет</vt:lpstr>
      <vt:lpstr>Тебе всё ещё 14 лет…</vt:lpstr>
      <vt:lpstr>Тебе по-прежнему 14 лет…</vt:lpstr>
      <vt:lpstr>Тебе 15 лет!</vt:lpstr>
      <vt:lpstr>Тебе 16 лет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Завуч</cp:lastModifiedBy>
  <cp:revision>34</cp:revision>
  <dcterms:created xsi:type="dcterms:W3CDTF">2013-05-30T06:46:48Z</dcterms:created>
  <dcterms:modified xsi:type="dcterms:W3CDTF">2016-09-23T08:27:59Z</dcterms:modified>
</cp:coreProperties>
</file>