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embeddedFontLst>
    <p:embeddedFont>
      <p:font typeface="Raleway"/>
      <p:regular r:id="rId16"/>
      <p:bold r:id="rId17"/>
      <p:italic r:id="rId18"/>
      <p:boldItalic r:id="rId19"/>
    </p:embeddedFont>
    <p:embeddedFont>
      <p:font typeface="Lato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ato-regular.fntdata"/><Relationship Id="rId11" Type="http://schemas.openxmlformats.org/officeDocument/2006/relationships/slide" Target="slides/slide6.xml"/><Relationship Id="rId22" Type="http://schemas.openxmlformats.org/officeDocument/2006/relationships/font" Target="fonts/Lato-italic.fntdata"/><Relationship Id="rId10" Type="http://schemas.openxmlformats.org/officeDocument/2006/relationships/slide" Target="slides/slide5.xml"/><Relationship Id="rId21" Type="http://schemas.openxmlformats.org/officeDocument/2006/relationships/font" Target="fonts/Lato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schemas.openxmlformats.org/officeDocument/2006/relationships/font" Target="fonts/Lato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Raleway-bold.fntdata"/><Relationship Id="rId16" Type="http://schemas.openxmlformats.org/officeDocument/2006/relationships/font" Target="fonts/Raleway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Raleway-boldItalic.fntdata"/><Relationship Id="rId6" Type="http://schemas.openxmlformats.org/officeDocument/2006/relationships/slide" Target="slides/slide1.xml"/><Relationship Id="rId18" Type="http://schemas.openxmlformats.org/officeDocument/2006/relationships/font" Target="fonts/Raleway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112b8c8494e_1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112b8c8494e_1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110ec289bf6_0_1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110ec289bf6_0_1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110ec289bf6_0_1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110ec289bf6_0_1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111eaae31d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111eaae31d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111126a13c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111126a13c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112cccc1819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112cccc1819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112cccc181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112cccc181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12b8c8494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112b8c8494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111eaae31d4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111eaae31d4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" name="Google Shape;11;p2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" name="Google Shape;12;p2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" name="Google Shape;13;p2"/>
          <p:cNvSpPr txBox="1"/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Google Shape;61;p11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2" name="Google Shape;62;p11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3" name="Google Shape;63;p11"/>
          <p:cNvSpPr txBox="1"/>
          <p:nvPr>
            <p:ph hasCustomPrompt="1" type="title"/>
          </p:nvPr>
        </p:nvSpPr>
        <p:spPr>
          <a:xfrm>
            <a:off x="853950" y="1304850"/>
            <a:ext cx="74361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64" name="Google Shape;64;p11"/>
          <p:cNvSpPr txBox="1"/>
          <p:nvPr>
            <p:ph idx="1" type="body"/>
          </p:nvPr>
        </p:nvSpPr>
        <p:spPr>
          <a:xfrm>
            <a:off x="853950" y="2919450"/>
            <a:ext cx="74361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5" name="Google Shape;65;p1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8" name="Google Shape;18;p3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9" name="Google Shape;19;p3"/>
          <p:cNvSpPr txBox="1"/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Google Shape;22;p4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3" name="Google Shape;23;p4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4" name="Google Shape;24;p4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5" name="Google Shape;25;p4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5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0" name="Google Shape;30;p5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1" name="Google Shape;31;p5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2" name="Google Shape;32;p5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" type="body"/>
          </p:nvPr>
        </p:nvSpPr>
        <p:spPr>
          <a:xfrm>
            <a:off x="2400303" y="1602675"/>
            <a:ext cx="30714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5"/>
          <p:cNvSpPr txBox="1"/>
          <p:nvPr>
            <p:ph idx="2" type="body"/>
          </p:nvPr>
        </p:nvSpPr>
        <p:spPr>
          <a:xfrm>
            <a:off x="5650572" y="1602675"/>
            <a:ext cx="30714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Google Shape;40;p7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" name="Google Shape;41;p7"/>
          <p:cNvSpPr txBox="1"/>
          <p:nvPr>
            <p:ph type="title"/>
          </p:nvPr>
        </p:nvSpPr>
        <p:spPr>
          <a:xfrm>
            <a:off x="319500" y="936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319500" y="1846804"/>
            <a:ext cx="2808000" cy="280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3" name="Google Shape;43;p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rgbClr val="353535"/>
        </a:solidFill>
      </p:bgPr>
    </p:bg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Google Shape;45;p8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6" name="Google Shape;46;p8"/>
          <p:cNvSpPr txBox="1"/>
          <p:nvPr>
            <p:ph type="title"/>
          </p:nvPr>
        </p:nvSpPr>
        <p:spPr>
          <a:xfrm>
            <a:off x="283103" y="712141"/>
            <a:ext cx="6244200" cy="383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 sz="170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/>
          <p:nvPr/>
        </p:nvSpPr>
        <p:spPr>
          <a:xfrm>
            <a:off x="4572000" y="1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50" name="Google Shape;5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1" name="Google Shape;51;p9"/>
          <p:cNvSpPr txBox="1"/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2" name="Google Shape;52;p9"/>
          <p:cNvSpPr txBox="1"/>
          <p:nvPr>
            <p:ph idx="1" type="subTitle"/>
          </p:nvPr>
        </p:nvSpPr>
        <p:spPr>
          <a:xfrm>
            <a:off x="265500" y="273537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3" name="Google Shape;53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4" name="Google Shape;54;p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Google Shape;56;p10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7" name="Google Shape;57;p10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8" name="Google Shape;58;p10"/>
          <p:cNvSpPr txBox="1"/>
          <p:nvPr>
            <p:ph idx="1" type="body"/>
          </p:nvPr>
        </p:nvSpPr>
        <p:spPr>
          <a:xfrm>
            <a:off x="328017" y="4226025"/>
            <a:ext cx="8388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59" name="Google Shape;59;p1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wiss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image" Target="../media/image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jpg"/><Relationship Id="rId4" Type="http://schemas.openxmlformats.org/officeDocument/2006/relationships/image" Target="../media/image1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3"/>
          <p:cNvSpPr txBox="1"/>
          <p:nvPr>
            <p:ph type="ctrTitle"/>
          </p:nvPr>
        </p:nvSpPr>
        <p:spPr>
          <a:xfrm>
            <a:off x="790325" y="656750"/>
            <a:ext cx="8129700" cy="182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Почему так важно развивать финансовую грамотность в 21 веке?</a:t>
            </a:r>
            <a:endParaRPr/>
          </a:p>
        </p:txBody>
      </p:sp>
      <p:sp>
        <p:nvSpPr>
          <p:cNvPr id="73" name="Google Shape;73;p13"/>
          <p:cNvSpPr txBox="1"/>
          <p:nvPr>
            <p:ph idx="1" type="subTitle"/>
          </p:nvPr>
        </p:nvSpPr>
        <p:spPr>
          <a:xfrm>
            <a:off x="3554025" y="4478700"/>
            <a:ext cx="5208600" cy="664800"/>
          </a:xfrm>
          <a:prstGeom prst="rect">
            <a:avLst/>
          </a:prstGeom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ru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Маштаков Даниил Г.Югорск</a:t>
            </a:r>
            <a:endParaRPr i="1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4" name="Google Shape;7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40001">
            <a:off x="-341999" y="3848400"/>
            <a:ext cx="2418168" cy="156960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st="38100">
              <a:srgbClr val="000000">
                <a:alpha val="56000"/>
              </a:srgb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2"/>
          <p:cNvSpPr txBox="1"/>
          <p:nvPr>
            <p:ph type="title"/>
          </p:nvPr>
        </p:nvSpPr>
        <p:spPr>
          <a:xfrm>
            <a:off x="395925" y="169825"/>
            <a:ext cx="8296800" cy="145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Спасибо за внимание!</a:t>
            </a:r>
            <a:endParaRPr/>
          </a:p>
        </p:txBody>
      </p:sp>
      <p:pic>
        <p:nvPicPr>
          <p:cNvPr id="145" name="Google Shape;145;p22"/>
          <p:cNvPicPr preferRelativeResize="0"/>
          <p:nvPr/>
        </p:nvPicPr>
        <p:blipFill rotWithShape="1">
          <a:blip r:embed="rId3">
            <a:alphaModFix/>
          </a:blip>
          <a:srcRect b="35279" l="1565" r="0" t="14996"/>
          <a:stretch/>
        </p:blipFill>
        <p:spPr>
          <a:xfrm>
            <a:off x="2400025" y="1386350"/>
            <a:ext cx="4194000" cy="32148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4"/>
          <p:cNvPicPr preferRelativeResize="0"/>
          <p:nvPr/>
        </p:nvPicPr>
        <p:blipFill rotWithShape="1">
          <a:blip r:embed="rId3">
            <a:alphaModFix/>
          </a:blip>
          <a:srcRect b="0" l="35008" r="33232" t="17416"/>
          <a:stretch/>
        </p:blipFill>
        <p:spPr>
          <a:xfrm rot="360002">
            <a:off x="-563422" y="375546"/>
            <a:ext cx="3355270" cy="4907157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4"/>
          <p:cNvSpPr txBox="1"/>
          <p:nvPr>
            <p:ph type="title"/>
          </p:nvPr>
        </p:nvSpPr>
        <p:spPr>
          <a:xfrm>
            <a:off x="2585300" y="4422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1"/>
                </a:solidFill>
              </a:rPr>
              <a:t>Финансовая грамотность?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81" name="Google Shape;81;p14"/>
          <p:cNvSpPr txBox="1"/>
          <p:nvPr>
            <p:ph idx="1" type="body"/>
          </p:nvPr>
        </p:nvSpPr>
        <p:spPr>
          <a:xfrm>
            <a:off x="2680926" y="1595775"/>
            <a:ext cx="60507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ru" sz="2100">
                <a:solidFill>
                  <a:srgbClr val="000000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Это совокупность знаний, навыков и установок в сфере финансового поведения человека, ведущих к улучшению благосостояния и повышению качества жизни.</a:t>
            </a:r>
            <a:endParaRPr sz="2700">
              <a:solidFill>
                <a:srgbClr val="000000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1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effectLst>
            <a:outerShdw rotWithShape="0" algn="bl" dist="9525">
              <a:srgbClr val="000000">
                <a:alpha val="84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i="1" lang="ru" sz="2100"/>
              <a:t>‹#›</a:t>
            </a:fld>
            <a:endParaRPr b="1" i="1" sz="27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5"/>
          <p:cNvSpPr txBox="1"/>
          <p:nvPr>
            <p:ph type="title"/>
          </p:nvPr>
        </p:nvSpPr>
        <p:spPr>
          <a:xfrm>
            <a:off x="2241000" y="-825450"/>
            <a:ext cx="6846000" cy="233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/>
              <a:t>Объект и предмет исследования</a:t>
            </a:r>
            <a:endParaRPr sz="3000"/>
          </a:p>
        </p:txBody>
      </p:sp>
      <p:sp>
        <p:nvSpPr>
          <p:cNvPr id="88" name="Google Shape;88;p15"/>
          <p:cNvSpPr txBox="1"/>
          <p:nvPr>
            <p:ph idx="4294967295" type="body"/>
          </p:nvPr>
        </p:nvSpPr>
        <p:spPr>
          <a:xfrm>
            <a:off x="471725" y="1982450"/>
            <a:ext cx="6614700" cy="214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Объект</a:t>
            </a:r>
            <a:r>
              <a:rPr b="1" lang="ru" sz="21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 - финансовая грамотность</a:t>
            </a:r>
            <a:endParaRPr b="1" sz="2100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b="1" lang="ru" sz="2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Предмет</a:t>
            </a:r>
            <a:r>
              <a:rPr b="1" lang="ru" sz="21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 - влияние финансовой грамотности на </a:t>
            </a:r>
            <a:r>
              <a:rPr b="1" lang="ru" sz="21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благополучие</a:t>
            </a:r>
            <a:r>
              <a:rPr b="1" lang="ru" sz="21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 нашей жизни</a:t>
            </a:r>
            <a:endParaRPr b="1" sz="2100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i="1" lang="ru" sz="2100"/>
              <a:t>‹#›</a:t>
            </a:fld>
            <a:endParaRPr b="1" i="1" sz="21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effectLst>
            <a:outerShdw rotWithShape="0" algn="bl" dist="9525">
              <a:srgbClr val="000000">
                <a:alpha val="84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i="1" lang="ru" sz="2100"/>
              <a:t>‹#›</a:t>
            </a:fld>
            <a:endParaRPr b="1" i="1" sz="2100"/>
          </a:p>
        </p:txBody>
      </p:sp>
      <p:sp>
        <p:nvSpPr>
          <p:cNvPr id="95" name="Google Shape;95;p16"/>
          <p:cNvSpPr txBox="1"/>
          <p:nvPr>
            <p:ph type="title"/>
          </p:nvPr>
        </p:nvSpPr>
        <p:spPr>
          <a:xfrm>
            <a:off x="311700" y="453075"/>
            <a:ext cx="8520600" cy="63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Актуальность</a:t>
            </a:r>
            <a:endParaRPr sz="3100"/>
          </a:p>
        </p:txBody>
      </p:sp>
      <p:pic>
        <p:nvPicPr>
          <p:cNvPr id="96" name="Google Shape;9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3300" y="1359650"/>
            <a:ext cx="4590100" cy="3064225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6"/>
          <p:cNvSpPr txBox="1"/>
          <p:nvPr/>
        </p:nvSpPr>
        <p:spPr>
          <a:xfrm>
            <a:off x="5143500" y="1359650"/>
            <a:ext cx="3843600" cy="30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/>
              <a:t>Данная тема будет </a:t>
            </a:r>
            <a:r>
              <a:rPr lang="ru" sz="2100"/>
              <a:t>актуальна,</a:t>
            </a:r>
            <a:r>
              <a:rPr lang="ru" sz="2100"/>
              <a:t> пока у нас есть ограниченность ресурсов. Поэтому, человеку необходимо </a:t>
            </a:r>
            <a:r>
              <a:rPr lang="ru" sz="2100"/>
              <a:t>грамотно</a:t>
            </a:r>
            <a:r>
              <a:rPr lang="ru" sz="2100"/>
              <a:t> </a:t>
            </a:r>
            <a:r>
              <a:rPr lang="ru" sz="2100"/>
              <a:t>распоряжаться</a:t>
            </a:r>
            <a:r>
              <a:rPr lang="ru" sz="2100"/>
              <a:t> своими </a:t>
            </a:r>
            <a:r>
              <a:rPr lang="ru" sz="2100"/>
              <a:t>деньгами</a:t>
            </a:r>
            <a:r>
              <a:rPr lang="ru" sz="2100"/>
              <a:t>. </a:t>
            </a:r>
            <a:endParaRPr sz="2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/>
              <a:t>Финансовая грамотность </a:t>
            </a:r>
            <a:r>
              <a:rPr lang="ru" sz="2100"/>
              <a:t>поможет ему</a:t>
            </a:r>
            <a:r>
              <a:rPr lang="ru" sz="2100"/>
              <a:t> в этом.</a:t>
            </a:r>
            <a:endParaRPr sz="21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7"/>
          <p:cNvSpPr/>
          <p:nvPr/>
        </p:nvSpPr>
        <p:spPr>
          <a:xfrm>
            <a:off x="70900" y="55350"/>
            <a:ext cx="5946000" cy="975900"/>
          </a:xfrm>
          <a:prstGeom prst="roundRect">
            <a:avLst>
              <a:gd fmla="val 16667" name="adj"/>
            </a:avLst>
          </a:prstGeom>
          <a:solidFill>
            <a:schemeClr val="dk1"/>
          </a:solidFill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17"/>
          <p:cNvSpPr txBox="1"/>
          <p:nvPr>
            <p:ph type="title"/>
          </p:nvPr>
        </p:nvSpPr>
        <p:spPr>
          <a:xfrm>
            <a:off x="84950" y="-203325"/>
            <a:ext cx="6029100" cy="63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ru">
                <a:solidFill>
                  <a:schemeClr val="lt1"/>
                </a:solidFill>
              </a:rPr>
              <a:t>Финансовое положение граждан России по их мнению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04" name="Google Shape;104;p1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effectLst>
            <a:outerShdw rotWithShape="0" algn="bl" dist="9525">
              <a:srgbClr val="000000">
                <a:alpha val="84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i="1" lang="ru" sz="2100"/>
              <a:t>‹#›</a:t>
            </a:fld>
            <a:endParaRPr b="1" i="1" sz="2100"/>
          </a:p>
        </p:txBody>
      </p:sp>
      <p:pic>
        <p:nvPicPr>
          <p:cNvPr id="105" name="Google Shape;105;p17" title="Points score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70900" y="1198700"/>
            <a:ext cx="6157602" cy="3807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259850"/>
            <a:ext cx="2066100" cy="37189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8"/>
          <p:cNvSpPr txBox="1"/>
          <p:nvPr>
            <p:ph type="title"/>
          </p:nvPr>
        </p:nvSpPr>
        <p:spPr>
          <a:xfrm>
            <a:off x="412450" y="259175"/>
            <a:ext cx="8520600" cy="63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Опрос жителей нашего города</a:t>
            </a:r>
            <a:endParaRPr/>
          </a:p>
        </p:txBody>
      </p:sp>
      <p:sp>
        <p:nvSpPr>
          <p:cNvPr id="112" name="Google Shape;112;p1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effectLst>
            <a:outerShdw rotWithShape="0" algn="bl" dist="9525">
              <a:srgbClr val="000000">
                <a:alpha val="84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i="1" lang="ru" sz="2700"/>
              <a:t>‹#›</a:t>
            </a:fld>
            <a:endParaRPr/>
          </a:p>
        </p:txBody>
      </p:sp>
      <p:pic>
        <p:nvPicPr>
          <p:cNvPr id="113" name="Google Shape;113;p18" title="Points score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2450" y="898775"/>
            <a:ext cx="6772149" cy="41874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40075" y="1326275"/>
            <a:ext cx="5863850" cy="3298424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effectLst>
            <a:outerShdw rotWithShape="0" algn="bl" dist="9525">
              <a:srgbClr val="000000">
                <a:alpha val="84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i="1" lang="ru" sz="2700"/>
              <a:t>‹#›</a:t>
            </a:fld>
            <a:endParaRPr/>
          </a:p>
        </p:txBody>
      </p:sp>
      <p:sp>
        <p:nvSpPr>
          <p:cNvPr id="120" name="Google Shape;120;p19"/>
          <p:cNvSpPr txBox="1"/>
          <p:nvPr>
            <p:ph type="title"/>
          </p:nvPr>
        </p:nvSpPr>
        <p:spPr>
          <a:xfrm>
            <a:off x="150900" y="106775"/>
            <a:ext cx="8520600" cy="103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Навигатор по финансовой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грамотности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0"/>
          <p:cNvSpPr txBox="1"/>
          <p:nvPr>
            <p:ph type="title"/>
          </p:nvPr>
        </p:nvSpPr>
        <p:spPr>
          <a:xfrm>
            <a:off x="265500" y="81500"/>
            <a:ext cx="4045200" cy="1318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Мы запустили челлендж</a:t>
            </a:r>
            <a:endParaRPr/>
          </a:p>
        </p:txBody>
      </p:sp>
      <p:sp>
        <p:nvSpPr>
          <p:cNvPr id="126" name="Google Shape;126;p2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i="1" lang="ru" sz="2100"/>
              <a:t>‹#›</a:t>
            </a:fld>
            <a:endParaRPr>
              <a:solidFill>
                <a:schemeClr val="lt1"/>
              </a:solidFill>
            </a:endParaRPr>
          </a:p>
        </p:txBody>
      </p:sp>
      <p:pic>
        <p:nvPicPr>
          <p:cNvPr id="127" name="Google Shape;127;p20"/>
          <p:cNvPicPr preferRelativeResize="0"/>
          <p:nvPr/>
        </p:nvPicPr>
        <p:blipFill rotWithShape="1">
          <a:blip r:embed="rId3">
            <a:alphaModFix/>
          </a:blip>
          <a:srcRect b="-700" l="0" r="0" t="700"/>
          <a:stretch/>
        </p:blipFill>
        <p:spPr>
          <a:xfrm>
            <a:off x="1105825" y="1475900"/>
            <a:ext cx="2187300" cy="34089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sp>
        <p:nvSpPr>
          <p:cNvPr id="128" name="Google Shape;128;p20"/>
          <p:cNvSpPr txBox="1"/>
          <p:nvPr/>
        </p:nvSpPr>
        <p:spPr>
          <a:xfrm>
            <a:off x="4858213" y="-73500"/>
            <a:ext cx="3918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29" name="Google Shape;129;p20"/>
          <p:cNvSpPr txBox="1"/>
          <p:nvPr>
            <p:ph idx="2" type="body"/>
          </p:nvPr>
        </p:nvSpPr>
        <p:spPr>
          <a:xfrm>
            <a:off x="4898875" y="157700"/>
            <a:ext cx="3837000" cy="156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ru">
                <a:latin typeface="Arial"/>
                <a:ea typeface="Arial"/>
                <a:cs typeface="Arial"/>
                <a:sym typeface="Arial"/>
              </a:rPr>
              <a:t>В</a:t>
            </a:r>
            <a:r>
              <a:rPr lang="ru">
                <a:latin typeface="Arial"/>
                <a:ea typeface="Arial"/>
                <a:cs typeface="Arial"/>
                <a:sym typeface="Arial"/>
              </a:rPr>
              <a:t> этом посте мы поделились финансовыми лайфхаков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ru">
                <a:latin typeface="Arial"/>
                <a:ea typeface="Arial"/>
                <a:cs typeface="Arial"/>
                <a:sym typeface="Arial"/>
              </a:rPr>
              <a:t>Призвали людей изучать финансовую грамотность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20"/>
          <p:cNvSpPr/>
          <p:nvPr/>
        </p:nvSpPr>
        <p:spPr>
          <a:xfrm>
            <a:off x="1109250" y="1476550"/>
            <a:ext cx="2187300" cy="35295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1" name="Google Shape;131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66525" y="1568291"/>
            <a:ext cx="3837000" cy="31956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1"/>
          <p:cNvSpPr txBox="1"/>
          <p:nvPr>
            <p:ph type="title"/>
          </p:nvPr>
        </p:nvSpPr>
        <p:spPr>
          <a:xfrm>
            <a:off x="1356550" y="423550"/>
            <a:ext cx="81273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По итогом </a:t>
            </a:r>
            <a:r>
              <a:rPr lang="ru"/>
              <a:t>исследовательской</a:t>
            </a:r>
            <a:r>
              <a:rPr lang="ru"/>
              <a:t> работы</a:t>
            </a:r>
            <a:endParaRPr/>
          </a:p>
        </p:txBody>
      </p:sp>
      <p:pic>
        <p:nvPicPr>
          <p:cNvPr id="137" name="Google Shape;13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4">
            <a:off x="75899" y="1437625"/>
            <a:ext cx="2761950" cy="2887101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effectLst>
            <a:outerShdw rotWithShape="0" algn="bl" dist="9525">
              <a:srgbClr val="000000">
                <a:alpha val="84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i="1" lang="ru" sz="2700"/>
              <a:t>‹#›</a:t>
            </a:fld>
            <a:endParaRPr b="1" i="1" sz="2700"/>
          </a:p>
        </p:txBody>
      </p:sp>
      <p:sp>
        <p:nvSpPr>
          <p:cNvPr id="139" name="Google Shape;139;p21"/>
          <p:cNvSpPr txBox="1"/>
          <p:nvPr>
            <p:ph idx="1" type="body"/>
          </p:nvPr>
        </p:nvSpPr>
        <p:spPr>
          <a:xfrm>
            <a:off x="2725100" y="1981025"/>
            <a:ext cx="6321600" cy="191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Arial"/>
              <a:buAutoNum type="arabicPeriod"/>
            </a:pPr>
            <a:r>
              <a:rPr lang="ru">
                <a:latin typeface="Arial"/>
                <a:ea typeface="Arial"/>
                <a:cs typeface="Arial"/>
                <a:sym typeface="Arial"/>
              </a:rPr>
              <a:t>Мы узнали </a:t>
            </a:r>
            <a:r>
              <a:rPr lang="ru">
                <a:latin typeface="Arial"/>
                <a:ea typeface="Arial"/>
                <a:cs typeface="Arial"/>
                <a:sym typeface="Arial"/>
              </a:rPr>
              <a:t>представления</a:t>
            </a:r>
            <a:r>
              <a:rPr lang="ru">
                <a:latin typeface="Arial"/>
                <a:ea typeface="Arial"/>
                <a:cs typeface="Arial"/>
                <a:sym typeface="Arial"/>
              </a:rPr>
              <a:t> граждан о финансовой грамотности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Arial"/>
              <a:buAutoNum type="arabicPeriod"/>
            </a:pPr>
            <a:r>
              <a:rPr lang="ru">
                <a:latin typeface="Arial"/>
                <a:ea typeface="Arial"/>
                <a:cs typeface="Arial"/>
                <a:sym typeface="Arial"/>
              </a:rPr>
              <a:t>Создали информационный ресурс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Arial"/>
              <a:buAutoNum type="arabicPeriod"/>
            </a:pPr>
            <a:r>
              <a:rPr lang="ru">
                <a:latin typeface="Arial"/>
                <a:ea typeface="Arial"/>
                <a:cs typeface="Arial"/>
                <a:sym typeface="Arial"/>
              </a:rPr>
              <a:t>Продвинули финансовую </a:t>
            </a:r>
            <a:r>
              <a:rPr lang="ru">
                <a:latin typeface="Arial"/>
                <a:ea typeface="Arial"/>
                <a:cs typeface="Arial"/>
                <a:sym typeface="Arial"/>
              </a:rPr>
              <a:t>грамотность</a:t>
            </a:r>
            <a:r>
              <a:rPr lang="ru">
                <a:latin typeface="Arial"/>
                <a:ea typeface="Arial"/>
                <a:cs typeface="Arial"/>
                <a:sym typeface="Arial"/>
              </a:rPr>
              <a:t> в массы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Arial"/>
              <a:buAutoNum type="arabicPeriod"/>
            </a:pPr>
            <a:r>
              <a:rPr lang="ru">
                <a:latin typeface="Arial"/>
                <a:ea typeface="Arial"/>
                <a:cs typeface="Arial"/>
                <a:sym typeface="Arial"/>
              </a:rPr>
              <a:t>Получили удовольствие от работы над данной темой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wiss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