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317" r:id="rId2"/>
    <p:sldId id="318" r:id="rId3"/>
    <p:sldId id="257" r:id="rId4"/>
    <p:sldId id="328" r:id="rId5"/>
    <p:sldId id="320" r:id="rId6"/>
    <p:sldId id="319" r:id="rId7"/>
    <p:sldId id="325" r:id="rId8"/>
    <p:sldId id="326" r:id="rId9"/>
    <p:sldId id="323" r:id="rId10"/>
    <p:sldId id="322" r:id="rId11"/>
    <p:sldId id="264" r:id="rId12"/>
  </p:sldIdLst>
  <p:sldSz cx="12192000" cy="6858000"/>
  <p:notesSz cx="6797675" cy="9926638"/>
  <p:embeddedFontLst>
    <p:embeddedFont>
      <p:font typeface="Circe Extra Bold" panose="020B0604020202020204" charset="0"/>
      <p:bold r:id="rId14"/>
    </p:embeddedFont>
    <p:embeddedFont>
      <p:font typeface="Circe Light" panose="020B0604020202020204" charset="-5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irce" panose="020B0604020202020204" charset="-52"/>
      <p:regular r:id="rId20"/>
    </p:embeddedFont>
    <p:embeddedFont>
      <p:font typeface="Circe Bold" panose="020B0604020202020204" charset="-52"/>
      <p:bold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2570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1684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orient="horz" pos="3339" userDrawn="1">
          <p15:clr>
            <a:srgbClr val="A4A3A4"/>
          </p15:clr>
        </p15:guide>
        <p15:guide id="12" orient="horz" pos="3475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  <p15:guide id="15" orient="horz" pos="3929" userDrawn="1">
          <p15:clr>
            <a:srgbClr val="A4A3A4"/>
          </p15:clr>
        </p15:guide>
        <p15:guide id="16" orient="horz" pos="4269" userDrawn="1">
          <p15:clr>
            <a:srgbClr val="A4A3A4"/>
          </p15:clr>
        </p15:guide>
        <p15:guide id="17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36F"/>
    <a:srgbClr val="D3CFE9"/>
    <a:srgbClr val="D03274"/>
    <a:srgbClr val="AD1761"/>
    <a:srgbClr val="D61965"/>
    <a:srgbClr val="D9A0C8"/>
    <a:srgbClr val="B82767"/>
    <a:srgbClr val="FEB859"/>
    <a:srgbClr val="641B53"/>
    <a:srgbClr val="382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84" y="108"/>
      </p:cViewPr>
      <p:guideLst>
        <p:guide orient="horz" pos="2205"/>
        <p:guide pos="3863"/>
        <p:guide orient="horz" pos="3816"/>
        <p:guide orient="horz" pos="1003"/>
        <p:guide pos="2570"/>
        <p:guide orient="horz" pos="1298"/>
        <p:guide orient="horz" pos="1684"/>
        <p:guide orient="horz" pos="2341"/>
        <p:guide pos="5133"/>
        <p:guide orient="horz" pos="2954"/>
        <p:guide orient="horz" pos="3339"/>
        <p:guide orient="horz" pos="3475"/>
        <p:guide orient="horz" pos="4088"/>
        <p:guide orient="horz" pos="2795"/>
        <p:guide orient="horz" pos="3929"/>
        <p:guide orient="horz" pos="4269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29E95-6A6C-470C-A0C8-051DAB70C2AE}" type="doc">
      <dgm:prSet loTypeId="urn:microsoft.com/office/officeart/2005/8/layout/gear1" loCatId="relationship" qsTypeId="urn:microsoft.com/office/officeart/2005/8/quickstyle/simple1" qsCatId="simple" csTypeId="urn:microsoft.com/office/officeart/2005/8/colors/accent1_1" csCatId="accent1" phldr="1"/>
      <dgm:spPr/>
    </dgm:pt>
    <dgm:pt modelId="{F8835FCD-0399-4040-9276-3D6EAF3A8614}">
      <dgm:prSet phldrT="[Текст]"/>
      <dgm:spPr/>
      <dgm:t>
        <a:bodyPr/>
        <a:lstStyle/>
        <a:p>
          <a:r>
            <a:rPr lang="ru-RU" b="1" dirty="0" smtClean="0">
              <a:solidFill>
                <a:srgbClr val="65236F"/>
              </a:solidFill>
            </a:rPr>
            <a:t>ОБУЧЕНИЕ КОМАНДЫ</a:t>
          </a:r>
          <a:endParaRPr lang="ru-RU" b="1" dirty="0">
            <a:solidFill>
              <a:srgbClr val="65236F"/>
            </a:solidFill>
          </a:endParaRPr>
        </a:p>
      </dgm:t>
    </dgm:pt>
    <dgm:pt modelId="{88AC2748-482F-4400-B16B-2EF0C7120859}" type="parTrans" cxnId="{5AEE65A3-41B3-46CE-AAA5-5B52B2D4ED5D}">
      <dgm:prSet/>
      <dgm:spPr/>
      <dgm:t>
        <a:bodyPr/>
        <a:lstStyle/>
        <a:p>
          <a:endParaRPr lang="ru-RU"/>
        </a:p>
      </dgm:t>
    </dgm:pt>
    <dgm:pt modelId="{FA739B9D-C19C-4DC2-AE03-60AD1A83EC17}" type="sibTrans" cxnId="{5AEE65A3-41B3-46CE-AAA5-5B52B2D4ED5D}">
      <dgm:prSet/>
      <dgm:spPr/>
      <dgm:t>
        <a:bodyPr/>
        <a:lstStyle/>
        <a:p>
          <a:endParaRPr lang="ru-RU"/>
        </a:p>
      </dgm:t>
    </dgm:pt>
    <dgm:pt modelId="{95E6D478-DB81-4EB2-A1C3-145A3F8043B5}">
      <dgm:prSet phldrT="[Текст]"/>
      <dgm:spPr/>
      <dgm:t>
        <a:bodyPr/>
        <a:lstStyle/>
        <a:p>
          <a:r>
            <a:rPr lang="ru-RU" b="1" dirty="0" smtClean="0">
              <a:solidFill>
                <a:srgbClr val="65236F"/>
              </a:solidFill>
            </a:rPr>
            <a:t>ПООЩРЕНИЕ</a:t>
          </a:r>
          <a:endParaRPr lang="ru-RU" b="1" dirty="0">
            <a:solidFill>
              <a:srgbClr val="65236F"/>
            </a:solidFill>
          </a:endParaRPr>
        </a:p>
      </dgm:t>
    </dgm:pt>
    <dgm:pt modelId="{A8641874-AD08-492B-8803-CB6471E71139}" type="parTrans" cxnId="{9990BF69-9317-48E5-952F-CECE45CCA06D}">
      <dgm:prSet/>
      <dgm:spPr/>
      <dgm:t>
        <a:bodyPr/>
        <a:lstStyle/>
        <a:p>
          <a:endParaRPr lang="ru-RU"/>
        </a:p>
      </dgm:t>
    </dgm:pt>
    <dgm:pt modelId="{08BCCA8A-2130-4FA0-95DA-3D96552CB6DD}" type="sibTrans" cxnId="{9990BF69-9317-48E5-952F-CECE45CCA06D}">
      <dgm:prSet/>
      <dgm:spPr/>
      <dgm:t>
        <a:bodyPr/>
        <a:lstStyle/>
        <a:p>
          <a:endParaRPr lang="ru-RU"/>
        </a:p>
      </dgm:t>
    </dgm:pt>
    <dgm:pt modelId="{6AEEEE54-B0D4-4206-85C3-EA0F595F8395}">
      <dgm:prSet phldrT="[Текст]"/>
      <dgm:spPr/>
      <dgm:t>
        <a:bodyPr/>
        <a:lstStyle/>
        <a:p>
          <a:r>
            <a:rPr lang="ru-RU" b="1" dirty="0" smtClean="0">
              <a:solidFill>
                <a:srgbClr val="65236F"/>
              </a:solidFill>
            </a:rPr>
            <a:t>ПРОДВИЖЕНИЕ ПРОЕКТА</a:t>
          </a:r>
          <a:endParaRPr lang="ru-RU" b="1" dirty="0">
            <a:solidFill>
              <a:srgbClr val="65236F"/>
            </a:solidFill>
          </a:endParaRPr>
        </a:p>
      </dgm:t>
    </dgm:pt>
    <dgm:pt modelId="{2E1FCCBF-CB6A-43EE-A34B-06723B2427D5}" type="parTrans" cxnId="{0566AD7E-9D3C-42E0-BCEA-172AC6EF91A4}">
      <dgm:prSet/>
      <dgm:spPr/>
      <dgm:t>
        <a:bodyPr/>
        <a:lstStyle/>
        <a:p>
          <a:endParaRPr lang="ru-RU"/>
        </a:p>
      </dgm:t>
    </dgm:pt>
    <dgm:pt modelId="{09124690-EDD5-41C1-A2F7-D2D56412DA46}" type="sibTrans" cxnId="{0566AD7E-9D3C-42E0-BCEA-172AC6EF91A4}">
      <dgm:prSet/>
      <dgm:spPr/>
      <dgm:t>
        <a:bodyPr/>
        <a:lstStyle/>
        <a:p>
          <a:endParaRPr lang="ru-RU"/>
        </a:p>
      </dgm:t>
    </dgm:pt>
    <dgm:pt modelId="{51AB47A4-6A79-4DC2-8A76-E34158F04361}" type="pres">
      <dgm:prSet presAssocID="{26129E95-6A6C-470C-A0C8-051DAB70C2A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30FCB50-664E-42C1-A907-94B6F09796E0}" type="pres">
      <dgm:prSet presAssocID="{F8835FCD-0399-4040-9276-3D6EAF3A861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542A3-8BD7-4B25-BD6D-10A393C01EF6}" type="pres">
      <dgm:prSet presAssocID="{F8835FCD-0399-4040-9276-3D6EAF3A8614}" presName="gear1srcNode" presStyleLbl="node1" presStyleIdx="0" presStyleCnt="3"/>
      <dgm:spPr/>
      <dgm:t>
        <a:bodyPr/>
        <a:lstStyle/>
        <a:p>
          <a:endParaRPr lang="ru-RU"/>
        </a:p>
      </dgm:t>
    </dgm:pt>
    <dgm:pt modelId="{59D4A22A-432B-4970-996F-38E84E7A61D1}" type="pres">
      <dgm:prSet presAssocID="{F8835FCD-0399-4040-9276-3D6EAF3A8614}" presName="gear1dstNode" presStyleLbl="node1" presStyleIdx="0" presStyleCnt="3"/>
      <dgm:spPr/>
      <dgm:t>
        <a:bodyPr/>
        <a:lstStyle/>
        <a:p>
          <a:endParaRPr lang="ru-RU"/>
        </a:p>
      </dgm:t>
    </dgm:pt>
    <dgm:pt modelId="{22F6C84E-0835-47F4-A971-21155B101F26}" type="pres">
      <dgm:prSet presAssocID="{95E6D478-DB81-4EB2-A1C3-145A3F8043B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C0E7B-3482-4679-8D47-362AF974E0DA}" type="pres">
      <dgm:prSet presAssocID="{95E6D478-DB81-4EB2-A1C3-145A3F8043B5}" presName="gear2srcNode" presStyleLbl="node1" presStyleIdx="1" presStyleCnt="3"/>
      <dgm:spPr/>
      <dgm:t>
        <a:bodyPr/>
        <a:lstStyle/>
        <a:p>
          <a:endParaRPr lang="ru-RU"/>
        </a:p>
      </dgm:t>
    </dgm:pt>
    <dgm:pt modelId="{74A45FD8-2156-43CC-8851-5B12154F02EC}" type="pres">
      <dgm:prSet presAssocID="{95E6D478-DB81-4EB2-A1C3-145A3F8043B5}" presName="gear2dstNode" presStyleLbl="node1" presStyleIdx="1" presStyleCnt="3"/>
      <dgm:spPr/>
      <dgm:t>
        <a:bodyPr/>
        <a:lstStyle/>
        <a:p>
          <a:endParaRPr lang="ru-RU"/>
        </a:p>
      </dgm:t>
    </dgm:pt>
    <dgm:pt modelId="{DD528985-ABC8-40EC-AA94-CF403FFB7E5D}" type="pres">
      <dgm:prSet presAssocID="{6AEEEE54-B0D4-4206-85C3-EA0F595F8395}" presName="gear3" presStyleLbl="node1" presStyleIdx="2" presStyleCnt="3"/>
      <dgm:spPr/>
      <dgm:t>
        <a:bodyPr/>
        <a:lstStyle/>
        <a:p>
          <a:endParaRPr lang="ru-RU"/>
        </a:p>
      </dgm:t>
    </dgm:pt>
    <dgm:pt modelId="{9F0E2162-C287-42C7-B904-DB3BA19653D0}" type="pres">
      <dgm:prSet presAssocID="{6AEEEE54-B0D4-4206-85C3-EA0F595F839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2AE53-1239-44F0-AB90-7D50ED101278}" type="pres">
      <dgm:prSet presAssocID="{6AEEEE54-B0D4-4206-85C3-EA0F595F8395}" presName="gear3srcNode" presStyleLbl="node1" presStyleIdx="2" presStyleCnt="3"/>
      <dgm:spPr/>
      <dgm:t>
        <a:bodyPr/>
        <a:lstStyle/>
        <a:p>
          <a:endParaRPr lang="ru-RU"/>
        </a:p>
      </dgm:t>
    </dgm:pt>
    <dgm:pt modelId="{A55C2CE6-3C49-4F6D-A602-7EF45BD666FB}" type="pres">
      <dgm:prSet presAssocID="{6AEEEE54-B0D4-4206-85C3-EA0F595F8395}" presName="gear3dstNode" presStyleLbl="node1" presStyleIdx="2" presStyleCnt="3"/>
      <dgm:spPr/>
      <dgm:t>
        <a:bodyPr/>
        <a:lstStyle/>
        <a:p>
          <a:endParaRPr lang="ru-RU"/>
        </a:p>
      </dgm:t>
    </dgm:pt>
    <dgm:pt modelId="{8E2F6E32-EC6A-4697-9E9A-84E341D99B69}" type="pres">
      <dgm:prSet presAssocID="{FA739B9D-C19C-4DC2-AE03-60AD1A83EC17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3D30F5A1-50B0-4383-AC5C-B1CF6BBDEAE0}" type="pres">
      <dgm:prSet presAssocID="{08BCCA8A-2130-4FA0-95DA-3D96552CB6DD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FD78D8AF-31F4-488B-8777-01ADAD4BA902}" type="pres">
      <dgm:prSet presAssocID="{09124690-EDD5-41C1-A2F7-D2D56412DA46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FDE4153-06C6-4F80-B187-5EA58C2B3922}" type="presOf" srcId="{09124690-EDD5-41C1-A2F7-D2D56412DA46}" destId="{FD78D8AF-31F4-488B-8777-01ADAD4BA902}" srcOrd="0" destOrd="0" presId="urn:microsoft.com/office/officeart/2005/8/layout/gear1"/>
    <dgm:cxn modelId="{701AE130-4A02-481E-B61F-303B2698B27C}" type="presOf" srcId="{6AEEEE54-B0D4-4206-85C3-EA0F595F8395}" destId="{0042AE53-1239-44F0-AB90-7D50ED101278}" srcOrd="2" destOrd="0" presId="urn:microsoft.com/office/officeart/2005/8/layout/gear1"/>
    <dgm:cxn modelId="{3880D472-B235-40A3-9A9B-649AFF3BF2C8}" type="presOf" srcId="{95E6D478-DB81-4EB2-A1C3-145A3F8043B5}" destId="{22F6C84E-0835-47F4-A971-21155B101F26}" srcOrd="0" destOrd="0" presId="urn:microsoft.com/office/officeart/2005/8/layout/gear1"/>
    <dgm:cxn modelId="{59AB1452-A001-4EBC-BD33-77918A197FA3}" type="presOf" srcId="{95E6D478-DB81-4EB2-A1C3-145A3F8043B5}" destId="{74A45FD8-2156-43CC-8851-5B12154F02EC}" srcOrd="2" destOrd="0" presId="urn:microsoft.com/office/officeart/2005/8/layout/gear1"/>
    <dgm:cxn modelId="{2DC31F81-CB4E-49D4-B65C-5A2C0DDBB1C6}" type="presOf" srcId="{F8835FCD-0399-4040-9276-3D6EAF3A8614}" destId="{DE3542A3-8BD7-4B25-BD6D-10A393C01EF6}" srcOrd="1" destOrd="0" presId="urn:microsoft.com/office/officeart/2005/8/layout/gear1"/>
    <dgm:cxn modelId="{03509742-7C54-440A-B3A7-58A2B578EC28}" type="presOf" srcId="{6AEEEE54-B0D4-4206-85C3-EA0F595F8395}" destId="{DD528985-ABC8-40EC-AA94-CF403FFB7E5D}" srcOrd="0" destOrd="0" presId="urn:microsoft.com/office/officeart/2005/8/layout/gear1"/>
    <dgm:cxn modelId="{0566AD7E-9D3C-42E0-BCEA-172AC6EF91A4}" srcId="{26129E95-6A6C-470C-A0C8-051DAB70C2AE}" destId="{6AEEEE54-B0D4-4206-85C3-EA0F595F8395}" srcOrd="2" destOrd="0" parTransId="{2E1FCCBF-CB6A-43EE-A34B-06723B2427D5}" sibTransId="{09124690-EDD5-41C1-A2F7-D2D56412DA46}"/>
    <dgm:cxn modelId="{552DDD92-2BB9-4FF6-83E8-F2EE4204DD27}" type="presOf" srcId="{FA739B9D-C19C-4DC2-AE03-60AD1A83EC17}" destId="{8E2F6E32-EC6A-4697-9E9A-84E341D99B69}" srcOrd="0" destOrd="0" presId="urn:microsoft.com/office/officeart/2005/8/layout/gear1"/>
    <dgm:cxn modelId="{5AEE65A3-41B3-46CE-AAA5-5B52B2D4ED5D}" srcId="{26129E95-6A6C-470C-A0C8-051DAB70C2AE}" destId="{F8835FCD-0399-4040-9276-3D6EAF3A8614}" srcOrd="0" destOrd="0" parTransId="{88AC2748-482F-4400-B16B-2EF0C7120859}" sibTransId="{FA739B9D-C19C-4DC2-AE03-60AD1A83EC17}"/>
    <dgm:cxn modelId="{9990BF69-9317-48E5-952F-CECE45CCA06D}" srcId="{26129E95-6A6C-470C-A0C8-051DAB70C2AE}" destId="{95E6D478-DB81-4EB2-A1C3-145A3F8043B5}" srcOrd="1" destOrd="0" parTransId="{A8641874-AD08-492B-8803-CB6471E71139}" sibTransId="{08BCCA8A-2130-4FA0-95DA-3D96552CB6DD}"/>
    <dgm:cxn modelId="{1143622B-784B-476B-9DC7-2D2046F62911}" type="presOf" srcId="{6AEEEE54-B0D4-4206-85C3-EA0F595F8395}" destId="{9F0E2162-C287-42C7-B904-DB3BA19653D0}" srcOrd="1" destOrd="0" presId="urn:microsoft.com/office/officeart/2005/8/layout/gear1"/>
    <dgm:cxn modelId="{06073B4B-C75B-43DD-8032-1217468746E8}" type="presOf" srcId="{08BCCA8A-2130-4FA0-95DA-3D96552CB6DD}" destId="{3D30F5A1-50B0-4383-AC5C-B1CF6BBDEAE0}" srcOrd="0" destOrd="0" presId="urn:microsoft.com/office/officeart/2005/8/layout/gear1"/>
    <dgm:cxn modelId="{87C998AE-30B9-4A4C-B16F-30783045BAC8}" type="presOf" srcId="{F8835FCD-0399-4040-9276-3D6EAF3A8614}" destId="{E30FCB50-664E-42C1-A907-94B6F09796E0}" srcOrd="0" destOrd="0" presId="urn:microsoft.com/office/officeart/2005/8/layout/gear1"/>
    <dgm:cxn modelId="{68A17517-6075-4F76-ACC1-C6E6F6A0D9B6}" type="presOf" srcId="{F8835FCD-0399-4040-9276-3D6EAF3A8614}" destId="{59D4A22A-432B-4970-996F-38E84E7A61D1}" srcOrd="2" destOrd="0" presId="urn:microsoft.com/office/officeart/2005/8/layout/gear1"/>
    <dgm:cxn modelId="{285AEC77-633E-4AD2-B743-FB0765F2D0EE}" type="presOf" srcId="{26129E95-6A6C-470C-A0C8-051DAB70C2AE}" destId="{51AB47A4-6A79-4DC2-8A76-E34158F04361}" srcOrd="0" destOrd="0" presId="urn:microsoft.com/office/officeart/2005/8/layout/gear1"/>
    <dgm:cxn modelId="{F2E11884-9D9C-4610-B195-25013963431D}" type="presOf" srcId="{6AEEEE54-B0D4-4206-85C3-EA0F595F8395}" destId="{A55C2CE6-3C49-4F6D-A602-7EF45BD666FB}" srcOrd="3" destOrd="0" presId="urn:microsoft.com/office/officeart/2005/8/layout/gear1"/>
    <dgm:cxn modelId="{4C878C56-6E95-4CEF-A819-3751DF4E81E2}" type="presOf" srcId="{95E6D478-DB81-4EB2-A1C3-145A3F8043B5}" destId="{BA2C0E7B-3482-4679-8D47-362AF974E0DA}" srcOrd="1" destOrd="0" presId="urn:microsoft.com/office/officeart/2005/8/layout/gear1"/>
    <dgm:cxn modelId="{741877DD-A437-439D-BE7A-CD5ADECC60A7}" type="presParOf" srcId="{51AB47A4-6A79-4DC2-8A76-E34158F04361}" destId="{E30FCB50-664E-42C1-A907-94B6F09796E0}" srcOrd="0" destOrd="0" presId="urn:microsoft.com/office/officeart/2005/8/layout/gear1"/>
    <dgm:cxn modelId="{E2E38E77-A582-433C-B17D-8C973D6E5142}" type="presParOf" srcId="{51AB47A4-6A79-4DC2-8A76-E34158F04361}" destId="{DE3542A3-8BD7-4B25-BD6D-10A393C01EF6}" srcOrd="1" destOrd="0" presId="urn:microsoft.com/office/officeart/2005/8/layout/gear1"/>
    <dgm:cxn modelId="{37D5A36D-3C44-455A-BFDF-9CC0A3A6DEE4}" type="presParOf" srcId="{51AB47A4-6A79-4DC2-8A76-E34158F04361}" destId="{59D4A22A-432B-4970-996F-38E84E7A61D1}" srcOrd="2" destOrd="0" presId="urn:microsoft.com/office/officeart/2005/8/layout/gear1"/>
    <dgm:cxn modelId="{449239B8-BBEB-4C45-9FC5-380F6C749B6A}" type="presParOf" srcId="{51AB47A4-6A79-4DC2-8A76-E34158F04361}" destId="{22F6C84E-0835-47F4-A971-21155B101F26}" srcOrd="3" destOrd="0" presId="urn:microsoft.com/office/officeart/2005/8/layout/gear1"/>
    <dgm:cxn modelId="{4459AF25-7157-4B96-AB59-1696C6D317AB}" type="presParOf" srcId="{51AB47A4-6A79-4DC2-8A76-E34158F04361}" destId="{BA2C0E7B-3482-4679-8D47-362AF974E0DA}" srcOrd="4" destOrd="0" presId="urn:microsoft.com/office/officeart/2005/8/layout/gear1"/>
    <dgm:cxn modelId="{CCCAD5DC-8AA7-4654-8E6A-B011CA64B68F}" type="presParOf" srcId="{51AB47A4-6A79-4DC2-8A76-E34158F04361}" destId="{74A45FD8-2156-43CC-8851-5B12154F02EC}" srcOrd="5" destOrd="0" presId="urn:microsoft.com/office/officeart/2005/8/layout/gear1"/>
    <dgm:cxn modelId="{9B4E2B0D-179D-4425-A687-FB8BC389A2FF}" type="presParOf" srcId="{51AB47A4-6A79-4DC2-8A76-E34158F04361}" destId="{DD528985-ABC8-40EC-AA94-CF403FFB7E5D}" srcOrd="6" destOrd="0" presId="urn:microsoft.com/office/officeart/2005/8/layout/gear1"/>
    <dgm:cxn modelId="{1E8CD564-FCD7-44A8-9150-EC31BB215F67}" type="presParOf" srcId="{51AB47A4-6A79-4DC2-8A76-E34158F04361}" destId="{9F0E2162-C287-42C7-B904-DB3BA19653D0}" srcOrd="7" destOrd="0" presId="urn:microsoft.com/office/officeart/2005/8/layout/gear1"/>
    <dgm:cxn modelId="{1766DC11-EFEA-4E7F-8094-51AE79F7FB51}" type="presParOf" srcId="{51AB47A4-6A79-4DC2-8A76-E34158F04361}" destId="{0042AE53-1239-44F0-AB90-7D50ED101278}" srcOrd="8" destOrd="0" presId="urn:microsoft.com/office/officeart/2005/8/layout/gear1"/>
    <dgm:cxn modelId="{200A724E-8A24-41B6-AE33-4140AB0C4B79}" type="presParOf" srcId="{51AB47A4-6A79-4DC2-8A76-E34158F04361}" destId="{A55C2CE6-3C49-4F6D-A602-7EF45BD666FB}" srcOrd="9" destOrd="0" presId="urn:microsoft.com/office/officeart/2005/8/layout/gear1"/>
    <dgm:cxn modelId="{B3580E5D-3479-46FD-A9B4-62FC7DBB29FA}" type="presParOf" srcId="{51AB47A4-6A79-4DC2-8A76-E34158F04361}" destId="{8E2F6E32-EC6A-4697-9E9A-84E341D99B69}" srcOrd="10" destOrd="0" presId="urn:microsoft.com/office/officeart/2005/8/layout/gear1"/>
    <dgm:cxn modelId="{1C2D958D-D1D6-483E-AB80-621B83BF2DA8}" type="presParOf" srcId="{51AB47A4-6A79-4DC2-8A76-E34158F04361}" destId="{3D30F5A1-50B0-4383-AC5C-B1CF6BBDEAE0}" srcOrd="11" destOrd="0" presId="urn:microsoft.com/office/officeart/2005/8/layout/gear1"/>
    <dgm:cxn modelId="{89524790-FF7C-403A-9B4D-9415B6510B80}" type="presParOf" srcId="{51AB47A4-6A79-4DC2-8A76-E34158F04361}" destId="{FD78D8AF-31F4-488B-8777-01ADAD4BA90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FCB50-664E-42C1-A907-94B6F09796E0}">
      <dsp:nvSpPr>
        <dsp:cNvPr id="0" name=""/>
        <dsp:cNvSpPr/>
      </dsp:nvSpPr>
      <dsp:spPr>
        <a:xfrm>
          <a:off x="3818176" y="2174317"/>
          <a:ext cx="2657498" cy="2657498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65236F"/>
              </a:solidFill>
            </a:rPr>
            <a:t>ОБУЧЕНИЕ КОМАНДЫ</a:t>
          </a:r>
          <a:endParaRPr lang="ru-RU" sz="1100" b="1" kern="1200" dirty="0">
            <a:solidFill>
              <a:srgbClr val="65236F"/>
            </a:solidFill>
          </a:endParaRPr>
        </a:p>
      </dsp:txBody>
      <dsp:txXfrm>
        <a:off x="4352451" y="2796823"/>
        <a:ext cx="1588948" cy="1366009"/>
      </dsp:txXfrm>
    </dsp:sp>
    <dsp:sp modelId="{22F6C84E-0835-47F4-A971-21155B101F26}">
      <dsp:nvSpPr>
        <dsp:cNvPr id="0" name=""/>
        <dsp:cNvSpPr/>
      </dsp:nvSpPr>
      <dsp:spPr>
        <a:xfrm>
          <a:off x="2271995" y="1546181"/>
          <a:ext cx="1932726" cy="1932726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65236F"/>
              </a:solidFill>
            </a:rPr>
            <a:t>ПООЩРЕНИЕ</a:t>
          </a:r>
          <a:endParaRPr lang="ru-RU" sz="1100" b="1" kern="1200" dirty="0">
            <a:solidFill>
              <a:srgbClr val="65236F"/>
            </a:solidFill>
          </a:endParaRPr>
        </a:p>
      </dsp:txBody>
      <dsp:txXfrm>
        <a:off x="2758565" y="2035691"/>
        <a:ext cx="959586" cy="953706"/>
      </dsp:txXfrm>
    </dsp:sp>
    <dsp:sp modelId="{DD528985-ABC8-40EC-AA94-CF403FFB7E5D}">
      <dsp:nvSpPr>
        <dsp:cNvPr id="0" name=""/>
        <dsp:cNvSpPr/>
      </dsp:nvSpPr>
      <dsp:spPr>
        <a:xfrm rot="20700000">
          <a:off x="3354519" y="212797"/>
          <a:ext cx="1893677" cy="1893677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65236F"/>
              </a:solidFill>
            </a:rPr>
            <a:t>ПРОДВИЖЕНИЕ ПРОЕКТА</a:t>
          </a:r>
          <a:endParaRPr lang="ru-RU" sz="1100" b="1" kern="1200" dirty="0">
            <a:solidFill>
              <a:srgbClr val="65236F"/>
            </a:solidFill>
          </a:endParaRPr>
        </a:p>
      </dsp:txBody>
      <dsp:txXfrm rot="-20700000">
        <a:off x="3769858" y="628136"/>
        <a:ext cx="1062999" cy="1062999"/>
      </dsp:txXfrm>
    </dsp:sp>
    <dsp:sp modelId="{8E2F6E32-EC6A-4697-9E9A-84E341D99B69}">
      <dsp:nvSpPr>
        <dsp:cNvPr id="0" name=""/>
        <dsp:cNvSpPr/>
      </dsp:nvSpPr>
      <dsp:spPr>
        <a:xfrm>
          <a:off x="3620892" y="1769278"/>
          <a:ext cx="3401598" cy="3401598"/>
        </a:xfrm>
        <a:prstGeom prst="circularArrow">
          <a:avLst>
            <a:gd name="adj1" fmla="val 4687"/>
            <a:gd name="adj2" fmla="val 299029"/>
            <a:gd name="adj3" fmla="val 2529539"/>
            <a:gd name="adj4" fmla="val 1583276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0F5A1-50B0-4383-AC5C-B1CF6BBDEAE0}">
      <dsp:nvSpPr>
        <dsp:cNvPr id="0" name=""/>
        <dsp:cNvSpPr/>
      </dsp:nvSpPr>
      <dsp:spPr>
        <a:xfrm>
          <a:off x="1929712" y="1115805"/>
          <a:ext cx="2471473" cy="24714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8D8AF-31F4-488B-8777-01ADAD4BA902}">
      <dsp:nvSpPr>
        <dsp:cNvPr id="0" name=""/>
        <dsp:cNvSpPr/>
      </dsp:nvSpPr>
      <dsp:spPr>
        <a:xfrm>
          <a:off x="2916492" y="-204725"/>
          <a:ext cx="2664746" cy="26647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1CB0-8C01-4144-990E-86D05F6194A2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67E4-3BCE-4149-856C-FE9ACCAF1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7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9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0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3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EC90F97E-2BE2-444E-8966-C9C4A9D1C837}" type="datetimeFigureOut">
              <a:rPr lang="ru-RU" smtClean="0"/>
              <a:pPr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4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irce Light" panose="020B04020202030202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27274"/>
            <a:ext cx="13913594" cy="10290623"/>
            <a:chOff x="-1" y="-127274"/>
            <a:chExt cx="13913594" cy="1029062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/>
                <a:t>Государственные молодежные премии </a:t>
              </a:r>
            </a:p>
            <a:p>
              <a:pPr algn="ctr"/>
              <a:r>
                <a:rPr lang="ru-RU" sz="3600" b="1" dirty="0" smtClean="0"/>
                <a:t>Чувашской Республики</a:t>
              </a:r>
              <a:endParaRPr lang="ru-RU" sz="3600" b="1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8252280" y="-127274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0" y="3670873"/>
            <a:ext cx="12192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     Проект волонтерского </a:t>
            </a: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центра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           Чебоксарского </a:t>
            </a:r>
            <a:r>
              <a:rPr lang="ru-RU" sz="2000" b="1" dirty="0" err="1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экономико</a:t>
            </a: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 - технологического 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колледжа Минобразования Чувашии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Автор проекта: Николаева </a:t>
            </a: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К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сения Сергеевна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Руководитель: Алексеева Ольга Михайловна</a:t>
            </a:r>
            <a:endParaRPr lang="ru-RU" sz="2000" b="1" dirty="0" smtClean="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2000" b="1" dirty="0" smtClean="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Чебоксары, 2021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ru-RU" sz="2000" dirty="0">
              <a:solidFill>
                <a:schemeClr val="bg2"/>
              </a:solidFill>
              <a:latin typeface="Circe Bold" charset="-52"/>
              <a:cs typeface="Circe Extra Bold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364662"/>
            <a:ext cx="12192000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600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сфере добровольческой (волонтерской) деятельности</a:t>
            </a:r>
          </a:p>
          <a:p>
            <a:pPr algn="ctr">
              <a:spcAft>
                <a:spcPts val="800"/>
              </a:spcAft>
            </a:pPr>
            <a:r>
              <a:rPr lang="ru-RU" sz="3600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Название проекта: «РУКА ПОМОЩИ!»</a:t>
            </a:r>
          </a:p>
        </p:txBody>
      </p:sp>
    </p:spTree>
    <p:extLst>
      <p:ext uri="{BB962C8B-B14F-4D97-AF65-F5344CB8AC3E}">
        <p14:creationId xmlns:p14="http://schemas.microsoft.com/office/powerpoint/2010/main" val="13139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0" y="-1045462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" y="865107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Circe Bold" charset="-52"/>
                </a:rPr>
                <a:t>НАШИ ПАРТНЕРЫ</a:t>
              </a:r>
              <a:endParaRPr lang="ru-RU" sz="4000" b="1" dirty="0">
                <a:latin typeface="Circe Bold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537411" y="1993347"/>
            <a:ext cx="111171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Министерство образования и молодежной политики Чувашской Республики;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3200" dirty="0" smtClean="0">
              <a:solidFill>
                <a:schemeClr val="bg1"/>
              </a:solidFill>
              <a:latin typeface="Circe Bold" charset="-52"/>
              <a:cs typeface="Circe Extra Bold" panose="020B060402020202020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Чувашская республиканская молодежная общественная организация «Республиканский волонтерский центр «Действуй»;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3200" dirty="0" smtClean="0">
              <a:solidFill>
                <a:schemeClr val="bg1"/>
              </a:solidFill>
              <a:latin typeface="Circe Bold" charset="-52"/>
              <a:cs typeface="Circe Extra Bold" panose="020B060402020202020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Чувашское региональное отделение Всероссийского общественного движения  «Волонтеры-медики».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40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</a:rPr>
              <a:t>Государственные молодежные премии Чувашии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1DBA6F3-4D80-45A7-8A9E-5F26023ECE0D}"/>
              </a:ext>
            </a:extLst>
          </p:cNvPr>
          <p:cNvSpPr/>
          <p:nvPr/>
        </p:nvSpPr>
        <p:spPr>
          <a:xfrm>
            <a:off x="-327404" y="-253199"/>
            <a:ext cx="13184438" cy="5140404"/>
          </a:xfrm>
          <a:prstGeom prst="rect">
            <a:avLst/>
          </a:prstGeom>
          <a:solidFill>
            <a:srgbClr val="D6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81525548-6268-468D-8FA4-433430B54DF7}"/>
              </a:ext>
            </a:extLst>
          </p:cNvPr>
          <p:cNvSpPr/>
          <p:nvPr/>
        </p:nvSpPr>
        <p:spPr>
          <a:xfrm>
            <a:off x="655146" y="-700181"/>
            <a:ext cx="11800500" cy="2519616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261900 w 13798291"/>
              <a:gd name="connsiteY3" fmla="*/ 3849796 h 5254210"/>
              <a:gd name="connsiteX4" fmla="*/ 0 w 13798291"/>
              <a:gd name="connsiteY4" fmla="*/ 0 h 5254210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538902 w 13798291"/>
              <a:gd name="connsiteY3" fmla="*/ 4099042 h 5254210"/>
              <a:gd name="connsiteX4" fmla="*/ 0 w 13798291"/>
              <a:gd name="connsiteY4" fmla="*/ 0 h 5254210"/>
              <a:gd name="connsiteX0" fmla="*/ 61557 w 12259389"/>
              <a:gd name="connsiteY0" fmla="*/ 1796735 h 3241043"/>
              <a:gd name="connsiteX1" fmla="*/ 12158242 w 12259389"/>
              <a:gd name="connsiteY1" fmla="*/ 0 h 3241043"/>
              <a:gd name="connsiteX2" fmla="*/ 12259389 w 12259389"/>
              <a:gd name="connsiteY2" fmla="*/ 3241043 h 3241043"/>
              <a:gd name="connsiteX3" fmla="*/ 0 w 12259389"/>
              <a:gd name="connsiteY3" fmla="*/ 2085875 h 3241043"/>
              <a:gd name="connsiteX4" fmla="*/ 61557 w 12259389"/>
              <a:gd name="connsiteY4" fmla="*/ 1796735 h 3241043"/>
              <a:gd name="connsiteX0" fmla="*/ 61557 w 12259389"/>
              <a:gd name="connsiteY0" fmla="*/ 69817 h 1514125"/>
              <a:gd name="connsiteX1" fmla="*/ 12189020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  <a:gd name="connsiteX0" fmla="*/ 61557 w 12259389"/>
              <a:gd name="connsiteY0" fmla="*/ 69817 h 1514125"/>
              <a:gd name="connsiteX1" fmla="*/ 12219798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9389" h="1514125">
                <a:moveTo>
                  <a:pt x="61557" y="69817"/>
                </a:moveTo>
                <a:lnTo>
                  <a:pt x="12219798" y="0"/>
                </a:lnTo>
                <a:lnTo>
                  <a:pt x="12259389" y="1514125"/>
                </a:lnTo>
                <a:lnTo>
                  <a:pt x="0" y="358957"/>
                </a:lnTo>
                <a:lnTo>
                  <a:pt x="61557" y="69817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2" name="Freeform: Shape 5">
            <a:extLst>
              <a:ext uri="{FF2B5EF4-FFF2-40B4-BE49-F238E27FC236}">
                <a16:creationId xmlns:a16="http://schemas.microsoft.com/office/drawing/2014/main" id="{DD5295FD-3481-42AE-B13F-C184949348B2}"/>
              </a:ext>
            </a:extLst>
          </p:cNvPr>
          <p:cNvSpPr/>
          <p:nvPr/>
        </p:nvSpPr>
        <p:spPr>
          <a:xfrm>
            <a:off x="-1870365" y="1235531"/>
            <a:ext cx="14326011" cy="5996542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7144" h="3954571">
                <a:moveTo>
                  <a:pt x="0" y="0"/>
                </a:moveTo>
                <a:lnTo>
                  <a:pt x="13697144" y="2013167"/>
                </a:lnTo>
                <a:lnTo>
                  <a:pt x="13644400" y="3954571"/>
                </a:lnTo>
                <a:lnTo>
                  <a:pt x="1261900" y="3849796"/>
                </a:lnTo>
                <a:lnTo>
                  <a:pt x="0" y="0"/>
                </a:lnTo>
                <a:close/>
              </a:path>
            </a:pathLst>
          </a:cu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3" name="Freeform: Shape 4">
            <a:extLst>
              <a:ext uri="{FF2B5EF4-FFF2-40B4-BE49-F238E27FC236}">
                <a16:creationId xmlns:a16="http://schemas.microsoft.com/office/drawing/2014/main" id="{6B301D97-74DF-43DC-84E9-0DD987C2F454}"/>
              </a:ext>
            </a:extLst>
          </p:cNvPr>
          <p:cNvSpPr/>
          <p:nvPr/>
        </p:nvSpPr>
        <p:spPr>
          <a:xfrm>
            <a:off x="-965737" y="-1676302"/>
            <a:ext cx="12469356" cy="9843918"/>
          </a:xfrm>
          <a:custGeom>
            <a:avLst/>
            <a:gdLst>
              <a:gd name="connsiteX0" fmla="*/ 0 w 7296150"/>
              <a:gd name="connsiteY0" fmla="*/ 85725 h 2038350"/>
              <a:gd name="connsiteX1" fmla="*/ 4181475 w 7296150"/>
              <a:gd name="connsiteY1" fmla="*/ 2038350 h 2038350"/>
              <a:gd name="connsiteX2" fmla="*/ 7296150 w 7296150"/>
              <a:gd name="connsiteY2" fmla="*/ 0 h 2038350"/>
              <a:gd name="connsiteX3" fmla="*/ 0 w 7296150"/>
              <a:gd name="connsiteY3" fmla="*/ 85725 h 2038350"/>
              <a:gd name="connsiteX0" fmla="*/ 0 w 6432084"/>
              <a:gd name="connsiteY0" fmla="*/ 818266 h 2770891"/>
              <a:gd name="connsiteX1" fmla="*/ 4181475 w 6432084"/>
              <a:gd name="connsiteY1" fmla="*/ 2770891 h 2770891"/>
              <a:gd name="connsiteX2" fmla="*/ 6432084 w 6432084"/>
              <a:gd name="connsiteY2" fmla="*/ 0 h 2770891"/>
              <a:gd name="connsiteX3" fmla="*/ 0 w 6432084"/>
              <a:gd name="connsiteY3" fmla="*/ 818266 h 2770891"/>
              <a:gd name="connsiteX0" fmla="*/ 0 w 6054580"/>
              <a:gd name="connsiteY0" fmla="*/ 2762666 h 2770891"/>
              <a:gd name="connsiteX1" fmla="*/ 3803971 w 6054580"/>
              <a:gd name="connsiteY1" fmla="*/ 2770891 h 2770891"/>
              <a:gd name="connsiteX2" fmla="*/ 6054580 w 6054580"/>
              <a:gd name="connsiteY2" fmla="*/ 0 h 2770891"/>
              <a:gd name="connsiteX3" fmla="*/ 0 w 6054580"/>
              <a:gd name="connsiteY3" fmla="*/ 2762666 h 2770891"/>
              <a:gd name="connsiteX0" fmla="*/ 0 w 6599864"/>
              <a:gd name="connsiteY0" fmla="*/ 1935166 h 2770891"/>
              <a:gd name="connsiteX1" fmla="*/ 4349255 w 6599864"/>
              <a:gd name="connsiteY1" fmla="*/ 2770891 h 2770891"/>
              <a:gd name="connsiteX2" fmla="*/ 6599864 w 6599864"/>
              <a:gd name="connsiteY2" fmla="*/ 0 h 2770891"/>
              <a:gd name="connsiteX3" fmla="*/ 0 w 6599864"/>
              <a:gd name="connsiteY3" fmla="*/ 1935166 h 2770891"/>
              <a:gd name="connsiteX0" fmla="*/ 0 w 11697112"/>
              <a:gd name="connsiteY0" fmla="*/ 1935166 h 4918450"/>
              <a:gd name="connsiteX1" fmla="*/ 11697112 w 11697112"/>
              <a:gd name="connsiteY1" fmla="*/ 4918450 h 4918450"/>
              <a:gd name="connsiteX2" fmla="*/ 6599864 w 11697112"/>
              <a:gd name="connsiteY2" fmla="*/ 0 h 4918450"/>
              <a:gd name="connsiteX3" fmla="*/ 0 w 11697112"/>
              <a:gd name="connsiteY3" fmla="*/ 1935166 h 4918450"/>
              <a:gd name="connsiteX0" fmla="*/ 0 w 11697112"/>
              <a:gd name="connsiteY0" fmla="*/ 1935166 h 4918450"/>
              <a:gd name="connsiteX1" fmla="*/ 5041515 w 11697112"/>
              <a:gd name="connsiteY1" fmla="*/ 325385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  <a:gd name="connsiteX0" fmla="*/ 0 w 11697112"/>
              <a:gd name="connsiteY0" fmla="*/ 1935166 h 4918450"/>
              <a:gd name="connsiteX1" fmla="*/ 436858 w 11697112"/>
              <a:gd name="connsiteY1" fmla="*/ 415160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112" h="4918450">
                <a:moveTo>
                  <a:pt x="0" y="1935166"/>
                </a:moveTo>
                <a:lnTo>
                  <a:pt x="436858" y="4151603"/>
                </a:lnTo>
                <a:lnTo>
                  <a:pt x="11697112" y="4918450"/>
                </a:lnTo>
                <a:lnTo>
                  <a:pt x="6599864" y="0"/>
                </a:lnTo>
                <a:lnTo>
                  <a:pt x="0" y="1935166"/>
                </a:lnTo>
                <a:close/>
              </a:path>
            </a:pathLst>
          </a:custGeom>
          <a:solidFill>
            <a:srgbClr val="B82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37B3C90-83E6-4DC0-AC49-650FF539F2CB}"/>
              </a:ext>
            </a:extLst>
          </p:cNvPr>
          <p:cNvSpPr txBox="1">
            <a:spLocks/>
          </p:cNvSpPr>
          <p:nvPr/>
        </p:nvSpPr>
        <p:spPr>
          <a:xfrm>
            <a:off x="-224589" y="1764632"/>
            <a:ext cx="13122441" cy="1802728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Circe Bold" charset="-52"/>
              </a:rPr>
              <a:t>СПАСИБО ЗА ВНИМАНИЕ!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A96DB5-0D9F-4948-8F55-7C9B61505B1B}"/>
              </a:ext>
            </a:extLst>
          </p:cNvPr>
          <p:cNvSpPr/>
          <p:nvPr/>
        </p:nvSpPr>
        <p:spPr>
          <a:xfrm>
            <a:off x="304800" y="4973053"/>
            <a:ext cx="4678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КОНТАКТЫ ПРОЕКТА: </a:t>
            </a:r>
            <a:br>
              <a:rPr lang="ru-RU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</a:br>
            <a:r>
              <a:rPr lang="ru-RU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ЧР, г.Чебоксары,</a:t>
            </a:r>
          </a:p>
          <a:p>
            <a:pPr>
              <a:lnSpc>
                <a:spcPts val="2400"/>
              </a:lnSpc>
            </a:pPr>
            <a:r>
              <a:rPr lang="ru-RU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ул.Кукшумская,д.13</a:t>
            </a:r>
          </a:p>
          <a:p>
            <a:pPr>
              <a:lnSpc>
                <a:spcPts val="2400"/>
              </a:lnSpc>
            </a:pPr>
            <a:r>
              <a:rPr lang="ru-RU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Алексеева Ольга Михайловна</a:t>
            </a:r>
          </a:p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alekseevaom81@mail.ru</a:t>
            </a:r>
            <a:endParaRPr lang="ru-RU" dirty="0" smtClean="0">
              <a:solidFill>
                <a:schemeClr val="bg1"/>
              </a:solidFill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r>
              <a:rPr lang="ru-RU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89373839358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A96DB5-0D9F-4948-8F55-7C9B61505B1B}"/>
              </a:ext>
            </a:extLst>
          </p:cNvPr>
          <p:cNvSpPr/>
          <p:nvPr/>
        </p:nvSpPr>
        <p:spPr>
          <a:xfrm>
            <a:off x="4130843" y="5029201"/>
            <a:ext cx="4678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endParaRPr lang="en-US" dirty="0">
              <a:solidFill>
                <a:schemeClr val="bg1"/>
              </a:solidFill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endParaRPr lang="en-US" dirty="0" smtClean="0">
              <a:solidFill>
                <a:schemeClr val="bg1"/>
              </a:solidFill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endParaRPr lang="ru-RU" dirty="0" smtClean="0">
              <a:solidFill>
                <a:schemeClr val="bg1"/>
              </a:solidFill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r>
              <a:rPr lang="ru-RU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Николаева Ксения Сергеевна</a:t>
            </a:r>
            <a:endParaRPr lang="en-US" dirty="0">
              <a:solidFill>
                <a:schemeClr val="bg1"/>
              </a:solidFill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r>
              <a:rPr lang="en-US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leehongki90@mail.ru</a:t>
            </a:r>
            <a:endParaRPr lang="ru-RU" dirty="0" smtClean="0">
              <a:solidFill>
                <a:schemeClr val="bg1"/>
              </a:solidFill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r>
              <a:rPr lang="ru-RU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89083094108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40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</a:rPr>
              <a:t>Государственные молодежные премии Чувашской Республики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/>
          <p:nvPr/>
        </p:nvGrpSpPr>
        <p:grpSpPr>
          <a:xfrm>
            <a:off x="0" y="-1045462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" y="865107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Circe Bold" charset="-52"/>
                </a:rPr>
                <a:t>АКТУАЛЬНОСТЬ ПРОЕКТА</a:t>
              </a:r>
              <a:endParaRPr lang="ru-RU" sz="4000" b="1" dirty="0">
                <a:latin typeface="Circe Bold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545432" y="1839917"/>
            <a:ext cx="111171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		</a:t>
            </a:r>
            <a:r>
              <a:rPr lang="ru-RU" sz="32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В наше трудное время особенно тяжело пожилым людям, которые находятся на содержании домов престарелых. Чтобы помогать им, в  нашем колледже существует  Волонтерский Центр «ВЦ ЧЭТК». В рамках проекта «Рука помощи!» мы делаем все, чтобы повысить качество жизни пожилым людям и инвалидам в домах престарелых, и в «Комплексном центре социального обслуживания населения г. Чебоксары».</a:t>
            </a:r>
            <a:endParaRPr lang="ru-RU" dirty="0">
              <a:solidFill>
                <a:schemeClr val="bg1"/>
              </a:solidFill>
              <a:latin typeface="Circe Bold" charset="-52"/>
              <a:cs typeface="Circe Extra Bold" panose="020B060402020202020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40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</a:rPr>
              <a:t>Государственные молодежные премии Чувашской Республики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013378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866275"/>
            <a:ext cx="121920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ПРОЕКТА</a:t>
            </a:r>
            <a:endParaRPr lang="ru-RU" sz="4000" b="1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5432" y="1839917"/>
            <a:ext cx="1111717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Цель </a:t>
            </a:r>
            <a:r>
              <a:rPr lang="ru-RU" sz="36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: </a:t>
            </a:r>
            <a:r>
              <a:rPr lang="ru-RU" sz="28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вовлечение студентов, студентов с ОВЗ и инвалидностью для оказания</a:t>
            </a:r>
            <a:r>
              <a:rPr lang="en-US" sz="28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помощи пожилым людям, находящимся в домах престарелых и  социально-реабилитационных центров.</a:t>
            </a:r>
          </a:p>
          <a:p>
            <a:pPr algn="just"/>
            <a:endParaRPr lang="en-US" sz="2400" dirty="0" smtClean="0">
              <a:solidFill>
                <a:schemeClr val="bg1"/>
              </a:solidFill>
              <a:latin typeface="Circe Bold" charset="-52"/>
              <a:cs typeface="Circe Extra Bold" panose="020B0604020202020204" charset="0"/>
            </a:endParaRPr>
          </a:p>
          <a:p>
            <a:pPr algn="just"/>
            <a:r>
              <a:rPr lang="ru-RU" sz="36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Задачи 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Формирование и обучение команды волонтеров;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Психологическая поддержка, объединение и координация студентов, волонтеров;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Оказание адресной помощи для пожилых людей в домах престарелых и в СРЦ.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Circe Bold" charset="-52"/>
              <a:cs typeface="Circe Extra Bold" panose="020B060402020202020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40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</a:rPr>
              <a:t>Государственные молодежные премии Чувашской Республики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013378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0" y="866275"/>
            <a:ext cx="121920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ДЕЯТЕЛЬНОСТИ ПРОЕКТА</a:t>
            </a:r>
            <a:endParaRPr lang="ru-RU" sz="4000" b="1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5432" y="1839917"/>
            <a:ext cx="111171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Мелкий ремонт;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Средний ремонт;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Крупный ремонт;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Изготовление не сложных </a:t>
            </a:r>
            <a:r>
              <a:rPr lang="ru-RU" sz="3600" b="1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изделий;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Подготовка, организация мастер-класса;</a:t>
            </a:r>
          </a:p>
          <a:p>
            <a:pPr marL="514350" indent="-514350" algn="just">
              <a:buAutoNum type="arabicPeriod"/>
            </a:pPr>
            <a:r>
              <a:rPr lang="ru-RU" sz="3600" b="1" dirty="0" err="1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Профориентационная</a:t>
            </a:r>
            <a:r>
              <a:rPr lang="ru-RU" sz="3600" b="1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 работа.</a:t>
            </a:r>
            <a:endParaRPr lang="ru-RU" sz="2800" dirty="0" smtClean="0">
              <a:solidFill>
                <a:schemeClr val="bg1"/>
              </a:solidFill>
              <a:latin typeface="Circe Bold" charset="-52"/>
              <a:cs typeface="Circe Extra Bold" panose="020B0604020202020204" charset="0"/>
            </a:endParaRPr>
          </a:p>
          <a:p>
            <a:endParaRPr lang="ru-RU" dirty="0">
              <a:solidFill>
                <a:schemeClr val="bg1"/>
              </a:solidFill>
              <a:latin typeface="Circe Bold" charset="-52"/>
              <a:cs typeface="Circe Extra Bold" panose="020B060402020202020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40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</a:rPr>
              <a:t>Государственные молодежные премии Чувашской Республики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0" y="-1045462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Circe Bold" charset="-52"/>
                </a:rPr>
                <a:t>РЕЗУЛЬТАТЫ</a:t>
              </a:r>
              <a:endParaRPr lang="ru-RU" sz="4000" b="1" dirty="0">
                <a:latin typeface="Circe Bold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545432" y="1839917"/>
            <a:ext cx="1111717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		</a:t>
            </a:r>
            <a:r>
              <a:rPr lang="ru-RU" sz="32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Проект реализуется с января 2020 года. За время реализации привлечено более 80 волонтеров (студенты  1-3 курсов, педагогический состав). Систематически оказывается помощь </a:t>
            </a:r>
            <a:r>
              <a:rPr lang="ru-RU" sz="3200" dirty="0" smtClean="0">
                <a:solidFill>
                  <a:prstClr val="white"/>
                </a:solidFill>
                <a:latin typeface="Circe Bold" charset="-52"/>
                <a:cs typeface="Circe Extra Bold" panose="020B0604020202020204" charset="0"/>
              </a:rPr>
              <a:t>БУ «</a:t>
            </a:r>
            <a:r>
              <a:rPr lang="ru-RU" sz="3200" dirty="0" err="1" smtClean="0">
                <a:solidFill>
                  <a:prstClr val="white"/>
                </a:solidFill>
                <a:latin typeface="Circe Bold" charset="-52"/>
                <a:cs typeface="Circe Extra Bold" panose="020B0604020202020204" charset="0"/>
              </a:rPr>
              <a:t>Кугесьский</a:t>
            </a:r>
            <a:r>
              <a:rPr lang="ru-RU" sz="3200" dirty="0" smtClean="0">
                <a:solidFill>
                  <a:prstClr val="white"/>
                </a:solidFill>
                <a:latin typeface="Circe Bold" charset="-52"/>
                <a:cs typeface="Circe Extra Bold" panose="020B0604020202020204" charset="0"/>
              </a:rPr>
              <a:t> дом-интернат для престарелых и инвалидов» Минтруда Чувашии, ветеранам колледжа, автономному учреждению "Комплексный центр социального обслуживания населения г. Чебоксары" Минтруда Чувашии (Ленинский, Калининский, Московский районы).</a:t>
            </a:r>
            <a:endParaRPr lang="ru-RU" dirty="0" smtClean="0">
              <a:solidFill>
                <a:schemeClr val="bg1"/>
              </a:solidFill>
              <a:latin typeface="Circe Bold" charset="-52"/>
              <a:cs typeface="Circe Extra Bold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Circe Bold" charset="-52"/>
              <a:cs typeface="Circe Extra Bold" panose="020B060402020202020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40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</a:rPr>
              <a:t>Государственные молодежные премии Чувашской Республики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0" y="-1045462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" y="865107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Circe Bold" charset="-52"/>
                </a:rPr>
                <a:t>Достижения</a:t>
              </a: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537411" y="2001814"/>
            <a:ext cx="111171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Полуфиналист Всероссийского конкурса волонтерских инициатив «Доброволец России-2020» в номинации «Рожденные помогать»;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3200" dirty="0" smtClean="0">
              <a:solidFill>
                <a:schemeClr val="bg1"/>
              </a:solidFill>
              <a:latin typeface="Circe Bold" charset="-52"/>
              <a:cs typeface="Circe Extra Bold" panose="020B060402020202020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 Победитель специального конкурса 2020 года Фонда </a:t>
            </a:r>
            <a:r>
              <a:rPr lang="ru-RU" sz="3200" dirty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П</a:t>
            </a:r>
            <a:r>
              <a:rPr lang="ru-RU" sz="32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резидентских грантов;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3200" dirty="0" smtClean="0">
              <a:solidFill>
                <a:schemeClr val="bg1"/>
              </a:solidFill>
              <a:latin typeface="Circe Bold" charset="-52"/>
              <a:cs typeface="Circe Extra Bold" panose="020B060402020202020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Лауреат национальной премии «Студент года» в номинации «Добровольческое объединение».</a:t>
            </a:r>
            <a:endParaRPr lang="ru-RU" sz="3200" dirty="0">
              <a:solidFill>
                <a:schemeClr val="bg1"/>
              </a:solidFill>
              <a:latin typeface="Circe Bold" charset="-52"/>
              <a:cs typeface="Circe Extra Bold" panose="020B060402020202020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40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</a:rPr>
              <a:t>Государственные молодежные премии Чувашской Республики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59267" y="-1036995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" y="865107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Circe Bold" charset="-52"/>
                </a:rPr>
                <a:t>Награды</a:t>
              </a: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pic>
        <p:nvPicPr>
          <p:cNvPr id="13" name="Рисунок 12" descr="TrIqj9Q0Q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1852" y="219510"/>
            <a:ext cx="2555008" cy="363558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1240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</a:rPr>
              <a:t>Государственные молодежные премии Чувашской Республики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4" y="1017088"/>
            <a:ext cx="3520520" cy="2564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4076" y="3873411"/>
            <a:ext cx="3680907" cy="2760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0738" y="1762930"/>
            <a:ext cx="4368236" cy="32761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3221" y="3324903"/>
            <a:ext cx="2955506" cy="3940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50508" y="3791001"/>
            <a:ext cx="3465021" cy="259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-491067" y="-1026343"/>
            <a:ext cx="12683067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" y="865107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Circe Bold" charset="-52"/>
                </a:rPr>
                <a:t>ФОТОГАЛЕРЕЯ</a:t>
              </a: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pic>
        <p:nvPicPr>
          <p:cNvPr id="10" name="Рисунок 9" descr="QlD6rUsas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013" y="626191"/>
            <a:ext cx="2800337" cy="3743025"/>
          </a:xfrm>
          <a:prstGeom prst="rect">
            <a:avLst/>
          </a:prstGeom>
        </p:spPr>
      </p:pic>
      <p:pic>
        <p:nvPicPr>
          <p:cNvPr id="11" name="Рисунок 10" descr="GBxMHNWptM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458" y="1542945"/>
            <a:ext cx="4352364" cy="3264273"/>
          </a:xfrm>
          <a:prstGeom prst="rect">
            <a:avLst/>
          </a:prstGeom>
        </p:spPr>
      </p:pic>
      <p:pic>
        <p:nvPicPr>
          <p:cNvPr id="9" name="Рисунок 8" descr="CJ5EcG5g-x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181" y="1878325"/>
            <a:ext cx="3482514" cy="46433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240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white"/>
                </a:solidFill>
              </a:rPr>
              <a:t>Государственные молодежные премии Чувашской Республики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3" y="4023700"/>
            <a:ext cx="3627050" cy="2720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75" y="3898532"/>
            <a:ext cx="3816951" cy="285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-1" y="-1045462"/>
            <a:ext cx="13913595" cy="11176727"/>
            <a:chOff x="-2" y="-1013378"/>
            <a:chExt cx="13913595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2" y="864373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Circe Bold" charset="-52"/>
                </a:rPr>
                <a:t>МОЯ РОЛЬ В ПРОЕКТЕ</a:t>
              </a:r>
              <a:endParaRPr lang="ru-RU" sz="4000" b="1" dirty="0">
                <a:latin typeface="Circe Bold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545432" y="1839917"/>
            <a:ext cx="11117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dirty="0" smtClean="0">
                <a:solidFill>
                  <a:schemeClr val="bg1"/>
                </a:solidFill>
                <a:latin typeface="Circe Bold" charset="-52"/>
                <a:cs typeface="Circe Extra Bold" panose="020B0604020202020204" charset="0"/>
              </a:rPr>
              <a:t>		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Circe Bold" charset="-52"/>
              <a:cs typeface="Circe Extra Bold" panose="020B060402020202020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47745054"/>
              </p:ext>
            </p:extLst>
          </p:nvPr>
        </p:nvGraphicFramePr>
        <p:xfrm>
          <a:off x="1134533" y="1839918"/>
          <a:ext cx="8119534" cy="4831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0"/>
            <a:ext cx="1240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</a:rPr>
              <a:t>Государственные молодежные премии Чувашской Республики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19106</TotalTime>
  <Words>274</Words>
  <Application>Microsoft Office PowerPoint</Application>
  <PresentationFormat>Широкоэкранный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Times New Roman</vt:lpstr>
      <vt:lpstr>Circe Extra Bold</vt:lpstr>
      <vt:lpstr>Arial</vt:lpstr>
      <vt:lpstr>Circe Light</vt:lpstr>
      <vt:lpstr>Calibri</vt:lpstr>
      <vt:lpstr>Circe</vt:lpstr>
      <vt:lpstr>Circe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SafeTec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Дурдина Зоя</dc:creator>
  <cp:lastModifiedBy>Алексеева Ольга Михайловна</cp:lastModifiedBy>
  <cp:revision>456</cp:revision>
  <cp:lastPrinted>2020-06-22T09:36:24Z</cp:lastPrinted>
  <dcterms:created xsi:type="dcterms:W3CDTF">2020-01-22T13:17:43Z</dcterms:created>
  <dcterms:modified xsi:type="dcterms:W3CDTF">2021-03-22T14:15:26Z</dcterms:modified>
</cp:coreProperties>
</file>