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69" r:id="rId6"/>
    <p:sldId id="259" r:id="rId7"/>
    <p:sldId id="27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1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 Bold" panose="020B0604020202020204" charset="-52"/>
      <p:regular r:id="rId22"/>
    </p:embeddedFont>
    <p:embeddedFont>
      <p:font typeface="Montserrat" panose="020B0604020202020204" charset="-52"/>
      <p:regular r:id="rId23"/>
    </p:embeddedFont>
    <p:embeddedFont>
      <p:font typeface="League Spartan" panose="020B0604020202020204" charset="0"/>
      <p:regular r:id="rId24"/>
    </p:embeddedFont>
    <p:embeddedFont>
      <p:font typeface="Montserrat Semi-Bold" panose="020B0604020202020204" charset="-52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59F1"/>
    <a:srgbClr val="ED4949"/>
    <a:srgbClr val="45AB36"/>
    <a:srgbClr val="5271FF"/>
    <a:srgbClr val="FF7979"/>
    <a:srgbClr val="3894D6"/>
    <a:srgbClr val="9D2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2" d="100"/>
          <a:sy n="62" d="100"/>
        </p:scale>
        <p:origin x="1254" y="4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DC6591-1664-4499-B25D-179C65CF21F2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5F92F-1872-49CD-A163-2C164AA76F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59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5F92F-1872-49CD-A163-2C164AA76F6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65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75F92F-1872-49CD-A163-2C164AA76F6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619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10" Type="http://schemas.openxmlformats.org/officeDocument/2006/relationships/image" Target="../media/image35.png"/><Relationship Id="rId9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2.svg"/><Relationship Id="rId4" Type="http://schemas.openxmlformats.org/officeDocument/2006/relationships/image" Target="../media/image8.jpe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1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9.svg"/><Relationship Id="rId4" Type="http://schemas.openxmlformats.org/officeDocument/2006/relationships/image" Target="../media/image23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28700" y="620115"/>
            <a:ext cx="1101154" cy="1291332"/>
          </a:xfrm>
          <a:custGeom>
            <a:avLst/>
            <a:gdLst/>
            <a:ahLst/>
            <a:cxnLst/>
            <a:rect l="l" t="t" r="r" b="b"/>
            <a:pathLst>
              <a:path w="1101154" h="1291332">
                <a:moveTo>
                  <a:pt x="0" y="0"/>
                </a:moveTo>
                <a:lnTo>
                  <a:pt x="1101154" y="0"/>
                </a:lnTo>
                <a:lnTo>
                  <a:pt x="1101154" y="1291332"/>
                </a:lnTo>
                <a:lnTo>
                  <a:pt x="0" y="1291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8612634"/>
            <a:ext cx="1101154" cy="1291332"/>
          </a:xfrm>
          <a:custGeom>
            <a:avLst/>
            <a:gdLst/>
            <a:ahLst/>
            <a:cxnLst/>
            <a:rect l="l" t="t" r="r" b="b"/>
            <a:pathLst>
              <a:path w="1101154" h="1291332">
                <a:moveTo>
                  <a:pt x="0" y="0"/>
                </a:moveTo>
                <a:lnTo>
                  <a:pt x="1101154" y="0"/>
                </a:lnTo>
                <a:lnTo>
                  <a:pt x="1101154" y="1291332"/>
                </a:lnTo>
                <a:lnTo>
                  <a:pt x="0" y="1291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6158146" y="620115"/>
            <a:ext cx="1101154" cy="1291332"/>
          </a:xfrm>
          <a:custGeom>
            <a:avLst/>
            <a:gdLst/>
            <a:ahLst/>
            <a:cxnLst/>
            <a:rect l="l" t="t" r="r" b="b"/>
            <a:pathLst>
              <a:path w="1101154" h="1291332">
                <a:moveTo>
                  <a:pt x="1101154" y="0"/>
                </a:moveTo>
                <a:lnTo>
                  <a:pt x="0" y="0"/>
                </a:lnTo>
                <a:lnTo>
                  <a:pt x="0" y="1291332"/>
                </a:lnTo>
                <a:lnTo>
                  <a:pt x="1101154" y="1291332"/>
                </a:lnTo>
                <a:lnTo>
                  <a:pt x="11011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21538" y="6947647"/>
            <a:ext cx="2368182" cy="2368182"/>
          </a:xfrm>
          <a:custGeom>
            <a:avLst/>
            <a:gdLst/>
            <a:ahLst/>
            <a:cxnLst/>
            <a:rect l="l" t="t" r="r" b="b"/>
            <a:pathLst>
              <a:path w="2368182" h="2368182">
                <a:moveTo>
                  <a:pt x="0" y="0"/>
                </a:moveTo>
                <a:lnTo>
                  <a:pt x="2368182" y="0"/>
                </a:lnTo>
                <a:lnTo>
                  <a:pt x="2368182" y="2368182"/>
                </a:lnTo>
                <a:lnTo>
                  <a:pt x="0" y="236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244457" y="6821683"/>
            <a:ext cx="2620109" cy="2620109"/>
          </a:xfrm>
          <a:custGeom>
            <a:avLst/>
            <a:gdLst/>
            <a:ahLst/>
            <a:cxnLst/>
            <a:rect l="l" t="t" r="r" b="b"/>
            <a:pathLst>
              <a:path w="2620109" h="2620109">
                <a:moveTo>
                  <a:pt x="0" y="0"/>
                </a:moveTo>
                <a:lnTo>
                  <a:pt x="2620109" y="0"/>
                </a:lnTo>
                <a:lnTo>
                  <a:pt x="2620109" y="2620109"/>
                </a:lnTo>
                <a:lnTo>
                  <a:pt x="0" y="2620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739122" y="6772861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39122" y="6772861"/>
            <a:ext cx="7710963" cy="7710963"/>
          </a:xfrm>
          <a:custGeom>
            <a:avLst/>
            <a:gdLst/>
            <a:ahLst/>
            <a:cxnLst/>
            <a:rect l="l" t="t" r="r" b="b"/>
            <a:pathLst>
              <a:path w="7710963" h="7710963">
                <a:moveTo>
                  <a:pt x="0" y="0"/>
                </a:moveTo>
                <a:lnTo>
                  <a:pt x="7710963" y="0"/>
                </a:lnTo>
                <a:lnTo>
                  <a:pt x="771096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70216" y="3902324"/>
            <a:ext cx="1804569" cy="1788164"/>
          </a:xfrm>
          <a:custGeom>
            <a:avLst/>
            <a:gdLst/>
            <a:ahLst/>
            <a:cxnLst/>
            <a:rect l="l" t="t" r="r" b="b"/>
            <a:pathLst>
              <a:path w="1804569" h="1788164">
                <a:moveTo>
                  <a:pt x="0" y="0"/>
                </a:moveTo>
                <a:lnTo>
                  <a:pt x="1804569" y="0"/>
                </a:lnTo>
                <a:lnTo>
                  <a:pt x="1804569" y="1788164"/>
                </a:lnTo>
                <a:lnTo>
                  <a:pt x="0" y="17881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5462" y="2391655"/>
            <a:ext cx="18042538" cy="302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54"/>
              </a:lnSpc>
            </a:pPr>
            <a:r>
              <a:rPr lang="en-US" sz="11654" b="1" dirty="0">
                <a:solidFill>
                  <a:srgbClr val="5271FF"/>
                </a:solidFill>
                <a:latin typeface="Montserrat Bold"/>
              </a:rPr>
              <a:t>ШКОЛА БУДУЩЕГО СЛЕДОВАТЕЛЯ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203525" y="9362639"/>
            <a:ext cx="8172391" cy="415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699" dirty="0">
                <a:solidFill>
                  <a:srgbClr val="5271FF"/>
                </a:solidFill>
                <a:latin typeface="Montserrat Bold"/>
              </a:rPr>
              <a:t>#ШБС</a:t>
            </a:r>
            <a:r>
              <a:rPr lang="en-US" sz="2699" dirty="0">
                <a:solidFill>
                  <a:srgbClr val="000000"/>
                </a:solidFill>
                <a:latin typeface="Montserrat"/>
              </a:rPr>
              <a:t> https://</a:t>
            </a:r>
            <a:r>
              <a:rPr lang="en-US" sz="2699" dirty="0" smtClean="0">
                <a:solidFill>
                  <a:srgbClr val="000000"/>
                </a:solidFill>
                <a:latin typeface="Montserrat"/>
              </a:rPr>
              <a:t>t.me/bsch304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28237" y="5256913"/>
            <a:ext cx="13329909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3200" spc="374" dirty="0">
                <a:solidFill>
                  <a:srgbClr val="000000"/>
                </a:solidFill>
                <a:latin typeface="Montserrat Bold"/>
              </a:rPr>
              <a:t>ПОЧУВСТВУЙ СЕБЯ НАСТОЯЩИМ СЛЕДОПЫТОМ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0" y="0"/>
            <a:ext cx="20200331" cy="10287000"/>
            <a:chOff x="0" y="0"/>
            <a:chExt cx="24732825" cy="125951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732825" cy="12595168"/>
            </a:xfrm>
            <a:custGeom>
              <a:avLst/>
              <a:gdLst/>
              <a:ahLst/>
              <a:cxnLst/>
              <a:rect l="l" t="t" r="r" b="b"/>
              <a:pathLst>
                <a:path w="24732825" h="12595168">
                  <a:moveTo>
                    <a:pt x="0" y="0"/>
                  </a:moveTo>
                  <a:lnTo>
                    <a:pt x="0" y="12595168"/>
                  </a:lnTo>
                  <a:lnTo>
                    <a:pt x="24732825" y="12595168"/>
                  </a:lnTo>
                  <a:lnTo>
                    <a:pt x="24732825" y="0"/>
                  </a:lnTo>
                  <a:lnTo>
                    <a:pt x="0" y="0"/>
                  </a:lnTo>
                  <a:close/>
                  <a:moveTo>
                    <a:pt x="24671865" y="12534208"/>
                  </a:moveTo>
                  <a:lnTo>
                    <a:pt x="59690" y="12534208"/>
                  </a:lnTo>
                  <a:lnTo>
                    <a:pt x="59690" y="59690"/>
                  </a:lnTo>
                  <a:lnTo>
                    <a:pt x="24671865" y="59690"/>
                  </a:lnTo>
                  <a:lnTo>
                    <a:pt x="24671865" y="12534208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pic>
        <p:nvPicPr>
          <p:cNvPr id="1026" name="Picture 2" descr="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4599" y="5610031"/>
            <a:ext cx="681601" cy="86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990886" y="5709720"/>
            <a:ext cx="11004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5271FF"/>
                </a:solidFill>
                <a:latin typeface="Montserrat Bold" panose="020B0604020202020204" charset="-52"/>
              </a:rPr>
              <a:t>Школа №304 </a:t>
            </a:r>
            <a:r>
              <a:rPr lang="ru-RU" b="1" spc="374" dirty="0">
                <a:solidFill>
                  <a:srgbClr val="5271FF"/>
                </a:solidFill>
                <a:latin typeface="Montserrat Bold" panose="020B0604020202020204" charset="-52"/>
              </a:rPr>
              <a:t>«Центр подготовки кадет» Центрального района</a:t>
            </a:r>
            <a:endParaRPr lang="en-US" b="1" dirty="0">
              <a:solidFill>
                <a:srgbClr val="5271FF"/>
              </a:solidFill>
              <a:latin typeface="Montserrat Bold" panose="020B060402020202020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4010" y="852098"/>
            <a:ext cx="9399539" cy="2385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9"/>
              </a:lnSpc>
            </a:pPr>
            <a:r>
              <a:rPr lang="en-US" sz="7999" b="1" spc="375" dirty="0">
                <a:solidFill>
                  <a:srgbClr val="45AB36"/>
                </a:solidFill>
                <a:latin typeface="Montserrat Bold"/>
              </a:rPr>
              <a:t>СОБЫТИЙНЫЙ КАЛЕНДАРЬ </a:t>
            </a:r>
          </a:p>
        </p:txBody>
      </p:sp>
      <p:sp>
        <p:nvSpPr>
          <p:cNvPr id="3" name="Freeform 3"/>
          <p:cNvSpPr/>
          <p:nvPr/>
        </p:nvSpPr>
        <p:spPr>
          <a:xfrm>
            <a:off x="1028700" y="4005636"/>
            <a:ext cx="7511378" cy="5633534"/>
          </a:xfrm>
          <a:custGeom>
            <a:avLst/>
            <a:gdLst/>
            <a:ahLst/>
            <a:cxnLst/>
            <a:rect l="l" t="t" r="r" b="b"/>
            <a:pathLst>
              <a:path w="7511378" h="5633534">
                <a:moveTo>
                  <a:pt x="0" y="0"/>
                </a:moveTo>
                <a:lnTo>
                  <a:pt x="7511378" y="0"/>
                </a:lnTo>
                <a:lnTo>
                  <a:pt x="7511378" y="5633533"/>
                </a:lnTo>
                <a:lnTo>
                  <a:pt x="0" y="56335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84346" y="2087393"/>
            <a:ext cx="8412857" cy="1002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профильные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теоретические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занятия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и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лекция</a:t>
            </a:r>
            <a:endParaRPr lang="en-US" sz="3299" b="1" dirty="0">
              <a:solidFill>
                <a:srgbClr val="494949"/>
              </a:solidFill>
              <a:latin typeface="Montserrat" panose="020B0604020202020204" charset="-5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525000" y="1172698"/>
            <a:ext cx="9327257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81"/>
              </a:lnSpc>
            </a:pPr>
            <a:r>
              <a:rPr lang="en-US" sz="5651" b="1" dirty="0">
                <a:solidFill>
                  <a:srgbClr val="45AB36"/>
                </a:solidFill>
                <a:latin typeface="Montserrat Bold" panose="020B0604020202020204" charset="-52"/>
              </a:rPr>
              <a:t>ДВА РАЗА В НЕДЕЛЮ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84345" y="8075895"/>
            <a:ext cx="8412857" cy="1002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интерактивные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практические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занятия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по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ОБЖ и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медпомощи</a:t>
            </a:r>
            <a:endParaRPr lang="en-US" sz="3299" b="1" dirty="0">
              <a:solidFill>
                <a:srgbClr val="494949"/>
              </a:solidFill>
              <a:latin typeface="Montserrat" panose="020B0604020202020204" charset="-5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84345" y="4840911"/>
            <a:ext cx="8412857" cy="151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практические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занятия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по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криминалистике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и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следственному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делу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, 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мастер-классы</a:t>
            </a:r>
            <a:endParaRPr lang="en-US" sz="3299" b="1" dirty="0">
              <a:solidFill>
                <a:srgbClr val="494949"/>
              </a:solidFill>
              <a:latin typeface="Montserrat" panose="020B0604020202020204" charset="-5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568778" y="3923539"/>
            <a:ext cx="9441557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81"/>
              </a:lnSpc>
            </a:pPr>
            <a:r>
              <a:rPr lang="en-US" sz="5651" b="1" dirty="0">
                <a:solidFill>
                  <a:srgbClr val="45AB36"/>
                </a:solidFill>
                <a:latin typeface="Montserrat Bold" panose="020B0604020202020204" charset="-52"/>
              </a:rPr>
              <a:t>ТРИ РАЗА В НЕДЕЛЮ</a:t>
            </a:r>
          </a:p>
          <a:p>
            <a:pPr>
              <a:lnSpc>
                <a:spcPts val="6781"/>
              </a:lnSpc>
            </a:pPr>
            <a:endParaRPr lang="en-US" sz="5651" dirty="0">
              <a:solidFill>
                <a:srgbClr val="45AB36"/>
              </a:solidFill>
              <a:latin typeface="League Sparta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693549" y="7235213"/>
            <a:ext cx="6904730" cy="171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81"/>
              </a:lnSpc>
            </a:pPr>
            <a:r>
              <a:rPr lang="en-US" sz="5651" b="1" dirty="0">
                <a:solidFill>
                  <a:srgbClr val="45AB36"/>
                </a:solidFill>
                <a:latin typeface="Montserrat Bold" panose="020B0604020202020204" charset="-52"/>
              </a:rPr>
              <a:t>РАЗ В НЕДЕЛЮ</a:t>
            </a:r>
          </a:p>
          <a:p>
            <a:pPr>
              <a:lnSpc>
                <a:spcPts val="6781"/>
              </a:lnSpc>
            </a:pPr>
            <a:endParaRPr lang="en-US" sz="5651" dirty="0">
              <a:solidFill>
                <a:srgbClr val="45AB36"/>
              </a:solidFill>
              <a:latin typeface="League Spart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4010" y="3140373"/>
            <a:ext cx="8779503" cy="53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dirty="0">
                <a:latin typeface="Montserrat Bold"/>
              </a:rPr>
              <a:t>ПОСЛЕ РЕАЛИЗАЦИИ ПРОЕКТА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4005636"/>
            <a:ext cx="7511378" cy="5633534"/>
            <a:chOff x="0" y="0"/>
            <a:chExt cx="1978305" cy="14837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78305" cy="1483729"/>
            </a:xfrm>
            <a:custGeom>
              <a:avLst/>
              <a:gdLst/>
              <a:ahLst/>
              <a:cxnLst/>
              <a:rect l="l" t="t" r="r" b="b"/>
              <a:pathLst>
                <a:path w="1978305" h="1483729">
                  <a:moveTo>
                    <a:pt x="0" y="0"/>
                  </a:moveTo>
                  <a:lnTo>
                    <a:pt x="1978305" y="0"/>
                  </a:lnTo>
                  <a:lnTo>
                    <a:pt x="1978305" y="1483729"/>
                  </a:lnTo>
                  <a:lnTo>
                    <a:pt x="0" y="14837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45AB36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1978305" cy="15123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7" name="Freeform 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6980642" h="12595168">
                <a:moveTo>
                  <a:pt x="0" y="0"/>
                </a:moveTo>
                <a:lnTo>
                  <a:pt x="0" y="12595168"/>
                </a:lnTo>
                <a:lnTo>
                  <a:pt x="26980642" y="12595168"/>
                </a:lnTo>
                <a:lnTo>
                  <a:pt x="26980642" y="0"/>
                </a:lnTo>
                <a:lnTo>
                  <a:pt x="0" y="0"/>
                </a:lnTo>
                <a:close/>
                <a:moveTo>
                  <a:pt x="26919684" y="12534208"/>
                </a:moveTo>
                <a:lnTo>
                  <a:pt x="59690" y="12534208"/>
                </a:lnTo>
                <a:lnTo>
                  <a:pt x="59690" y="59690"/>
                </a:lnTo>
                <a:lnTo>
                  <a:pt x="26919684" y="59690"/>
                </a:lnTo>
                <a:lnTo>
                  <a:pt x="26919684" y="12534208"/>
                </a:lnTo>
                <a:close/>
              </a:path>
            </a:pathLst>
          </a:custGeom>
          <a:solidFill>
            <a:srgbClr val="5271FF"/>
          </a:solidFill>
          <a:ln>
            <a:solidFill>
              <a:srgbClr val="45AB36"/>
            </a:solidFill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569" y="834356"/>
            <a:ext cx="9399539" cy="234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9"/>
              </a:lnSpc>
            </a:pPr>
            <a:r>
              <a:rPr lang="en-US" sz="7999" spc="375" dirty="0">
                <a:solidFill>
                  <a:srgbClr val="3894D6"/>
                </a:solidFill>
                <a:latin typeface="Montserrat Bold"/>
              </a:rPr>
              <a:t>СОБЫТИЙНЫЙ КАЛЕНДАРЬ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81357" y="2649750"/>
            <a:ext cx="8312443" cy="2137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9"/>
              </a:lnSpc>
            </a:pPr>
            <a:r>
              <a:rPr lang="en-US" sz="2299" b="1" dirty="0">
                <a:solidFill>
                  <a:srgbClr val="ED4949"/>
                </a:solidFill>
                <a:latin typeface="Montserrat" panose="020B0604020202020204" charset="-52"/>
              </a:rPr>
              <a:t>—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открытое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занятия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«</a:t>
            </a:r>
            <a:r>
              <a:rPr lang="en-US" sz="2299" b="1" dirty="0" err="1">
                <a:solidFill>
                  <a:srgbClr val="ED4949"/>
                </a:solidFill>
                <a:latin typeface="Montserrat" panose="020B0604020202020204" charset="-52"/>
              </a:rPr>
              <a:t>Занимательная</a:t>
            </a:r>
            <a:r>
              <a:rPr lang="en-US" sz="2299" b="1" dirty="0">
                <a:solidFill>
                  <a:srgbClr val="ED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ED4949"/>
                </a:solidFill>
                <a:latin typeface="Montserrat" panose="020B0604020202020204" charset="-52"/>
              </a:rPr>
              <a:t>история</a:t>
            </a:r>
            <a:r>
              <a:rPr lang="en-US" sz="2299" b="1" dirty="0">
                <a:solidFill>
                  <a:srgbClr val="ED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ED4949"/>
                </a:solidFill>
                <a:latin typeface="Montserrat" panose="020B0604020202020204" charset="-52"/>
              </a:rPr>
              <a:t>следственного</a:t>
            </a:r>
            <a:r>
              <a:rPr lang="en-US" sz="2299" b="1" dirty="0">
                <a:solidFill>
                  <a:srgbClr val="ED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ED4949"/>
                </a:solidFill>
                <a:latin typeface="Montserrat" panose="020B0604020202020204" charset="-52"/>
              </a:rPr>
              <a:t>дела</a:t>
            </a:r>
            <a:r>
              <a:rPr lang="en-US" sz="2299" b="1" dirty="0">
                <a:solidFill>
                  <a:srgbClr val="ED4949"/>
                </a:solidFill>
                <a:latin typeface="Montserrat" panose="020B0604020202020204" charset="-52"/>
              </a:rPr>
              <a:t> в </a:t>
            </a:r>
            <a:r>
              <a:rPr lang="en-US" sz="2299" b="1" dirty="0" err="1">
                <a:solidFill>
                  <a:srgbClr val="ED4949"/>
                </a:solidFill>
                <a:latin typeface="Montserrat" panose="020B0604020202020204" charset="-52"/>
              </a:rPr>
              <a:t>России</a:t>
            </a:r>
            <a:r>
              <a:rPr lang="en-US" sz="2299" b="1" dirty="0">
                <a:solidFill>
                  <a:srgbClr val="ED4949"/>
                </a:solidFill>
                <a:latin typeface="Montserrat" panose="020B0604020202020204" charset="-52"/>
              </a:rPr>
              <a:t>. </a:t>
            </a:r>
            <a:r>
              <a:rPr lang="en-US" sz="2299" b="1" dirty="0" err="1">
                <a:solidFill>
                  <a:srgbClr val="ED4949"/>
                </a:solidFill>
                <a:latin typeface="Montserrat" panose="020B0604020202020204" charset="-52"/>
              </a:rPr>
              <a:t>Петр</a:t>
            </a:r>
            <a:r>
              <a:rPr lang="en-US" sz="2299" b="1" dirty="0">
                <a:solidFill>
                  <a:srgbClr val="ED4949"/>
                </a:solidFill>
                <a:latin typeface="Montserrat" panose="020B0604020202020204" charset="-52"/>
              </a:rPr>
              <a:t> I — </a:t>
            </a:r>
            <a:r>
              <a:rPr lang="en-US" sz="2299" b="1" dirty="0" err="1">
                <a:solidFill>
                  <a:srgbClr val="ED4949"/>
                </a:solidFill>
                <a:latin typeface="Montserrat" panose="020B0604020202020204" charset="-52"/>
              </a:rPr>
              <a:t>настоящее</a:t>
            </a:r>
            <a:r>
              <a:rPr lang="en-US" sz="2299" b="1" dirty="0">
                <a:solidFill>
                  <a:srgbClr val="ED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ED4949"/>
                </a:solidFill>
                <a:latin typeface="Montserrat" panose="020B0604020202020204" charset="-52"/>
              </a:rPr>
              <a:t>время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» </a:t>
            </a:r>
          </a:p>
          <a:p>
            <a:pPr algn="just">
              <a:lnSpc>
                <a:spcPts val="2759"/>
              </a:lnSpc>
            </a:pPr>
            <a:r>
              <a:rPr lang="en-US" sz="2299" b="1" dirty="0">
                <a:solidFill>
                  <a:srgbClr val="ED4949"/>
                </a:solidFill>
                <a:latin typeface="Montserrat" panose="020B0604020202020204" charset="-52"/>
              </a:rPr>
              <a:t>—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практическое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занятие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и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мастер-класса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по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работе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с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историческими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документами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«</a:t>
            </a:r>
            <a:r>
              <a:rPr lang="en-US" sz="2299" b="1" dirty="0" err="1">
                <a:solidFill>
                  <a:srgbClr val="ED4949"/>
                </a:solidFill>
                <a:latin typeface="Montserrat" panose="020B0604020202020204" charset="-52"/>
              </a:rPr>
              <a:t>Следственное</a:t>
            </a:r>
            <a:r>
              <a:rPr lang="en-US" sz="2299" b="1" dirty="0">
                <a:solidFill>
                  <a:srgbClr val="ED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ED4949"/>
                </a:solidFill>
                <a:latin typeface="Montserrat" panose="020B0604020202020204" charset="-52"/>
              </a:rPr>
              <a:t>дело</a:t>
            </a:r>
            <a:r>
              <a:rPr lang="en-US" sz="2299" b="1" dirty="0">
                <a:solidFill>
                  <a:srgbClr val="ED4949"/>
                </a:solidFill>
                <a:latin typeface="Montserrat" panose="020B0604020202020204" charset="-52"/>
              </a:rPr>
              <a:t> в </a:t>
            </a:r>
            <a:r>
              <a:rPr lang="en-US" sz="2299" b="1" dirty="0" err="1">
                <a:solidFill>
                  <a:srgbClr val="ED4949"/>
                </a:solidFill>
                <a:latin typeface="Montserrat" panose="020B0604020202020204" charset="-52"/>
              </a:rPr>
              <a:t>исторических</a:t>
            </a:r>
            <a:r>
              <a:rPr lang="en-US" sz="2299" b="1" dirty="0">
                <a:solidFill>
                  <a:srgbClr val="ED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ED4949"/>
                </a:solidFill>
                <a:latin typeface="Montserrat" panose="020B0604020202020204" charset="-52"/>
              </a:rPr>
              <a:t>хрониках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»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22902" y="955105"/>
            <a:ext cx="8965098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99"/>
              </a:lnSpc>
            </a:pPr>
            <a:r>
              <a:rPr lang="en-US" sz="5166" b="1" dirty="0">
                <a:solidFill>
                  <a:srgbClr val="ED4949"/>
                </a:solidFill>
                <a:latin typeface="Montserrat Bold" panose="020B0604020202020204" charset="-52"/>
              </a:rPr>
              <a:t>МОДУЛЬ I. “ИСТОРИЯ СЛЕДСТВЕННОГО ДЕЛА</a:t>
            </a:r>
            <a:r>
              <a:rPr lang="en-US" sz="5166" b="1" dirty="0">
                <a:solidFill>
                  <a:srgbClr val="ED4949"/>
                </a:solidFill>
                <a:latin typeface="Montserrat" panose="020B0604020202020204" charset="-52"/>
              </a:rPr>
              <a:t>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569" y="3140372"/>
            <a:ext cx="8779503" cy="53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Montserrat Bold"/>
              </a:rPr>
              <a:t>МОДУЛЬНЫЕ ЗАНЯТИЯ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81357" y="6768155"/>
            <a:ext cx="831244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59"/>
              </a:lnSpc>
            </a:pPr>
            <a:r>
              <a:rPr lang="en-US" sz="2299" b="1" dirty="0">
                <a:solidFill>
                  <a:srgbClr val="9D2CD1"/>
                </a:solidFill>
                <a:latin typeface="Montserrat" panose="020B0604020202020204" charset="-52"/>
              </a:rPr>
              <a:t>—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 smtClean="0">
                <a:solidFill>
                  <a:srgbClr val="494949"/>
                </a:solidFill>
                <a:latin typeface="Montserrat" panose="020B0604020202020204" charset="-52"/>
              </a:rPr>
              <a:t>открыто</a:t>
            </a:r>
            <a:r>
              <a:rPr lang="ru-RU" sz="2299" b="1" dirty="0" smtClean="0">
                <a:solidFill>
                  <a:srgbClr val="494949"/>
                </a:solidFill>
                <a:latin typeface="Montserrat" panose="020B0604020202020204" charset="-52"/>
              </a:rPr>
              <a:t>е</a:t>
            </a:r>
            <a:r>
              <a:rPr lang="en-US" sz="2299" b="1" dirty="0" smtClean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 smtClean="0">
                <a:solidFill>
                  <a:srgbClr val="494949"/>
                </a:solidFill>
                <a:latin typeface="Montserrat" panose="020B0604020202020204" charset="-52"/>
              </a:rPr>
              <a:t>заняти</a:t>
            </a:r>
            <a:r>
              <a:rPr lang="ru-RU" sz="2299" b="1" dirty="0" smtClean="0">
                <a:solidFill>
                  <a:srgbClr val="494949"/>
                </a:solidFill>
                <a:latin typeface="Montserrat" panose="020B0604020202020204" charset="-52"/>
              </a:rPr>
              <a:t>е</a:t>
            </a:r>
            <a:r>
              <a:rPr lang="en-US" sz="2299" b="1" dirty="0" smtClean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«</a:t>
            </a:r>
            <a:r>
              <a:rPr lang="en-US" sz="2299" b="1" dirty="0" err="1">
                <a:solidFill>
                  <a:srgbClr val="9D2CD1"/>
                </a:solidFill>
                <a:latin typeface="Montserrat" panose="020B0604020202020204" charset="-52"/>
              </a:rPr>
              <a:t>Криминалистика</a:t>
            </a:r>
            <a:r>
              <a:rPr lang="en-US" sz="2299" b="1" dirty="0">
                <a:solidFill>
                  <a:srgbClr val="9D2CD1"/>
                </a:solidFill>
                <a:latin typeface="Montserrat" panose="020B0604020202020204" charset="-52"/>
              </a:rPr>
              <a:t> — </a:t>
            </a:r>
            <a:r>
              <a:rPr lang="en-US" sz="2299" b="1" dirty="0" err="1">
                <a:solidFill>
                  <a:srgbClr val="9D2CD1"/>
                </a:solidFill>
                <a:latin typeface="Montserrat" panose="020B0604020202020204" charset="-52"/>
              </a:rPr>
              <a:t>руки</a:t>
            </a:r>
            <a:r>
              <a:rPr lang="en-US" sz="2299" b="1" dirty="0">
                <a:solidFill>
                  <a:srgbClr val="9D2CD1"/>
                </a:solidFill>
                <a:latin typeface="Montserrat" panose="020B0604020202020204" charset="-52"/>
              </a:rPr>
              <a:t> и </a:t>
            </a:r>
            <a:r>
              <a:rPr lang="en-US" sz="2299" b="1" dirty="0" err="1">
                <a:solidFill>
                  <a:srgbClr val="9D2CD1"/>
                </a:solidFill>
                <a:latin typeface="Montserrat" panose="020B0604020202020204" charset="-52"/>
              </a:rPr>
              <a:t>ноги</a:t>
            </a:r>
            <a:r>
              <a:rPr lang="en-US" sz="2299" b="1" dirty="0">
                <a:solidFill>
                  <a:srgbClr val="9D2CD1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9D2CD1"/>
                </a:solidFill>
                <a:latin typeface="Montserrat" panose="020B0604020202020204" charset="-52"/>
              </a:rPr>
              <a:t>следователя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» </a:t>
            </a:r>
          </a:p>
          <a:p>
            <a:pPr algn="just">
              <a:lnSpc>
                <a:spcPts val="2759"/>
              </a:lnSpc>
            </a:pPr>
            <a:r>
              <a:rPr lang="en-US" sz="2299" b="1" dirty="0" smtClean="0">
                <a:solidFill>
                  <a:srgbClr val="9D2CD1"/>
                </a:solidFill>
                <a:latin typeface="Montserrat" panose="020B0604020202020204" charset="-52"/>
              </a:rPr>
              <a:t>—</a:t>
            </a:r>
            <a:r>
              <a:rPr lang="ru-RU" sz="2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 smtClean="0">
                <a:solidFill>
                  <a:srgbClr val="494949"/>
                </a:solidFill>
                <a:latin typeface="Montserrat" panose="020B0604020202020204" charset="-52"/>
              </a:rPr>
              <a:t>практическо</a:t>
            </a:r>
            <a:r>
              <a:rPr lang="ru-RU" sz="2299" b="1" dirty="0" smtClean="0">
                <a:solidFill>
                  <a:srgbClr val="494949"/>
                </a:solidFill>
                <a:latin typeface="Montserrat" panose="020B0604020202020204" charset="-52"/>
              </a:rPr>
              <a:t>е</a:t>
            </a:r>
            <a:r>
              <a:rPr lang="en-US" sz="2299" b="1" dirty="0" smtClean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 smtClean="0">
                <a:solidFill>
                  <a:srgbClr val="494949"/>
                </a:solidFill>
                <a:latin typeface="Montserrat" panose="020B0604020202020204" charset="-52"/>
              </a:rPr>
              <a:t>заняти</a:t>
            </a:r>
            <a:r>
              <a:rPr lang="ru-RU" sz="2299" b="1" dirty="0" smtClean="0">
                <a:solidFill>
                  <a:srgbClr val="494949"/>
                </a:solidFill>
                <a:latin typeface="Montserrat" panose="020B0604020202020204" charset="-52"/>
              </a:rPr>
              <a:t>е</a:t>
            </a:r>
            <a:r>
              <a:rPr lang="en-US" sz="2299" b="1" dirty="0" smtClean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и </a:t>
            </a:r>
            <a:r>
              <a:rPr lang="en-US" sz="2299" b="1" dirty="0" err="1" smtClean="0">
                <a:solidFill>
                  <a:srgbClr val="494949"/>
                </a:solidFill>
                <a:latin typeface="Montserrat" panose="020B0604020202020204" charset="-52"/>
              </a:rPr>
              <a:t>мастер-класс</a:t>
            </a:r>
            <a:r>
              <a:rPr lang="en-US" sz="2299" b="1" dirty="0" smtClean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по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криминалистической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технике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«</a:t>
            </a:r>
            <a:r>
              <a:rPr lang="en-US" sz="2299" b="1" dirty="0" err="1">
                <a:solidFill>
                  <a:srgbClr val="9D2CD1"/>
                </a:solidFill>
                <a:latin typeface="Montserrat" panose="020B0604020202020204" charset="-52"/>
              </a:rPr>
              <a:t>Что</a:t>
            </a:r>
            <a:r>
              <a:rPr lang="en-US" sz="2299" b="1" dirty="0">
                <a:solidFill>
                  <a:srgbClr val="9D2CD1"/>
                </a:solidFill>
                <a:latin typeface="Montserrat" panose="020B0604020202020204" charset="-52"/>
              </a:rPr>
              <a:t> в </a:t>
            </a:r>
            <a:r>
              <a:rPr lang="en-US" sz="2299" b="1" dirty="0" err="1">
                <a:solidFill>
                  <a:srgbClr val="9D2CD1"/>
                </a:solidFill>
                <a:latin typeface="Montserrat" panose="020B0604020202020204" charset="-52"/>
              </a:rPr>
              <a:t>чемодане</a:t>
            </a:r>
            <a:r>
              <a:rPr lang="en-US" sz="2299" b="1" dirty="0">
                <a:solidFill>
                  <a:srgbClr val="9D2CD1"/>
                </a:solidFill>
                <a:latin typeface="Montserrat" panose="020B0604020202020204" charset="-52"/>
              </a:rPr>
              <a:t>?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» </a:t>
            </a:r>
          </a:p>
          <a:p>
            <a:pPr algn="just">
              <a:lnSpc>
                <a:spcPts val="2759"/>
              </a:lnSpc>
            </a:pPr>
            <a:r>
              <a:rPr lang="en-US" sz="2299" b="1" dirty="0" smtClean="0">
                <a:solidFill>
                  <a:srgbClr val="9D2CD1"/>
                </a:solidFill>
                <a:latin typeface="Montserrat" panose="020B0604020202020204" charset="-52"/>
              </a:rPr>
              <a:t>—</a:t>
            </a:r>
            <a:r>
              <a:rPr lang="ru-RU" sz="2299" b="1" dirty="0" smtClean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 smtClean="0">
                <a:solidFill>
                  <a:srgbClr val="494949"/>
                </a:solidFill>
                <a:latin typeface="Montserrat" panose="020B0604020202020204" charset="-52"/>
              </a:rPr>
              <a:t>квиз-игр</a:t>
            </a:r>
            <a:r>
              <a:rPr lang="ru-RU" sz="2299" b="1" dirty="0" smtClean="0">
                <a:solidFill>
                  <a:srgbClr val="494949"/>
                </a:solidFill>
                <a:latin typeface="Montserrat" panose="020B0604020202020204" charset="-52"/>
              </a:rPr>
              <a:t>а</a:t>
            </a:r>
            <a:r>
              <a:rPr lang="en-US" sz="2299" b="1" dirty="0" smtClean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по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введению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в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криминалистику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и </a:t>
            </a:r>
            <a:r>
              <a:rPr lang="en-US" sz="2299" b="1" dirty="0" err="1">
                <a:solidFill>
                  <a:srgbClr val="494949"/>
                </a:solidFill>
                <a:latin typeface="Montserrat" panose="020B0604020202020204" charset="-52"/>
              </a:rPr>
              <a:t>криминологию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 «</a:t>
            </a:r>
            <a:r>
              <a:rPr lang="en-US" sz="2299" b="1" dirty="0" err="1">
                <a:solidFill>
                  <a:srgbClr val="9D2CD1"/>
                </a:solidFill>
                <a:latin typeface="Montserrat" panose="020B0604020202020204" charset="-52"/>
              </a:rPr>
              <a:t>Экспертное</a:t>
            </a:r>
            <a:r>
              <a:rPr lang="en-US" sz="2299" b="1" dirty="0">
                <a:solidFill>
                  <a:srgbClr val="9D2CD1"/>
                </a:solidFill>
                <a:latin typeface="Montserrat" panose="020B0604020202020204" charset="-52"/>
              </a:rPr>
              <a:t> </a:t>
            </a:r>
            <a:r>
              <a:rPr lang="en-US" sz="2299" b="1" dirty="0" err="1">
                <a:solidFill>
                  <a:srgbClr val="9D2CD1"/>
                </a:solidFill>
                <a:latin typeface="Montserrat" panose="020B0604020202020204" charset="-52"/>
              </a:rPr>
              <a:t>мнение</a:t>
            </a:r>
            <a:r>
              <a:rPr lang="en-US" sz="2299" b="1" dirty="0">
                <a:solidFill>
                  <a:srgbClr val="494949"/>
                </a:solidFill>
                <a:latin typeface="Montserrat" panose="020B0604020202020204" charset="-52"/>
              </a:rPr>
              <a:t>»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22902" y="5019050"/>
            <a:ext cx="8312443" cy="155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99"/>
              </a:lnSpc>
            </a:pPr>
            <a:r>
              <a:rPr lang="en-US" sz="5166" b="1" dirty="0">
                <a:solidFill>
                  <a:srgbClr val="9D2CD1"/>
                </a:solidFill>
                <a:latin typeface="Montserrat Bold" panose="020B0604020202020204" charset="-52"/>
              </a:rPr>
              <a:t>МОДУЛЬ III. “КРИМИНАЛИСТИКА I” </a:t>
            </a:r>
          </a:p>
        </p:txBody>
      </p:sp>
      <p:sp>
        <p:nvSpPr>
          <p:cNvPr id="15" name="Freeform 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6980642" h="12595168">
                <a:moveTo>
                  <a:pt x="0" y="0"/>
                </a:moveTo>
                <a:lnTo>
                  <a:pt x="0" y="12595168"/>
                </a:lnTo>
                <a:lnTo>
                  <a:pt x="26980642" y="12595168"/>
                </a:lnTo>
                <a:lnTo>
                  <a:pt x="26980642" y="0"/>
                </a:lnTo>
                <a:lnTo>
                  <a:pt x="0" y="0"/>
                </a:lnTo>
                <a:close/>
                <a:moveTo>
                  <a:pt x="26919684" y="12534208"/>
                </a:moveTo>
                <a:lnTo>
                  <a:pt x="59690" y="12534208"/>
                </a:lnTo>
                <a:lnTo>
                  <a:pt x="59690" y="59690"/>
                </a:lnTo>
                <a:lnTo>
                  <a:pt x="26919684" y="59690"/>
                </a:lnTo>
                <a:lnTo>
                  <a:pt x="26919684" y="12534208"/>
                </a:lnTo>
                <a:close/>
              </a:path>
            </a:pathLst>
          </a:custGeom>
          <a:solidFill>
            <a:srgbClr val="5271FF"/>
          </a:solidFill>
        </p:spPr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952550"/>
            <a:ext cx="7525006" cy="5686620"/>
          </a:xfrm>
          <a:prstGeom prst="rect">
            <a:avLst/>
          </a:prstGeom>
        </p:spPr>
      </p:pic>
      <p:grpSp>
        <p:nvGrpSpPr>
          <p:cNvPr id="18" name="Group 11"/>
          <p:cNvGrpSpPr/>
          <p:nvPr/>
        </p:nvGrpSpPr>
        <p:grpSpPr>
          <a:xfrm rot="10800000">
            <a:off x="1042328" y="3952550"/>
            <a:ext cx="7511378" cy="5915350"/>
            <a:chOff x="0" y="-28575"/>
            <a:chExt cx="1978305" cy="1512304"/>
          </a:xfrm>
        </p:grpSpPr>
        <p:sp>
          <p:nvSpPr>
            <p:cNvPr id="19" name="Freeform 12"/>
            <p:cNvSpPr/>
            <p:nvPr/>
          </p:nvSpPr>
          <p:spPr>
            <a:xfrm>
              <a:off x="0" y="36043"/>
              <a:ext cx="1978305" cy="1447686"/>
            </a:xfrm>
            <a:custGeom>
              <a:avLst/>
              <a:gdLst/>
              <a:ahLst/>
              <a:cxnLst/>
              <a:rect l="l" t="t" r="r" b="b"/>
              <a:pathLst>
                <a:path w="1978305" h="1483729">
                  <a:moveTo>
                    <a:pt x="0" y="0"/>
                  </a:moveTo>
                  <a:lnTo>
                    <a:pt x="1978305" y="0"/>
                  </a:lnTo>
                  <a:lnTo>
                    <a:pt x="1978305" y="1483729"/>
                  </a:lnTo>
                  <a:lnTo>
                    <a:pt x="0" y="14837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3894D6"/>
              </a:solidFill>
              <a:prstDash val="solid"/>
              <a:miter/>
            </a:ln>
          </p:spPr>
        </p:sp>
        <p:sp>
          <p:nvSpPr>
            <p:cNvPr id="20" name="TextBox 13"/>
            <p:cNvSpPr txBox="1"/>
            <p:nvPr/>
          </p:nvSpPr>
          <p:spPr>
            <a:xfrm>
              <a:off x="0" y="-28575"/>
              <a:ext cx="1978305" cy="1512304"/>
            </a:xfrm>
            <a:prstGeom prst="rect">
              <a:avLst/>
            </a:prstGeom>
            <a:ln>
              <a:solidFill>
                <a:srgbClr val="3894D6"/>
              </a:solidFill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856" y="5143500"/>
            <a:ext cx="5123512" cy="2733875"/>
            <a:chOff x="0" y="0"/>
            <a:chExt cx="2642652" cy="14101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42652" cy="1410103"/>
            </a:xfrm>
            <a:custGeom>
              <a:avLst/>
              <a:gdLst/>
              <a:ahLst/>
              <a:cxnLst/>
              <a:rect l="l" t="t" r="r" b="b"/>
              <a:pathLst>
                <a:path w="2642652" h="1410103">
                  <a:moveTo>
                    <a:pt x="0" y="0"/>
                  </a:moveTo>
                  <a:lnTo>
                    <a:pt x="2642652" y="0"/>
                  </a:lnTo>
                  <a:lnTo>
                    <a:pt x="2642652" y="1410103"/>
                  </a:lnTo>
                  <a:lnTo>
                    <a:pt x="0" y="1410103"/>
                  </a:lnTo>
                  <a:close/>
                </a:path>
              </a:pathLst>
            </a:custGeom>
            <a:solidFill>
              <a:srgbClr val="5271FF">
                <a:alpha val="82745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603667" y="5228035"/>
            <a:ext cx="5080666" cy="2295824"/>
            <a:chOff x="0" y="0"/>
            <a:chExt cx="2620553" cy="118416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20552" cy="1184161"/>
            </a:xfrm>
            <a:custGeom>
              <a:avLst/>
              <a:gdLst/>
              <a:ahLst/>
              <a:cxnLst/>
              <a:rect l="l" t="t" r="r" b="b"/>
              <a:pathLst>
                <a:path w="2620552" h="1184161">
                  <a:moveTo>
                    <a:pt x="0" y="0"/>
                  </a:moveTo>
                  <a:lnTo>
                    <a:pt x="2620552" y="0"/>
                  </a:lnTo>
                  <a:lnTo>
                    <a:pt x="2620552" y="1184161"/>
                  </a:lnTo>
                  <a:lnTo>
                    <a:pt x="0" y="1184161"/>
                  </a:lnTo>
                  <a:close/>
                </a:path>
              </a:pathLst>
            </a:custGeom>
            <a:solidFill>
              <a:srgbClr val="FF5757">
                <a:alpha val="80000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178634" y="5255729"/>
            <a:ext cx="5080666" cy="2094995"/>
            <a:chOff x="0" y="0"/>
            <a:chExt cx="2620553" cy="10805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20552" cy="1080576"/>
            </a:xfrm>
            <a:custGeom>
              <a:avLst/>
              <a:gdLst/>
              <a:ahLst/>
              <a:cxnLst/>
              <a:rect l="l" t="t" r="r" b="b"/>
              <a:pathLst>
                <a:path w="2620552" h="1080576">
                  <a:moveTo>
                    <a:pt x="0" y="0"/>
                  </a:moveTo>
                  <a:lnTo>
                    <a:pt x="2620552" y="0"/>
                  </a:lnTo>
                  <a:lnTo>
                    <a:pt x="2620552" y="1080576"/>
                  </a:lnTo>
                  <a:lnTo>
                    <a:pt x="0" y="1080576"/>
                  </a:lnTo>
                  <a:close/>
                </a:path>
              </a:pathLst>
            </a:custGeom>
            <a:solidFill>
              <a:srgbClr val="9D2CD1">
                <a:alpha val="80000"/>
              </a:srgbClr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83856" y="1746041"/>
            <a:ext cx="5123512" cy="3280218"/>
          </a:xfrm>
          <a:custGeom>
            <a:avLst/>
            <a:gdLst/>
            <a:ahLst/>
            <a:cxnLst/>
            <a:rect l="l" t="t" r="r" b="b"/>
            <a:pathLst>
              <a:path w="5123512" h="3280218">
                <a:moveTo>
                  <a:pt x="0" y="0"/>
                </a:moveTo>
                <a:lnTo>
                  <a:pt x="5123513" y="0"/>
                </a:lnTo>
                <a:lnTo>
                  <a:pt x="5123513" y="3280218"/>
                </a:lnTo>
                <a:lnTo>
                  <a:pt x="0" y="3280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44" r="-11162" b="-357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603667" y="1746041"/>
            <a:ext cx="5080666" cy="3397459"/>
          </a:xfrm>
          <a:custGeom>
            <a:avLst/>
            <a:gdLst/>
            <a:ahLst/>
            <a:cxnLst/>
            <a:rect l="l" t="t" r="r" b="b"/>
            <a:pathLst>
              <a:path w="5080666" h="3397459">
                <a:moveTo>
                  <a:pt x="0" y="0"/>
                </a:moveTo>
                <a:lnTo>
                  <a:pt x="5080666" y="0"/>
                </a:lnTo>
                <a:lnTo>
                  <a:pt x="5080666" y="3397459"/>
                </a:lnTo>
                <a:lnTo>
                  <a:pt x="0" y="3397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16" t="-1789" r="-1016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98955" y="1637545"/>
            <a:ext cx="5202850" cy="6239830"/>
            <a:chOff x="0" y="-28575"/>
            <a:chExt cx="1354587" cy="16434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32955" cy="1614837"/>
            </a:xfrm>
            <a:custGeom>
              <a:avLst/>
              <a:gdLst/>
              <a:ahLst/>
              <a:cxnLst/>
              <a:rect l="l" t="t" r="r" b="b"/>
              <a:pathLst>
                <a:path w="1354587" h="1614837">
                  <a:moveTo>
                    <a:pt x="0" y="0"/>
                  </a:moveTo>
                  <a:lnTo>
                    <a:pt x="1354587" y="0"/>
                  </a:lnTo>
                  <a:lnTo>
                    <a:pt x="1354587" y="1614837"/>
                  </a:lnTo>
                  <a:lnTo>
                    <a:pt x="0" y="161483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271FF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354587" cy="1643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75636" y="1746041"/>
            <a:ext cx="5136729" cy="5777818"/>
            <a:chOff x="0" y="0"/>
            <a:chExt cx="1352883" cy="152173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52883" cy="1521730"/>
            </a:xfrm>
            <a:custGeom>
              <a:avLst/>
              <a:gdLst/>
              <a:ahLst/>
              <a:cxnLst/>
              <a:rect l="l" t="t" r="r" b="b"/>
              <a:pathLst>
                <a:path w="1352883" h="1521730">
                  <a:moveTo>
                    <a:pt x="0" y="0"/>
                  </a:moveTo>
                  <a:lnTo>
                    <a:pt x="1352883" y="0"/>
                  </a:lnTo>
                  <a:lnTo>
                    <a:pt x="1352883" y="1521730"/>
                  </a:lnTo>
                  <a:lnTo>
                    <a:pt x="0" y="152173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ED4949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1352883" cy="15503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2150514" y="1746041"/>
            <a:ext cx="5108786" cy="3397459"/>
          </a:xfrm>
          <a:custGeom>
            <a:avLst/>
            <a:gdLst/>
            <a:ahLst/>
            <a:cxnLst/>
            <a:rect l="l" t="t" r="r" b="b"/>
            <a:pathLst>
              <a:path w="5108786" h="3397459">
                <a:moveTo>
                  <a:pt x="0" y="0"/>
                </a:moveTo>
                <a:lnTo>
                  <a:pt x="5108786" y="0"/>
                </a:lnTo>
                <a:lnTo>
                  <a:pt x="5108786" y="3397459"/>
                </a:lnTo>
                <a:lnTo>
                  <a:pt x="0" y="3397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3" t="-5246" r="-3734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59576" y="429160"/>
            <a:ext cx="15168848" cy="84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7"/>
              </a:lnSpc>
            </a:pPr>
            <a:r>
              <a:rPr lang="en-US" sz="6130" spc="422">
                <a:solidFill>
                  <a:srgbClr val="5271FF"/>
                </a:solidFill>
                <a:latin typeface="Montserrat Bold"/>
              </a:rPr>
              <a:t>ПАРТНЕРЫ ПРОЕКТА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8700" y="5189935"/>
            <a:ext cx="5083709" cy="260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127">
                <a:solidFill>
                  <a:srgbClr val="FFFFFF"/>
                </a:solidFill>
                <a:latin typeface="Montserrat Bold"/>
              </a:rPr>
              <a:t>Главное следственное управление Следственного Комитета Российской Федерации по городу Санкт-Петербургу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15019" y="5245384"/>
            <a:ext cx="5069313" cy="224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127" dirty="0" err="1">
                <a:solidFill>
                  <a:schemeClr val="bg1"/>
                </a:solidFill>
                <a:latin typeface="Montserrat Bold"/>
              </a:rPr>
              <a:t>Всероссийское</a:t>
            </a:r>
            <a:r>
              <a:rPr lang="en-US" sz="2499" spc="127" dirty="0">
                <a:solidFill>
                  <a:schemeClr val="bg1"/>
                </a:solidFill>
                <a:latin typeface="Montserrat Bold"/>
              </a:rPr>
              <a:t> </a:t>
            </a:r>
            <a:r>
              <a:rPr lang="en-US" sz="2499" spc="127" dirty="0" err="1">
                <a:solidFill>
                  <a:schemeClr val="bg1"/>
                </a:solidFill>
                <a:latin typeface="Montserrat Bold"/>
              </a:rPr>
              <a:t>детско-юношеское</a:t>
            </a:r>
            <a:r>
              <a:rPr lang="en-US" sz="2499" spc="127" dirty="0">
                <a:solidFill>
                  <a:schemeClr val="bg1"/>
                </a:solidFill>
                <a:latin typeface="Montserrat Bold"/>
              </a:rPr>
              <a:t> </a:t>
            </a:r>
            <a:r>
              <a:rPr lang="en-US" sz="2499" spc="127" dirty="0" err="1">
                <a:solidFill>
                  <a:schemeClr val="bg1"/>
                </a:solidFill>
                <a:latin typeface="Montserrat Bold"/>
              </a:rPr>
              <a:t>военно-патриотическое</a:t>
            </a:r>
            <a:r>
              <a:rPr lang="en-US" sz="2499" spc="127" dirty="0">
                <a:solidFill>
                  <a:schemeClr val="bg1"/>
                </a:solidFill>
                <a:latin typeface="Montserrat Bold"/>
              </a:rPr>
              <a:t> </a:t>
            </a:r>
            <a:r>
              <a:rPr lang="en-US" sz="2499" spc="127" dirty="0" err="1">
                <a:solidFill>
                  <a:schemeClr val="bg1"/>
                </a:solidFill>
                <a:latin typeface="Montserrat Bold"/>
              </a:rPr>
              <a:t>общественное</a:t>
            </a:r>
            <a:r>
              <a:rPr lang="en-US" sz="2499" spc="127" dirty="0">
                <a:solidFill>
                  <a:schemeClr val="bg1"/>
                </a:solidFill>
                <a:latin typeface="Montserrat Bold"/>
              </a:rPr>
              <a:t> </a:t>
            </a:r>
            <a:r>
              <a:rPr lang="en-US" sz="2499" spc="127" dirty="0" err="1">
                <a:solidFill>
                  <a:schemeClr val="bg1"/>
                </a:solidFill>
                <a:latin typeface="Montserrat Bold"/>
              </a:rPr>
              <a:t>движение</a:t>
            </a:r>
            <a:r>
              <a:rPr lang="en-US" sz="2499" spc="127" dirty="0">
                <a:solidFill>
                  <a:schemeClr val="bg1"/>
                </a:solidFill>
                <a:latin typeface="Montserrat Bold"/>
              </a:rPr>
              <a:t> «ЮНАРМИЯ»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273071" y="5464409"/>
            <a:ext cx="4881479" cy="1726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spc="127">
                <a:solidFill>
                  <a:srgbClr val="FFFFFF"/>
                </a:solidFill>
                <a:latin typeface="Montserrat Bold"/>
              </a:rPr>
              <a:t>Санкт-Петербургская академия Следственного комитета Российской Федерации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2178634" y="1756089"/>
            <a:ext cx="5080666" cy="5594635"/>
            <a:chOff x="0" y="0"/>
            <a:chExt cx="1345524" cy="147348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345524" cy="1473484"/>
            </a:xfrm>
            <a:custGeom>
              <a:avLst/>
              <a:gdLst/>
              <a:ahLst/>
              <a:cxnLst/>
              <a:rect l="l" t="t" r="r" b="b"/>
              <a:pathLst>
                <a:path w="1345524" h="1473484">
                  <a:moveTo>
                    <a:pt x="0" y="0"/>
                  </a:moveTo>
                  <a:lnTo>
                    <a:pt x="1345524" y="0"/>
                  </a:lnTo>
                  <a:lnTo>
                    <a:pt x="1345524" y="1473484"/>
                  </a:lnTo>
                  <a:lnTo>
                    <a:pt x="0" y="147348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9D2CD1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345524" cy="15020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09975" y="161792"/>
            <a:ext cx="1101154" cy="1291332"/>
          </a:xfrm>
          <a:custGeom>
            <a:avLst/>
            <a:gdLst/>
            <a:ahLst/>
            <a:cxnLst/>
            <a:rect l="l" t="t" r="r" b="b"/>
            <a:pathLst>
              <a:path w="1101154" h="1291332">
                <a:moveTo>
                  <a:pt x="0" y="0"/>
                </a:moveTo>
                <a:lnTo>
                  <a:pt x="1101154" y="0"/>
                </a:lnTo>
                <a:lnTo>
                  <a:pt x="1101154" y="1291331"/>
                </a:lnTo>
                <a:lnTo>
                  <a:pt x="0" y="1291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0800000">
            <a:off x="16880824" y="161792"/>
            <a:ext cx="1101154" cy="1291332"/>
          </a:xfrm>
          <a:custGeom>
            <a:avLst/>
            <a:gdLst/>
            <a:ahLst/>
            <a:cxnLst/>
            <a:rect l="l" t="t" r="r" b="b"/>
            <a:pathLst>
              <a:path w="1101154" h="1291332">
                <a:moveTo>
                  <a:pt x="0" y="0"/>
                </a:moveTo>
                <a:lnTo>
                  <a:pt x="1101154" y="0"/>
                </a:lnTo>
                <a:lnTo>
                  <a:pt x="1101154" y="1291331"/>
                </a:lnTo>
                <a:lnTo>
                  <a:pt x="0" y="12913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0" y="0"/>
            <a:ext cx="18288000" cy="10287000"/>
            <a:chOff x="0" y="0"/>
            <a:chExt cx="22391410" cy="1259516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391410" cy="12595168"/>
            </a:xfrm>
            <a:custGeom>
              <a:avLst/>
              <a:gdLst/>
              <a:ahLst/>
              <a:cxnLst/>
              <a:rect l="l" t="t" r="r" b="b"/>
              <a:pathLst>
                <a:path w="22391410" h="12595168">
                  <a:moveTo>
                    <a:pt x="0" y="0"/>
                  </a:moveTo>
                  <a:lnTo>
                    <a:pt x="0" y="12595168"/>
                  </a:lnTo>
                  <a:lnTo>
                    <a:pt x="22391410" y="12595168"/>
                  </a:lnTo>
                  <a:lnTo>
                    <a:pt x="22391410" y="0"/>
                  </a:lnTo>
                  <a:lnTo>
                    <a:pt x="0" y="0"/>
                  </a:lnTo>
                  <a:close/>
                  <a:moveTo>
                    <a:pt x="22330449" y="12534208"/>
                  </a:moveTo>
                  <a:lnTo>
                    <a:pt x="59690" y="12534208"/>
                  </a:lnTo>
                  <a:lnTo>
                    <a:pt x="59690" y="59690"/>
                  </a:lnTo>
                  <a:lnTo>
                    <a:pt x="22330449" y="59690"/>
                  </a:lnTo>
                  <a:lnTo>
                    <a:pt x="22330449" y="12534208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7691" y="0"/>
            <a:ext cx="9420309" cy="10287000"/>
            <a:chOff x="0" y="0"/>
            <a:chExt cx="1752643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2643" cy="1913890"/>
            </a:xfrm>
            <a:custGeom>
              <a:avLst/>
              <a:gdLst/>
              <a:ahLst/>
              <a:cxnLst/>
              <a:rect l="l" t="t" r="r" b="b"/>
              <a:pathLst>
                <a:path w="1752643" h="1913890">
                  <a:moveTo>
                    <a:pt x="0" y="0"/>
                  </a:moveTo>
                  <a:lnTo>
                    <a:pt x="1752643" y="0"/>
                  </a:lnTo>
                  <a:lnTo>
                    <a:pt x="175264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DDDDD">
                <a:alpha val="17647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8089112" cy="10287000"/>
            <a:chOff x="0" y="0"/>
            <a:chExt cx="1504974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04974" cy="1913890"/>
            </a:xfrm>
            <a:custGeom>
              <a:avLst/>
              <a:gdLst/>
              <a:ahLst/>
              <a:cxnLst/>
              <a:rect l="l" t="t" r="r" b="b"/>
              <a:pathLst>
                <a:path w="1504974" h="1913890">
                  <a:moveTo>
                    <a:pt x="0" y="0"/>
                  </a:moveTo>
                  <a:lnTo>
                    <a:pt x="1504974" y="0"/>
                  </a:lnTo>
                  <a:lnTo>
                    <a:pt x="1504974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271FF">
                <a:alpha val="17647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59159"/>
            <a:ext cx="1562949" cy="417760"/>
            <a:chOff x="0" y="0"/>
            <a:chExt cx="570168" cy="152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0168" cy="152400"/>
            </a:xfrm>
            <a:custGeom>
              <a:avLst/>
              <a:gdLst/>
              <a:ahLst/>
              <a:cxnLst/>
              <a:rect l="l" t="t" r="r" b="b"/>
              <a:pathLst>
                <a:path w="570168" h="152400">
                  <a:moveTo>
                    <a:pt x="0" y="0"/>
                  </a:moveTo>
                  <a:lnTo>
                    <a:pt x="570168" y="0"/>
                  </a:lnTo>
                  <a:lnTo>
                    <a:pt x="57016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961612" y="331093"/>
            <a:ext cx="7166481" cy="5374861"/>
          </a:xfrm>
          <a:custGeom>
            <a:avLst/>
            <a:gdLst/>
            <a:ahLst/>
            <a:cxnLst/>
            <a:rect l="l" t="t" r="r" b="b"/>
            <a:pathLst>
              <a:path w="7166481" h="5374861">
                <a:moveTo>
                  <a:pt x="0" y="0"/>
                </a:moveTo>
                <a:lnTo>
                  <a:pt x="7166481" y="0"/>
                </a:lnTo>
                <a:lnTo>
                  <a:pt x="7166481" y="5374861"/>
                </a:lnTo>
                <a:lnTo>
                  <a:pt x="0" y="5374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61612" y="5894875"/>
            <a:ext cx="7166481" cy="4215793"/>
          </a:xfrm>
          <a:custGeom>
            <a:avLst/>
            <a:gdLst/>
            <a:ahLst/>
            <a:cxnLst/>
            <a:rect l="l" t="t" r="r" b="b"/>
            <a:pathLst>
              <a:path w="7166481" h="4215793">
                <a:moveTo>
                  <a:pt x="0" y="0"/>
                </a:moveTo>
                <a:lnTo>
                  <a:pt x="7166481" y="0"/>
                </a:lnTo>
                <a:lnTo>
                  <a:pt x="7166481" y="4215793"/>
                </a:lnTo>
                <a:lnTo>
                  <a:pt x="0" y="42157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94" b="-1809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11869" y="1393839"/>
            <a:ext cx="5263084" cy="156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2"/>
              </a:lnSpc>
            </a:pPr>
            <a:r>
              <a:rPr lang="en-US" sz="5794">
                <a:solidFill>
                  <a:srgbClr val="000000"/>
                </a:solidFill>
                <a:latin typeface="Montserrat Bold"/>
              </a:rPr>
              <a:t>СУММА СУБДСИИ: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3113762"/>
            <a:ext cx="7060412" cy="2866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97"/>
              </a:lnSpc>
            </a:pPr>
            <a:r>
              <a:rPr lang="en-US" sz="9497">
                <a:solidFill>
                  <a:srgbClr val="5271FF"/>
                </a:solidFill>
                <a:latin typeface="League Spartan"/>
              </a:rPr>
              <a:t>2 997 381,00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1869" y="6305013"/>
            <a:ext cx="7574199" cy="4462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2"/>
              </a:lnSpc>
            </a:pPr>
            <a:r>
              <a:rPr lang="en-US" sz="2700" dirty="0">
                <a:solidFill>
                  <a:srgbClr val="5271FF"/>
                </a:solidFill>
                <a:latin typeface="Montserrat Bold"/>
              </a:rPr>
              <a:t>—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косметический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ремонт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помещения</a:t>
            </a:r>
            <a:endParaRPr lang="en-US" sz="2700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862"/>
              </a:lnSpc>
            </a:pP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удобные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столы-трансформеры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стулья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и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пуфики</a:t>
            </a:r>
            <a:endParaRPr lang="en-US" sz="2700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862"/>
              </a:lnSpc>
            </a:pPr>
            <a:r>
              <a:rPr lang="en-US" sz="2700" dirty="0">
                <a:solidFill>
                  <a:srgbClr val="5271FF"/>
                </a:solidFill>
                <a:latin typeface="Montserrat Bold"/>
              </a:rPr>
              <a:t>— </a:t>
            </a:r>
            <a:r>
              <a:rPr lang="en-US" sz="2700" dirty="0" err="1">
                <a:latin typeface="Montserrat Bold"/>
              </a:rPr>
              <a:t>витрины</a:t>
            </a:r>
            <a:r>
              <a:rPr lang="en-US" sz="2700" dirty="0">
                <a:latin typeface="Montserrat Bold"/>
              </a:rPr>
              <a:t> для </a:t>
            </a:r>
            <a:r>
              <a:rPr lang="en-US" sz="2700" dirty="0" err="1">
                <a:latin typeface="Montserrat Bold"/>
              </a:rPr>
              <a:t>музейной</a:t>
            </a:r>
            <a:r>
              <a:rPr lang="en-US" sz="2700" dirty="0">
                <a:latin typeface="Montserrat Bold"/>
              </a:rPr>
              <a:t> </a:t>
            </a:r>
            <a:r>
              <a:rPr lang="en-US" sz="2700" dirty="0" err="1">
                <a:latin typeface="Montserrat Bold"/>
              </a:rPr>
              <a:t>экспозиции</a:t>
            </a:r>
            <a:endParaRPr lang="en-US" sz="2700" dirty="0">
              <a:latin typeface="Montserrat Bold"/>
            </a:endParaRPr>
          </a:p>
          <a:p>
            <a:pPr>
              <a:lnSpc>
                <a:spcPts val="2862"/>
              </a:lnSpc>
            </a:pPr>
            <a:r>
              <a:rPr lang="en-US" sz="2700" dirty="0">
                <a:solidFill>
                  <a:srgbClr val="5271FF"/>
                </a:solidFill>
                <a:latin typeface="Montserrat Bold"/>
              </a:rPr>
              <a:t>—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тексты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кодексов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и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законов</a:t>
            </a:r>
            <a:endParaRPr lang="en-US" sz="2700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862"/>
              </a:lnSpc>
            </a:pPr>
            <a:r>
              <a:rPr lang="en-US" sz="2700" dirty="0">
                <a:solidFill>
                  <a:srgbClr val="5271FF"/>
                </a:solidFill>
                <a:latin typeface="Montserrat Bold"/>
              </a:rPr>
              <a:t>—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криминалистическая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техника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и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криминалистический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чемодан</a:t>
            </a:r>
            <a:endParaRPr lang="en-US" sz="2700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862"/>
              </a:lnSpc>
            </a:pPr>
            <a:r>
              <a:rPr lang="en-US" sz="2700" dirty="0">
                <a:solidFill>
                  <a:srgbClr val="5271FF"/>
                </a:solidFill>
                <a:latin typeface="Montserrat Bold"/>
              </a:rPr>
              <a:t>—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стенды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и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макеты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для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выставок</a:t>
            </a:r>
            <a:endParaRPr lang="en-US" sz="2700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862"/>
              </a:lnSpc>
            </a:pPr>
            <a:r>
              <a:rPr lang="en-US" sz="2700" dirty="0">
                <a:solidFill>
                  <a:srgbClr val="5271FF"/>
                </a:solidFill>
                <a:latin typeface="Montserrat Bold"/>
              </a:rPr>
              <a:t>—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канцелярские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товары</a:t>
            </a:r>
            <a:endParaRPr lang="en-US" sz="2700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862"/>
              </a:lnSpc>
            </a:pPr>
            <a:r>
              <a:rPr lang="en-US" sz="2700" dirty="0">
                <a:solidFill>
                  <a:srgbClr val="5271FF"/>
                </a:solidFill>
                <a:latin typeface="Montserrat Bold"/>
              </a:rPr>
              <a:t>—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макеты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оружия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и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боевых</a:t>
            </a:r>
            <a:r>
              <a:rPr lang="en-US" sz="2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Montserrat Bold"/>
              </a:rPr>
              <a:t>припасов</a:t>
            </a:r>
            <a:endParaRPr lang="en-US" sz="2700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862"/>
              </a:lnSpc>
            </a:pPr>
            <a:endParaRPr lang="en-US" sz="2700" dirty="0">
              <a:solidFill>
                <a:srgbClr val="000000"/>
              </a:solidFill>
              <a:latin typeface="Montserrat Bold"/>
            </a:endParaRPr>
          </a:p>
          <a:p>
            <a:pPr>
              <a:lnSpc>
                <a:spcPts val="2862"/>
              </a:lnSpc>
            </a:pPr>
            <a:endParaRPr lang="en-US" sz="2700" dirty="0">
              <a:solidFill>
                <a:srgbClr val="000000"/>
              </a:solidFill>
              <a:latin typeface="Montserrat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0" y="0"/>
            <a:ext cx="18288000" cy="10287000"/>
            <a:chOff x="0" y="0"/>
            <a:chExt cx="22391410" cy="125951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391410" cy="12595168"/>
            </a:xfrm>
            <a:custGeom>
              <a:avLst/>
              <a:gdLst/>
              <a:ahLst/>
              <a:cxnLst/>
              <a:rect l="l" t="t" r="r" b="b"/>
              <a:pathLst>
                <a:path w="22391410" h="12595168">
                  <a:moveTo>
                    <a:pt x="0" y="0"/>
                  </a:moveTo>
                  <a:lnTo>
                    <a:pt x="0" y="12595168"/>
                  </a:lnTo>
                  <a:lnTo>
                    <a:pt x="22391410" y="12595168"/>
                  </a:lnTo>
                  <a:lnTo>
                    <a:pt x="22391410" y="0"/>
                  </a:lnTo>
                  <a:lnTo>
                    <a:pt x="0" y="0"/>
                  </a:lnTo>
                  <a:close/>
                  <a:moveTo>
                    <a:pt x="22330449" y="12534208"/>
                  </a:moveTo>
                  <a:lnTo>
                    <a:pt x="59690" y="12534208"/>
                  </a:lnTo>
                  <a:lnTo>
                    <a:pt x="59690" y="59690"/>
                  </a:lnTo>
                  <a:lnTo>
                    <a:pt x="22330449" y="59690"/>
                  </a:lnTo>
                  <a:lnTo>
                    <a:pt x="22330449" y="12534208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0280" y="4761637"/>
            <a:ext cx="17047440" cy="0"/>
          </a:xfrm>
          <a:prstGeom prst="line">
            <a:avLst/>
          </a:prstGeom>
          <a:ln w="19050" cap="flat">
            <a:solidFill>
              <a:srgbClr val="527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652098" y="812415"/>
            <a:ext cx="7603138" cy="8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72"/>
              </a:lnSpc>
            </a:pPr>
            <a:r>
              <a:rPr lang="en-US" sz="6294">
                <a:solidFill>
                  <a:srgbClr val="5271FF"/>
                </a:solidFill>
                <a:latin typeface="Montserrat Bold"/>
              </a:rPr>
              <a:t>РЕЗУЛЬТАТЫ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9716" y="2472713"/>
            <a:ext cx="4059483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083"/>
              </a:lnSpc>
            </a:pPr>
            <a:r>
              <a:rPr lang="en-US" sz="12083" dirty="0">
                <a:solidFill>
                  <a:srgbClr val="5271FF"/>
                </a:solidFill>
                <a:latin typeface="Montserrat Bold" panose="020B0604020202020204" charset="-52"/>
              </a:rPr>
              <a:t>500+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848974"/>
            <a:ext cx="3443177" cy="55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2999">
                <a:solidFill>
                  <a:srgbClr val="000000"/>
                </a:solidFill>
                <a:latin typeface="Montserrat"/>
              </a:rPr>
              <a:t>охват аудитории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19524" y="2447362"/>
            <a:ext cx="3483950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83"/>
              </a:lnSpc>
            </a:pPr>
            <a:r>
              <a:rPr lang="en-US" sz="12083" dirty="0">
                <a:solidFill>
                  <a:srgbClr val="5271FF"/>
                </a:solidFill>
                <a:latin typeface="Montserrat Bold" panose="020B0604020202020204" charset="-52"/>
              </a:rPr>
              <a:t>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74275" y="3921494"/>
            <a:ext cx="5050942" cy="57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событий еженедельно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46504" y="2480032"/>
            <a:ext cx="4041095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883"/>
              </a:lnSpc>
            </a:pPr>
            <a:r>
              <a:rPr lang="en-US" sz="11883" dirty="0">
                <a:solidFill>
                  <a:srgbClr val="5271FF"/>
                </a:solidFill>
                <a:latin typeface="Montserrat Bold" panose="020B0604020202020204" charset="-52"/>
              </a:rPr>
              <a:t>230+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46505" y="3829860"/>
            <a:ext cx="5050942" cy="57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3000">
                <a:solidFill>
                  <a:srgbClr val="000000"/>
                </a:solidFill>
                <a:latin typeface="Montserrat"/>
              </a:rPr>
              <a:t>событий в год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0280" y="5199787"/>
            <a:ext cx="7603138" cy="8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72"/>
              </a:lnSpc>
            </a:pPr>
            <a:r>
              <a:rPr lang="en-US" sz="6294" dirty="0">
                <a:solidFill>
                  <a:srgbClr val="5271FF"/>
                </a:solidFill>
                <a:latin typeface="Montserrat Bold"/>
              </a:rPr>
              <a:t>ДЛЯ КАДЕТ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800636" y="5219700"/>
            <a:ext cx="9009495" cy="873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72"/>
              </a:lnSpc>
            </a:pPr>
            <a:r>
              <a:rPr lang="en-US" sz="6294" dirty="0">
                <a:solidFill>
                  <a:srgbClr val="5271FF"/>
                </a:solidFill>
                <a:latin typeface="Montserrat Bold"/>
              </a:rPr>
              <a:t>ДЛЯ ШКОЛЫ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1493" y="0"/>
            <a:ext cx="9752209" cy="10287000"/>
            <a:chOff x="0" y="0"/>
            <a:chExt cx="1814392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14393" cy="1913890"/>
            </a:xfrm>
            <a:custGeom>
              <a:avLst/>
              <a:gdLst/>
              <a:ahLst/>
              <a:cxnLst/>
              <a:rect l="l" t="t" r="r" b="b"/>
              <a:pathLst>
                <a:path w="1814393" h="1913890">
                  <a:moveTo>
                    <a:pt x="0" y="0"/>
                  </a:moveTo>
                  <a:lnTo>
                    <a:pt x="1814393" y="0"/>
                  </a:lnTo>
                  <a:lnTo>
                    <a:pt x="1814393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271FF">
                <a:alpha val="17647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52098" y="6273597"/>
            <a:ext cx="8246198" cy="365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500" dirty="0">
                <a:solidFill>
                  <a:srgbClr val="000000"/>
                </a:solidFill>
                <a:latin typeface="Montserrat"/>
              </a:rPr>
              <a:t>—    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знакомство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с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юридическими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профессиями</a:t>
            </a:r>
            <a:endParaRPr lang="en-US" sz="2500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599"/>
              </a:lnSpc>
            </a:pPr>
            <a:r>
              <a:rPr lang="en-US" sz="2500" dirty="0">
                <a:solidFill>
                  <a:srgbClr val="000000"/>
                </a:solidFill>
                <a:latin typeface="Montserrat"/>
              </a:rPr>
              <a:t>—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возможность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попробовать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себя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роли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следователя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теории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на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практике</a:t>
            </a:r>
            <a:endParaRPr lang="en-US" sz="2500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599"/>
              </a:lnSpc>
            </a:pPr>
            <a:r>
              <a:rPr lang="en-US" sz="2500" dirty="0">
                <a:solidFill>
                  <a:srgbClr val="000000"/>
                </a:solidFill>
                <a:latin typeface="Montserrat"/>
              </a:rPr>
              <a:t>—   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профориентация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выбор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профессии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сферы</a:t>
            </a:r>
            <a:endParaRPr lang="en-US" sz="2500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599"/>
              </a:lnSpc>
            </a:pPr>
            <a:r>
              <a:rPr lang="en-US" sz="2500" dirty="0">
                <a:solidFill>
                  <a:srgbClr val="000000"/>
                </a:solidFill>
                <a:latin typeface="Montserrat"/>
              </a:rPr>
              <a:t>—   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возможность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расширить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свой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кругозор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знаний</a:t>
            </a:r>
            <a:endParaRPr lang="en-US" sz="2500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599"/>
              </a:lnSpc>
            </a:pPr>
            <a:r>
              <a:rPr lang="en-US" sz="2500" dirty="0">
                <a:solidFill>
                  <a:srgbClr val="000000"/>
                </a:solidFill>
                <a:latin typeface="Montserrat"/>
              </a:rPr>
              <a:t>—   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провести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досуг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интересно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и с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пользой</a:t>
            </a:r>
            <a:endParaRPr lang="en-US" sz="2500" dirty="0">
              <a:solidFill>
                <a:srgbClr val="000000"/>
              </a:solidFill>
              <a:latin typeface="Montserrat"/>
            </a:endParaRPr>
          </a:p>
          <a:p>
            <a:pPr marL="0" lvl="0" indent="0" algn="just">
              <a:lnSpc>
                <a:spcPts val="3599"/>
              </a:lnSpc>
              <a:spcBef>
                <a:spcPct val="0"/>
              </a:spcBef>
            </a:pPr>
            <a:endParaRPr lang="en-US" sz="23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095544" y="6273597"/>
            <a:ext cx="7900619" cy="457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500" dirty="0">
                <a:solidFill>
                  <a:srgbClr val="000000"/>
                </a:solidFill>
                <a:latin typeface="Montserrat"/>
              </a:rPr>
              <a:t>—    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популяризация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юридических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профессий</a:t>
            </a:r>
            <a:endParaRPr lang="en-US" sz="2500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599"/>
              </a:lnSpc>
            </a:pPr>
            <a:r>
              <a:rPr lang="en-US" sz="2500" dirty="0">
                <a:solidFill>
                  <a:srgbClr val="000000"/>
                </a:solidFill>
                <a:latin typeface="Montserrat"/>
              </a:rPr>
              <a:t>—    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повышение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уровня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 и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качества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образования</a:t>
            </a:r>
            <a:endParaRPr lang="en-US" sz="2500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599"/>
              </a:lnSpc>
            </a:pPr>
            <a:r>
              <a:rPr lang="en-US" sz="2500" dirty="0">
                <a:solidFill>
                  <a:srgbClr val="000000"/>
                </a:solidFill>
                <a:latin typeface="Montserrat"/>
              </a:rPr>
              <a:t>—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возможность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сделать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занятия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более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интересными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современными</a:t>
            </a:r>
            <a:endParaRPr lang="en-US" sz="2500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599"/>
              </a:lnSpc>
            </a:pPr>
            <a:r>
              <a:rPr lang="en-US" sz="2500" dirty="0">
                <a:solidFill>
                  <a:srgbClr val="000000"/>
                </a:solidFill>
                <a:latin typeface="Montserrat"/>
              </a:rPr>
              <a:t>—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новая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программа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дополнительного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Montserrat"/>
              </a:rPr>
              <a:t>образования</a:t>
            </a:r>
            <a:r>
              <a:rPr lang="en-US" sz="2500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Montserrat"/>
            </a:endParaRPr>
          </a:p>
          <a:p>
            <a:pPr marL="0" lvl="0" indent="0" algn="just">
              <a:lnSpc>
                <a:spcPts val="3599"/>
              </a:lnSpc>
              <a:spcBef>
                <a:spcPct val="0"/>
              </a:spcBef>
            </a:pPr>
            <a:endParaRPr lang="en-US" sz="2399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0" y="0"/>
            <a:ext cx="18288000" cy="10287000"/>
            <a:chOff x="0" y="0"/>
            <a:chExt cx="22391410" cy="1259516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391410" cy="12595168"/>
            </a:xfrm>
            <a:custGeom>
              <a:avLst/>
              <a:gdLst/>
              <a:ahLst/>
              <a:cxnLst/>
              <a:rect l="l" t="t" r="r" b="b"/>
              <a:pathLst>
                <a:path w="22391410" h="12595168">
                  <a:moveTo>
                    <a:pt x="0" y="0"/>
                  </a:moveTo>
                  <a:lnTo>
                    <a:pt x="0" y="12595168"/>
                  </a:lnTo>
                  <a:lnTo>
                    <a:pt x="22391410" y="12595168"/>
                  </a:lnTo>
                  <a:lnTo>
                    <a:pt x="22391410" y="0"/>
                  </a:lnTo>
                  <a:lnTo>
                    <a:pt x="0" y="0"/>
                  </a:lnTo>
                  <a:close/>
                  <a:moveTo>
                    <a:pt x="22330449" y="12534208"/>
                  </a:moveTo>
                  <a:lnTo>
                    <a:pt x="59690" y="12534208"/>
                  </a:lnTo>
                  <a:lnTo>
                    <a:pt x="59690" y="59690"/>
                  </a:lnTo>
                  <a:lnTo>
                    <a:pt x="22330449" y="59690"/>
                  </a:lnTo>
                  <a:lnTo>
                    <a:pt x="22330449" y="12534208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5"/>
          <p:cNvSpPr/>
          <p:nvPr/>
        </p:nvSpPr>
        <p:spPr>
          <a:xfrm>
            <a:off x="12573000" y="580292"/>
            <a:ext cx="2914552" cy="2262421"/>
          </a:xfrm>
          <a:custGeom>
            <a:avLst/>
            <a:gdLst/>
            <a:ahLst/>
            <a:cxnLst/>
            <a:rect l="l" t="t" r="r" b="b"/>
            <a:pathLst>
              <a:path w="2914552" h="2262421">
                <a:moveTo>
                  <a:pt x="0" y="0"/>
                </a:moveTo>
                <a:lnTo>
                  <a:pt x="2914552" y="0"/>
                </a:lnTo>
                <a:lnTo>
                  <a:pt x="2914552" y="2262421"/>
                </a:lnTo>
                <a:lnTo>
                  <a:pt x="0" y="2262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342900"/>
            <a:ext cx="9706708" cy="9706708"/>
          </a:xfrm>
          <a:prstGeom prst="rect">
            <a:avLst/>
          </a:prstGeom>
        </p:spPr>
      </p:pic>
      <p:grpSp>
        <p:nvGrpSpPr>
          <p:cNvPr id="11" name="Group 26"/>
          <p:cNvGrpSpPr/>
          <p:nvPr/>
        </p:nvGrpSpPr>
        <p:grpSpPr>
          <a:xfrm>
            <a:off x="0" y="0"/>
            <a:ext cx="18288000" cy="10287000"/>
            <a:chOff x="0" y="0"/>
            <a:chExt cx="22391410" cy="12595168"/>
          </a:xfrm>
        </p:grpSpPr>
        <p:sp>
          <p:nvSpPr>
            <p:cNvPr id="12" name="Freeform 27"/>
            <p:cNvSpPr/>
            <p:nvPr/>
          </p:nvSpPr>
          <p:spPr>
            <a:xfrm>
              <a:off x="0" y="0"/>
              <a:ext cx="22391410" cy="12595168"/>
            </a:xfrm>
            <a:custGeom>
              <a:avLst/>
              <a:gdLst/>
              <a:ahLst/>
              <a:cxnLst/>
              <a:rect l="l" t="t" r="r" b="b"/>
              <a:pathLst>
                <a:path w="22391410" h="12595168">
                  <a:moveTo>
                    <a:pt x="0" y="0"/>
                  </a:moveTo>
                  <a:lnTo>
                    <a:pt x="0" y="12595168"/>
                  </a:lnTo>
                  <a:lnTo>
                    <a:pt x="22391410" y="12595168"/>
                  </a:lnTo>
                  <a:lnTo>
                    <a:pt x="22391410" y="0"/>
                  </a:lnTo>
                  <a:lnTo>
                    <a:pt x="0" y="0"/>
                  </a:lnTo>
                  <a:close/>
                  <a:moveTo>
                    <a:pt x="22330449" y="12534208"/>
                  </a:moveTo>
                  <a:lnTo>
                    <a:pt x="59690" y="12534208"/>
                  </a:lnTo>
                  <a:lnTo>
                    <a:pt x="59690" y="59690"/>
                  </a:lnTo>
                  <a:lnTo>
                    <a:pt x="22330449" y="59690"/>
                  </a:lnTo>
                  <a:lnTo>
                    <a:pt x="22330449" y="12534208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id="13" name="Прямоугольник 12"/>
          <p:cNvSpPr/>
          <p:nvPr/>
        </p:nvSpPr>
        <p:spPr>
          <a:xfrm>
            <a:off x="10668000" y="3848772"/>
            <a:ext cx="9073764" cy="1698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59"/>
              </a:lnSpc>
            </a:pPr>
            <a:r>
              <a:rPr lang="ru-RU" sz="9600" dirty="0" smtClean="0">
                <a:solidFill>
                  <a:srgbClr val="3759F1"/>
                </a:solidFill>
                <a:latin typeface="Montserrat Bold"/>
              </a:rPr>
              <a:t>МЫ –</a:t>
            </a:r>
            <a:r>
              <a:rPr lang="ru-RU" sz="9600" dirty="0" smtClean="0">
                <a:solidFill>
                  <a:srgbClr val="ED4949"/>
                </a:solidFill>
                <a:latin typeface="Montserrat Bold"/>
              </a:rPr>
              <a:t/>
            </a:r>
            <a:br>
              <a:rPr lang="ru-RU" sz="9600" dirty="0" smtClean="0">
                <a:solidFill>
                  <a:srgbClr val="ED4949"/>
                </a:solidFill>
                <a:latin typeface="Montserrat Bold"/>
              </a:rPr>
            </a:br>
            <a:r>
              <a:rPr lang="ru-RU" sz="9600" dirty="0" smtClean="0">
                <a:solidFill>
                  <a:srgbClr val="ED4949"/>
                </a:solidFill>
                <a:latin typeface="Montserrat Bold"/>
              </a:rPr>
              <a:t>КОМАНДА</a:t>
            </a:r>
            <a:endParaRPr lang="en-US" sz="9600" dirty="0">
              <a:solidFill>
                <a:srgbClr val="ED4949"/>
              </a:solidFill>
              <a:latin typeface="Montserrat Bold"/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10515600" y="6315854"/>
            <a:ext cx="3247292" cy="3359789"/>
          </a:xfrm>
          <a:custGeom>
            <a:avLst/>
            <a:gdLst/>
            <a:ahLst/>
            <a:cxnLst/>
            <a:rect l="l" t="t" r="r" b="b"/>
            <a:pathLst>
              <a:path w="2368182" h="2368182">
                <a:moveTo>
                  <a:pt x="0" y="0"/>
                </a:moveTo>
                <a:lnTo>
                  <a:pt x="2368182" y="0"/>
                </a:lnTo>
                <a:lnTo>
                  <a:pt x="2368182" y="2368182"/>
                </a:lnTo>
                <a:lnTo>
                  <a:pt x="0" y="23681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8"/>
          <p:cNvSpPr/>
          <p:nvPr/>
        </p:nvSpPr>
        <p:spPr>
          <a:xfrm>
            <a:off x="14097000" y="6195094"/>
            <a:ext cx="3581400" cy="3480549"/>
          </a:xfrm>
          <a:custGeom>
            <a:avLst/>
            <a:gdLst/>
            <a:ahLst/>
            <a:cxnLst/>
            <a:rect l="l" t="t" r="r" b="b"/>
            <a:pathLst>
              <a:path w="2620109" h="2620109">
                <a:moveTo>
                  <a:pt x="0" y="0"/>
                </a:moveTo>
                <a:lnTo>
                  <a:pt x="2620109" y="0"/>
                </a:lnTo>
                <a:lnTo>
                  <a:pt x="2620109" y="2620109"/>
                </a:lnTo>
                <a:lnTo>
                  <a:pt x="0" y="2620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Прямоугольник 15"/>
          <p:cNvSpPr/>
          <p:nvPr/>
        </p:nvSpPr>
        <p:spPr>
          <a:xfrm>
            <a:off x="11617024" y="5854189"/>
            <a:ext cx="5073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5271FF"/>
                </a:solidFill>
                <a:latin typeface="Montserrat Bold"/>
              </a:rPr>
              <a:t>#ШБС</a:t>
            </a:r>
            <a:r>
              <a:rPr lang="en-US" sz="2400" dirty="0">
                <a:solidFill>
                  <a:srgbClr val="000000"/>
                </a:solidFill>
                <a:latin typeface="Montserrat"/>
              </a:rPr>
              <a:t> https://t.me/bsch304</a:t>
            </a:r>
          </a:p>
        </p:txBody>
      </p:sp>
    </p:spTree>
    <p:extLst>
      <p:ext uri="{BB962C8B-B14F-4D97-AF65-F5344CB8AC3E}">
        <p14:creationId xmlns:p14="http://schemas.microsoft.com/office/powerpoint/2010/main" val="91066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07577"/>
            <a:ext cx="1101154" cy="1291332"/>
          </a:xfrm>
          <a:custGeom>
            <a:avLst/>
            <a:gdLst/>
            <a:ahLst/>
            <a:cxnLst/>
            <a:rect l="l" t="t" r="r" b="b"/>
            <a:pathLst>
              <a:path w="1101154" h="1291332">
                <a:moveTo>
                  <a:pt x="0" y="0"/>
                </a:moveTo>
                <a:lnTo>
                  <a:pt x="1101154" y="0"/>
                </a:lnTo>
                <a:lnTo>
                  <a:pt x="1101154" y="1291332"/>
                </a:lnTo>
                <a:lnTo>
                  <a:pt x="0" y="12913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78564" y="514202"/>
            <a:ext cx="12040780" cy="841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66"/>
              </a:lnSpc>
            </a:pPr>
            <a:r>
              <a:rPr lang="en-US" sz="6100" dirty="0">
                <a:solidFill>
                  <a:srgbClr val="000000"/>
                </a:solidFill>
                <a:latin typeface="Montserrat Bold"/>
              </a:rPr>
              <a:t>АКТУАЛЬНОСТЬ ПРОЕКТА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3474" y="4986460"/>
            <a:ext cx="404633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 dirty="0">
                <a:solidFill>
                  <a:srgbClr val="5271FF"/>
                </a:solidFill>
                <a:latin typeface="Montserrat Bold" panose="020B0604020202020204" charset="-52"/>
              </a:rPr>
              <a:t>ПРОФИЛЬНОЕ КАДЕТСКОЕ ОБРАЗОВАНИЕ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23474" y="3741299"/>
            <a:ext cx="2943426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97"/>
              </a:lnSpc>
            </a:pPr>
            <a:r>
              <a:rPr lang="en-US" sz="9497" b="1" dirty="0">
                <a:solidFill>
                  <a:srgbClr val="5271FF"/>
                </a:solidFill>
                <a:latin typeface="Montserrat Bold" panose="020B0604020202020204" charset="-52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23474" y="8324982"/>
            <a:ext cx="3388725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>
                <a:solidFill>
                  <a:srgbClr val="5271FF"/>
                </a:solidFill>
                <a:latin typeface="Montserrat Bold" panose="020B0604020202020204" charset="-52"/>
              </a:rPr>
              <a:t>ВВЕДЕНИЕ ПРОФЕССИЮ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79615" y="7032597"/>
            <a:ext cx="2680860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97"/>
              </a:lnSpc>
            </a:pPr>
            <a:r>
              <a:rPr lang="en-US" sz="9497" b="1" dirty="0">
                <a:solidFill>
                  <a:srgbClr val="5271FF"/>
                </a:solidFill>
                <a:latin typeface="Montserrat Bold" panose="020B0604020202020204" charset="-52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38113" y="4986460"/>
            <a:ext cx="5230593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en-US" sz="3300" dirty="0">
                <a:solidFill>
                  <a:srgbClr val="5271FF"/>
                </a:solidFill>
                <a:latin typeface="Montserrat Bold" panose="020B0604020202020204" charset="-52"/>
              </a:rPr>
              <a:t>ПРАКТИЧЕСКИЕ И ТЕОРЕТИЧЕСКИЕ </a:t>
            </a:r>
          </a:p>
          <a:p>
            <a:pPr>
              <a:lnSpc>
                <a:spcPts val="3960"/>
              </a:lnSpc>
            </a:pPr>
            <a:r>
              <a:rPr lang="en-US" sz="3300" dirty="0">
                <a:solidFill>
                  <a:srgbClr val="5271FF"/>
                </a:solidFill>
                <a:latin typeface="Montserrat Bold" panose="020B0604020202020204" charset="-52"/>
              </a:rPr>
              <a:t>НАВЫКИ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54556" y="4986460"/>
            <a:ext cx="480474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>
                <a:solidFill>
                  <a:srgbClr val="5271FF"/>
                </a:solidFill>
                <a:latin typeface="Montserrat Bold" panose="020B0604020202020204" charset="-52"/>
              </a:rPr>
              <a:t>ПРОФОРИЕНТАЦИЯ КАДЕТ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38113" y="3760226"/>
            <a:ext cx="272168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97"/>
              </a:lnSpc>
            </a:pPr>
            <a:r>
              <a:rPr lang="en-US" sz="9497" b="1" dirty="0">
                <a:solidFill>
                  <a:srgbClr val="5271FF"/>
                </a:solidFill>
                <a:latin typeface="Montserrat Bold" panose="020B0604020202020204" charset="-52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21782" y="3741299"/>
            <a:ext cx="2721682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97"/>
              </a:lnSpc>
            </a:pPr>
            <a:r>
              <a:rPr lang="en-US" sz="9497" b="1" dirty="0">
                <a:solidFill>
                  <a:srgbClr val="5271FF"/>
                </a:solidFill>
                <a:latin typeface="Montserrat Bold" panose="020B0604020202020204" charset="-52"/>
              </a:rPr>
              <a:t>03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38113" y="8149231"/>
            <a:ext cx="3740963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>
                <a:solidFill>
                  <a:srgbClr val="5271FF"/>
                </a:solidFill>
                <a:latin typeface="Montserrat Bold" panose="020B0604020202020204" charset="-52"/>
              </a:rPr>
              <a:t>ПОВЫШЕНИЕ ЗНАЧИМОСТИ КАДЕТСТВА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54556" y="8149231"/>
            <a:ext cx="412031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>
                <a:solidFill>
                  <a:srgbClr val="5271FF"/>
                </a:solidFill>
                <a:latin typeface="Montserrat Bold" panose="020B0604020202020204" charset="-52"/>
              </a:rPr>
              <a:t>ПОВЫШЕНИЕ ПРАВОВОЙ ГРАМОТНОСТИ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99119" y="6896232"/>
            <a:ext cx="2599669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97"/>
              </a:lnSpc>
            </a:pPr>
            <a:r>
              <a:rPr lang="en-US" sz="9497" b="1" dirty="0">
                <a:solidFill>
                  <a:srgbClr val="5271FF"/>
                </a:solidFill>
                <a:latin typeface="Montserrat Bold" panose="020B0604020202020204" charset="-52"/>
              </a:rPr>
              <a:t>05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454556" y="6720481"/>
            <a:ext cx="2599669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397"/>
              </a:lnSpc>
            </a:pPr>
            <a:r>
              <a:rPr lang="en-US" sz="9497" b="1" dirty="0">
                <a:solidFill>
                  <a:srgbClr val="5271FF"/>
                </a:solidFill>
                <a:latin typeface="Montserrat Bold" panose="020B0604020202020204" charset="-52"/>
              </a:rPr>
              <a:t>06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9615" y="1343704"/>
            <a:ext cx="16530763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399" spc="38" dirty="0" err="1">
                <a:solidFill>
                  <a:srgbClr val="000000"/>
                </a:solidFill>
                <a:latin typeface="Montserrat Semi-Bold"/>
              </a:rPr>
              <a:t>Центр</a:t>
            </a:r>
            <a:r>
              <a:rPr lang="en-US" sz="2399" spc="38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 Semi-Bold"/>
              </a:rPr>
              <a:t>подготовки</a:t>
            </a:r>
            <a:r>
              <a:rPr lang="en-US" sz="2399" spc="38" dirty="0">
                <a:solidFill>
                  <a:srgbClr val="000000"/>
                </a:solidFill>
                <a:latin typeface="Montserrat Semi-Bold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 Semi-Bold"/>
              </a:rPr>
              <a:t>кадет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является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уникальным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образовательным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учреждением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кадетского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типа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по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профилю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 Bold"/>
              </a:rPr>
              <a:t>юриспруденции</a:t>
            </a:r>
            <a:r>
              <a:rPr lang="en-US" sz="2399" spc="38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99" spc="38" dirty="0" smtClean="0">
                <a:solidFill>
                  <a:srgbClr val="000000"/>
                </a:solidFill>
                <a:latin typeface="Montserrat Bold"/>
              </a:rPr>
              <a:t>и</a:t>
            </a:r>
            <a:r>
              <a:rPr lang="ru-RU" sz="2399" spc="38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ru-RU" sz="2399" spc="38" dirty="0" smtClean="0">
                <a:solidFill>
                  <a:srgbClr val="000000"/>
                </a:solidFill>
                <a:latin typeface="Montserrat Bold"/>
              </a:rPr>
              <a:t>следственного дела</a:t>
            </a:r>
            <a:r>
              <a:rPr lang="en-US" sz="2399" spc="38" dirty="0" smtClean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которое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осуществляет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профессиональную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ориентацию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 и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подготовку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школьников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проводит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интерактивные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предпрофессиональные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программы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позволяющие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узнать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больше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о </a:t>
            </a:r>
            <a:r>
              <a:rPr lang="en-US" sz="2399" spc="38" dirty="0" err="1">
                <a:solidFill>
                  <a:srgbClr val="000000"/>
                </a:solidFill>
                <a:latin typeface="Montserrat"/>
              </a:rPr>
              <a:t>профессии</a:t>
            </a:r>
            <a:r>
              <a:rPr lang="en-US" sz="2399" spc="38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spc="38" dirty="0" err="1">
                <a:solidFill>
                  <a:srgbClr val="000000"/>
                </a:solidFill>
                <a:latin typeface="Montserrat Bold"/>
              </a:rPr>
              <a:t>юриста</a:t>
            </a:r>
            <a:r>
              <a:rPr lang="en-US" sz="2399" spc="38" dirty="0">
                <a:solidFill>
                  <a:srgbClr val="000000"/>
                </a:solidFill>
                <a:latin typeface="Montserrat Bold"/>
              </a:rPr>
              <a:t> и </a:t>
            </a:r>
            <a:r>
              <a:rPr lang="en-US" sz="2399" spc="38" dirty="0" err="1">
                <a:solidFill>
                  <a:srgbClr val="000000"/>
                </a:solidFill>
                <a:latin typeface="Montserrat Bold"/>
              </a:rPr>
              <a:t>следователя</a:t>
            </a:r>
            <a:endParaRPr lang="en-US" sz="2399" spc="38" dirty="0">
              <a:solidFill>
                <a:srgbClr val="000000"/>
              </a:solidFill>
              <a:latin typeface="Montserrat Bo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0" y="0"/>
            <a:ext cx="18288000" cy="10287000"/>
            <a:chOff x="0" y="0"/>
            <a:chExt cx="22391410" cy="1259516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391410" cy="12595168"/>
            </a:xfrm>
            <a:custGeom>
              <a:avLst/>
              <a:gdLst/>
              <a:ahLst/>
              <a:cxnLst/>
              <a:rect l="l" t="t" r="r" b="b"/>
              <a:pathLst>
                <a:path w="22391410" h="12595168">
                  <a:moveTo>
                    <a:pt x="0" y="0"/>
                  </a:moveTo>
                  <a:lnTo>
                    <a:pt x="0" y="12595168"/>
                  </a:lnTo>
                  <a:lnTo>
                    <a:pt x="22391410" y="12595168"/>
                  </a:lnTo>
                  <a:lnTo>
                    <a:pt x="22391410" y="0"/>
                  </a:lnTo>
                  <a:lnTo>
                    <a:pt x="0" y="0"/>
                  </a:lnTo>
                  <a:close/>
                  <a:moveTo>
                    <a:pt x="22330449" y="12534208"/>
                  </a:moveTo>
                  <a:lnTo>
                    <a:pt x="59690" y="12534208"/>
                  </a:lnTo>
                  <a:lnTo>
                    <a:pt x="59690" y="59690"/>
                  </a:lnTo>
                  <a:lnTo>
                    <a:pt x="22330449" y="59690"/>
                  </a:lnTo>
                  <a:lnTo>
                    <a:pt x="22330449" y="12534208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69521" y="0"/>
            <a:ext cx="9412364" cy="10287000"/>
            <a:chOff x="0" y="0"/>
            <a:chExt cx="1751165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1165" cy="1913890"/>
            </a:xfrm>
            <a:custGeom>
              <a:avLst/>
              <a:gdLst/>
              <a:ahLst/>
              <a:cxnLst/>
              <a:rect l="l" t="t" r="r" b="b"/>
              <a:pathLst>
                <a:path w="1751165" h="1913890">
                  <a:moveTo>
                    <a:pt x="0" y="0"/>
                  </a:moveTo>
                  <a:lnTo>
                    <a:pt x="1751165" y="0"/>
                  </a:lnTo>
                  <a:lnTo>
                    <a:pt x="1751165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5271FF">
                <a:alpha val="17647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73151" y="8840540"/>
            <a:ext cx="1562949" cy="417760"/>
            <a:chOff x="0" y="0"/>
            <a:chExt cx="570168" cy="152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70168" cy="152400"/>
            </a:xfrm>
            <a:custGeom>
              <a:avLst/>
              <a:gdLst/>
              <a:ahLst/>
              <a:cxnLst/>
              <a:rect l="l" t="t" r="r" b="b"/>
              <a:pathLst>
                <a:path w="570168" h="152400">
                  <a:moveTo>
                    <a:pt x="0" y="0"/>
                  </a:moveTo>
                  <a:lnTo>
                    <a:pt x="570168" y="0"/>
                  </a:lnTo>
                  <a:lnTo>
                    <a:pt x="57016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45836" y="3073291"/>
            <a:ext cx="8092068" cy="302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79"/>
              </a:lnSpc>
            </a:pPr>
            <a:r>
              <a:rPr lang="en-US" sz="3799" dirty="0" err="1">
                <a:solidFill>
                  <a:srgbClr val="5271FF"/>
                </a:solidFill>
                <a:latin typeface="Montserrat Bold"/>
              </a:rPr>
              <a:t>Целевая</a:t>
            </a:r>
            <a:r>
              <a:rPr lang="en-US" sz="3799" dirty="0">
                <a:solidFill>
                  <a:srgbClr val="5271FF"/>
                </a:solidFill>
                <a:latin typeface="Montserrat Bold"/>
              </a:rPr>
              <a:t> </a:t>
            </a:r>
            <a:r>
              <a:rPr lang="en-US" sz="3799" dirty="0" err="1">
                <a:solidFill>
                  <a:srgbClr val="5271FF"/>
                </a:solidFill>
                <a:latin typeface="Montserrat Bold"/>
              </a:rPr>
              <a:t>аудитория</a:t>
            </a:r>
            <a:r>
              <a:rPr lang="en-US" sz="3799" dirty="0">
                <a:solidFill>
                  <a:srgbClr val="5271FF"/>
                </a:solidFill>
                <a:latin typeface="Montserrat Bold"/>
              </a:rPr>
              <a:t> </a:t>
            </a:r>
            <a:r>
              <a:rPr lang="en-US" sz="3799" dirty="0" err="1">
                <a:solidFill>
                  <a:srgbClr val="5271FF"/>
                </a:solidFill>
                <a:latin typeface="Montserrat Bold"/>
              </a:rPr>
              <a:t>проекта</a:t>
            </a:r>
            <a:r>
              <a:rPr lang="en-US" sz="3799" dirty="0">
                <a:solidFill>
                  <a:srgbClr val="5271FF"/>
                </a:solidFill>
                <a:latin typeface="Montserrat Bold"/>
              </a:rPr>
              <a:t>:</a:t>
            </a:r>
          </a:p>
          <a:p>
            <a:pPr>
              <a:lnSpc>
                <a:spcPts val="4479"/>
              </a:lnSpc>
            </a:pPr>
            <a:r>
              <a:rPr lang="en-US" sz="2799" dirty="0">
                <a:solidFill>
                  <a:srgbClr val="000000"/>
                </a:solidFill>
                <a:latin typeface="Montserrat"/>
              </a:rPr>
              <a:t>  </a:t>
            </a:r>
            <a:r>
              <a:rPr lang="en-US" sz="2799" dirty="0">
                <a:solidFill>
                  <a:srgbClr val="5271FF"/>
                </a:solidFill>
                <a:latin typeface="Montserrat"/>
              </a:rPr>
              <a:t>–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кадеты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ru-RU" sz="2799" dirty="0">
                <a:solidFill>
                  <a:srgbClr val="000000"/>
                </a:solidFill>
                <a:latin typeface="Montserrat"/>
              </a:rPr>
              <a:t>1</a:t>
            </a:r>
            <a:r>
              <a:rPr lang="en-US" sz="2799" dirty="0" smtClean="0">
                <a:solidFill>
                  <a:srgbClr val="000000"/>
                </a:solidFill>
                <a:latin typeface="Montserrat"/>
              </a:rPr>
              <a:t>–11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классов</a:t>
            </a:r>
            <a:endParaRPr lang="en-US" sz="2799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479"/>
              </a:lnSpc>
            </a:pPr>
            <a:r>
              <a:rPr lang="en-US" sz="2799" dirty="0">
                <a:solidFill>
                  <a:srgbClr val="000000"/>
                </a:solidFill>
                <a:latin typeface="Montserrat"/>
              </a:rPr>
              <a:t>  </a:t>
            </a:r>
            <a:r>
              <a:rPr lang="en-US" sz="2799" dirty="0">
                <a:solidFill>
                  <a:srgbClr val="5271FF"/>
                </a:solidFill>
                <a:latin typeface="Montserrat"/>
              </a:rPr>
              <a:t>–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родители</a:t>
            </a:r>
            <a:endParaRPr lang="en-US" sz="2799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4479"/>
              </a:lnSpc>
            </a:pPr>
            <a:r>
              <a:rPr lang="en-US" sz="2799" dirty="0">
                <a:solidFill>
                  <a:srgbClr val="000000"/>
                </a:solidFill>
                <a:latin typeface="Montserrat"/>
              </a:rPr>
              <a:t>  </a:t>
            </a:r>
            <a:r>
              <a:rPr lang="en-US" sz="2799" dirty="0">
                <a:solidFill>
                  <a:srgbClr val="5271FF"/>
                </a:solidFill>
                <a:latin typeface="Montserrat"/>
              </a:rPr>
              <a:t>–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педагоги</a:t>
            </a:r>
            <a:r>
              <a:rPr lang="en-US" sz="2799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799" dirty="0" err="1">
                <a:solidFill>
                  <a:srgbClr val="000000"/>
                </a:solidFill>
                <a:latin typeface="Montserrat"/>
              </a:rPr>
              <a:t>преподаватели</a:t>
            </a:r>
            <a:endParaRPr lang="en-US" sz="2799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3999"/>
              </a:lnSpc>
            </a:pPr>
            <a:endParaRPr lang="en-US" sz="27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44000" y="794783"/>
            <a:ext cx="908454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549"/>
              </a:lnSpc>
              <a:spcBef>
                <a:spcPct val="0"/>
              </a:spcBef>
            </a:pPr>
            <a:r>
              <a:rPr lang="ru-RU" sz="3699" dirty="0" smtClean="0">
                <a:solidFill>
                  <a:srgbClr val="494949"/>
                </a:solidFill>
                <a:latin typeface="Montserrat Bold"/>
              </a:rPr>
              <a:t>93</a:t>
            </a:r>
            <a:r>
              <a:rPr lang="en-US" sz="3699" dirty="0" smtClean="0">
                <a:solidFill>
                  <a:srgbClr val="494949"/>
                </a:solidFill>
                <a:latin typeface="Montserrat Bold"/>
              </a:rPr>
              <a:t>% </a:t>
            </a:r>
            <a:r>
              <a:rPr lang="en-US" sz="3699" dirty="0" err="1">
                <a:solidFill>
                  <a:srgbClr val="494949"/>
                </a:solidFill>
                <a:latin typeface="Montserrat Bold"/>
              </a:rPr>
              <a:t>опрошенных</a:t>
            </a:r>
            <a:r>
              <a:rPr lang="en-US" sz="3699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3699" dirty="0" err="1">
                <a:solidFill>
                  <a:srgbClr val="494949"/>
                </a:solidFill>
                <a:latin typeface="Montserrat Bold"/>
              </a:rPr>
              <a:t>высказались</a:t>
            </a:r>
            <a:r>
              <a:rPr lang="en-US" sz="3699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3699" dirty="0">
                <a:solidFill>
                  <a:srgbClr val="42B431"/>
                </a:solidFill>
                <a:latin typeface="Montserrat Bold"/>
              </a:rPr>
              <a:t>ЗА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85130" y="2753090"/>
            <a:ext cx="8931023" cy="68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необходимость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реализации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проекта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0" lvl="0" indent="0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Montserrat"/>
              </a:rPr>
              <a:t>«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Школа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будущего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следователя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»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285130" y="329547"/>
            <a:ext cx="1213990" cy="331885"/>
            <a:chOff x="0" y="0"/>
            <a:chExt cx="570168" cy="1558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70168" cy="155875"/>
            </a:xfrm>
            <a:custGeom>
              <a:avLst/>
              <a:gdLst/>
              <a:ahLst/>
              <a:cxnLst/>
              <a:rect l="l" t="t" r="r" b="b"/>
              <a:pathLst>
                <a:path w="570168" h="155875">
                  <a:moveTo>
                    <a:pt x="0" y="0"/>
                  </a:moveTo>
                  <a:lnTo>
                    <a:pt x="570168" y="0"/>
                  </a:lnTo>
                  <a:lnTo>
                    <a:pt x="570168" y="155875"/>
                  </a:lnTo>
                  <a:lnTo>
                    <a:pt x="0" y="155875"/>
                  </a:lnTo>
                  <a:close/>
                </a:path>
              </a:pathLst>
            </a:custGeom>
            <a:solidFill>
              <a:srgbClr val="42B431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2752872" y="670958"/>
            <a:ext cx="5513282" cy="2161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799" dirty="0">
                <a:solidFill>
                  <a:srgbClr val="5271FF"/>
                </a:solidFill>
                <a:latin typeface="Montserrat Bold"/>
              </a:rPr>
              <a:t>СОЦИАЛЬНЫЕ ОПРОСЫ И СТАТИСТИКА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53035" y="1021105"/>
            <a:ext cx="2943426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56"/>
              </a:lnSpc>
            </a:pPr>
            <a:r>
              <a:rPr lang="en-US" sz="13800" b="1" dirty="0">
                <a:solidFill>
                  <a:srgbClr val="5271FF"/>
                </a:solidFill>
                <a:latin typeface="Montserrat Bold" panose="020B0604020202020204" charset="-52"/>
              </a:rPr>
              <a:t>07</a:t>
            </a:r>
          </a:p>
        </p:txBody>
      </p:sp>
      <p:sp>
        <p:nvSpPr>
          <p:cNvPr id="13" name="Freeform 13"/>
          <p:cNvSpPr/>
          <p:nvPr/>
        </p:nvSpPr>
        <p:spPr>
          <a:xfrm>
            <a:off x="-87476" y="3013373"/>
            <a:ext cx="1020921" cy="1197242"/>
          </a:xfrm>
          <a:custGeom>
            <a:avLst/>
            <a:gdLst/>
            <a:ahLst/>
            <a:cxnLst/>
            <a:rect l="l" t="t" r="r" b="b"/>
            <a:pathLst>
              <a:path w="1020921" h="1197242">
                <a:moveTo>
                  <a:pt x="0" y="0"/>
                </a:moveTo>
                <a:lnTo>
                  <a:pt x="1020921" y="0"/>
                </a:lnTo>
                <a:lnTo>
                  <a:pt x="1020921" y="1197242"/>
                </a:lnTo>
                <a:lnTo>
                  <a:pt x="0" y="1197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144000" y="1510485"/>
            <a:ext cx="6914280" cy="1176273"/>
            <a:chOff x="0" y="0"/>
            <a:chExt cx="9219040" cy="1568364"/>
          </a:xfrm>
        </p:grpSpPr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0" y="0"/>
              <a:ext cx="9219040" cy="1568364"/>
              <a:chOff x="0" y="0"/>
              <a:chExt cx="13271500" cy="225777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38100" y="0"/>
                <a:ext cx="118618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11861800" h="2260600">
                    <a:moveTo>
                      <a:pt x="381000" y="215900"/>
                    </a:moveTo>
                    <a:cubicBezTo>
                      <a:pt x="381000" y="88900"/>
                      <a:pt x="482600" y="0"/>
                      <a:pt x="596900" y="0"/>
                    </a:cubicBezTo>
                    <a:cubicBezTo>
                      <a:pt x="711200" y="0"/>
                      <a:pt x="812800" y="88900"/>
                      <a:pt x="812800" y="215900"/>
                    </a:cubicBezTo>
                    <a:lnTo>
                      <a:pt x="812800" y="279400"/>
                    </a:lnTo>
                    <a:cubicBezTo>
                      <a:pt x="812800" y="393700"/>
                      <a:pt x="711200" y="495300"/>
                      <a:pt x="596900" y="495300"/>
                    </a:cubicBezTo>
                    <a:cubicBezTo>
                      <a:pt x="482600" y="495300"/>
                      <a:pt x="381000" y="393700"/>
                      <a:pt x="381000" y="279400"/>
                    </a:cubicBezTo>
                    <a:lnTo>
                      <a:pt x="381000" y="215900"/>
                    </a:lnTo>
                    <a:close/>
                    <a:moveTo>
                      <a:pt x="596900" y="1346200"/>
                    </a:moveTo>
                    <a:lnTo>
                      <a:pt x="533400" y="2133600"/>
                    </a:lnTo>
                    <a:cubicBezTo>
                      <a:pt x="533400" y="2197100"/>
                      <a:pt x="469900" y="2260600"/>
                      <a:pt x="393700" y="2260600"/>
                    </a:cubicBezTo>
                    <a:lnTo>
                      <a:pt x="355600" y="2260600"/>
                    </a:lnTo>
                    <a:cubicBezTo>
                      <a:pt x="330200" y="2260600"/>
                      <a:pt x="317500" y="2247900"/>
                      <a:pt x="317500" y="2222500"/>
                    </a:cubicBezTo>
                    <a:lnTo>
                      <a:pt x="317500" y="901700"/>
                    </a:lnTo>
                    <a:lnTo>
                      <a:pt x="228600" y="1295400"/>
                    </a:lnTo>
                    <a:cubicBezTo>
                      <a:pt x="215900" y="1358900"/>
                      <a:pt x="165100" y="1409700"/>
                      <a:pt x="889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25400" y="1409700"/>
                      <a:pt x="12700" y="1397000"/>
                    </a:cubicBezTo>
                    <a:cubicBezTo>
                      <a:pt x="12700" y="1384300"/>
                      <a:pt x="0" y="1384300"/>
                      <a:pt x="0" y="1371600"/>
                    </a:cubicBezTo>
                    <a:lnTo>
                      <a:pt x="127000" y="774700"/>
                    </a:lnTo>
                    <a:cubicBezTo>
                      <a:pt x="152400" y="647700"/>
                      <a:pt x="266700" y="558800"/>
                      <a:pt x="381000" y="558800"/>
                    </a:cubicBezTo>
                    <a:lnTo>
                      <a:pt x="812800" y="558800"/>
                    </a:lnTo>
                    <a:cubicBezTo>
                      <a:pt x="927100" y="558800"/>
                      <a:pt x="1041400" y="647700"/>
                      <a:pt x="1066800" y="774700"/>
                    </a:cubicBezTo>
                    <a:lnTo>
                      <a:pt x="1193800" y="1371600"/>
                    </a:lnTo>
                    <a:cubicBezTo>
                      <a:pt x="1193800" y="1384300"/>
                      <a:pt x="1181100" y="1384300"/>
                      <a:pt x="1181100" y="1397000"/>
                    </a:cubicBezTo>
                    <a:cubicBezTo>
                      <a:pt x="1168400" y="1409700"/>
                      <a:pt x="1168400" y="1409700"/>
                      <a:pt x="1155700" y="1409700"/>
                    </a:cubicBezTo>
                    <a:lnTo>
                      <a:pt x="1104900" y="1409700"/>
                    </a:lnTo>
                    <a:cubicBezTo>
                      <a:pt x="1028700" y="1409700"/>
                      <a:pt x="977900" y="1358900"/>
                      <a:pt x="965200" y="1295400"/>
                    </a:cubicBezTo>
                    <a:lnTo>
                      <a:pt x="876300" y="901700"/>
                    </a:lnTo>
                    <a:lnTo>
                      <a:pt x="876300" y="2222500"/>
                    </a:lnTo>
                    <a:cubicBezTo>
                      <a:pt x="876300" y="2247900"/>
                      <a:pt x="863600" y="2260600"/>
                      <a:pt x="838200" y="2260600"/>
                    </a:cubicBezTo>
                    <a:lnTo>
                      <a:pt x="800100" y="2260600"/>
                    </a:lnTo>
                    <a:cubicBezTo>
                      <a:pt x="723900" y="2260600"/>
                      <a:pt x="660400" y="2197100"/>
                      <a:pt x="660400" y="2133600"/>
                    </a:cubicBezTo>
                    <a:lnTo>
                      <a:pt x="596900" y="1346200"/>
                    </a:lnTo>
                    <a:close/>
                    <a:moveTo>
                      <a:pt x="1714500" y="215900"/>
                    </a:moveTo>
                    <a:cubicBezTo>
                      <a:pt x="1714500" y="88900"/>
                      <a:pt x="1816100" y="0"/>
                      <a:pt x="1930400" y="0"/>
                    </a:cubicBezTo>
                    <a:cubicBezTo>
                      <a:pt x="2044700" y="0"/>
                      <a:pt x="2146300" y="88900"/>
                      <a:pt x="2146300" y="215900"/>
                    </a:cubicBezTo>
                    <a:lnTo>
                      <a:pt x="2146300" y="279400"/>
                    </a:lnTo>
                    <a:cubicBezTo>
                      <a:pt x="2146300" y="393700"/>
                      <a:pt x="2044700" y="495300"/>
                      <a:pt x="1930400" y="495300"/>
                    </a:cubicBezTo>
                    <a:cubicBezTo>
                      <a:pt x="1816100" y="495300"/>
                      <a:pt x="1714500" y="393700"/>
                      <a:pt x="1714500" y="279400"/>
                    </a:cubicBezTo>
                    <a:lnTo>
                      <a:pt x="1714500" y="215900"/>
                    </a:lnTo>
                    <a:close/>
                    <a:moveTo>
                      <a:pt x="1930400" y="1346200"/>
                    </a:moveTo>
                    <a:lnTo>
                      <a:pt x="1866900" y="2133600"/>
                    </a:lnTo>
                    <a:cubicBezTo>
                      <a:pt x="1866900" y="2197100"/>
                      <a:pt x="1803400" y="2260600"/>
                      <a:pt x="1727200" y="2260600"/>
                    </a:cubicBezTo>
                    <a:lnTo>
                      <a:pt x="1689100" y="2260600"/>
                    </a:lnTo>
                    <a:cubicBezTo>
                      <a:pt x="1663700" y="2260600"/>
                      <a:pt x="1651000" y="2247900"/>
                      <a:pt x="1651000" y="2222500"/>
                    </a:cubicBezTo>
                    <a:lnTo>
                      <a:pt x="1651000" y="901700"/>
                    </a:lnTo>
                    <a:lnTo>
                      <a:pt x="1562100" y="1295400"/>
                    </a:lnTo>
                    <a:cubicBezTo>
                      <a:pt x="1549400" y="1358900"/>
                      <a:pt x="1498600" y="1409700"/>
                      <a:pt x="1422400" y="1409700"/>
                    </a:cubicBezTo>
                    <a:lnTo>
                      <a:pt x="1371600" y="1409700"/>
                    </a:lnTo>
                    <a:cubicBezTo>
                      <a:pt x="1358900" y="1409700"/>
                      <a:pt x="1358900" y="1409700"/>
                      <a:pt x="1346200" y="1397000"/>
                    </a:cubicBezTo>
                    <a:cubicBezTo>
                      <a:pt x="1346200" y="1384300"/>
                      <a:pt x="1333500" y="1384300"/>
                      <a:pt x="1333500" y="1371600"/>
                    </a:cubicBezTo>
                    <a:lnTo>
                      <a:pt x="1460500" y="774700"/>
                    </a:lnTo>
                    <a:cubicBezTo>
                      <a:pt x="1485900" y="647700"/>
                      <a:pt x="1600200" y="558800"/>
                      <a:pt x="1714500" y="558800"/>
                    </a:cubicBezTo>
                    <a:lnTo>
                      <a:pt x="2146300" y="558800"/>
                    </a:lnTo>
                    <a:cubicBezTo>
                      <a:pt x="2260600" y="558800"/>
                      <a:pt x="2374900" y="647700"/>
                      <a:pt x="2400300" y="774700"/>
                    </a:cubicBezTo>
                    <a:lnTo>
                      <a:pt x="2527300" y="1371600"/>
                    </a:lnTo>
                    <a:cubicBezTo>
                      <a:pt x="2527300" y="1384300"/>
                      <a:pt x="2514600" y="1384300"/>
                      <a:pt x="2514600" y="1397000"/>
                    </a:cubicBezTo>
                    <a:cubicBezTo>
                      <a:pt x="2501900" y="1409700"/>
                      <a:pt x="2501900" y="1409700"/>
                      <a:pt x="2489200" y="1409700"/>
                    </a:cubicBezTo>
                    <a:lnTo>
                      <a:pt x="2438400" y="1409700"/>
                    </a:lnTo>
                    <a:cubicBezTo>
                      <a:pt x="2362200" y="1409700"/>
                      <a:pt x="2311400" y="1358900"/>
                      <a:pt x="2298700" y="1295400"/>
                    </a:cubicBezTo>
                    <a:lnTo>
                      <a:pt x="2209800" y="901700"/>
                    </a:lnTo>
                    <a:lnTo>
                      <a:pt x="2209800" y="2222500"/>
                    </a:lnTo>
                    <a:cubicBezTo>
                      <a:pt x="2209800" y="2247900"/>
                      <a:pt x="2197100" y="2260600"/>
                      <a:pt x="2171700" y="2260600"/>
                    </a:cubicBezTo>
                    <a:lnTo>
                      <a:pt x="2133600" y="2260600"/>
                    </a:lnTo>
                    <a:cubicBezTo>
                      <a:pt x="2057400" y="2260600"/>
                      <a:pt x="1993900" y="2197100"/>
                      <a:pt x="1993900" y="2133600"/>
                    </a:cubicBezTo>
                    <a:lnTo>
                      <a:pt x="1930400" y="1346200"/>
                    </a:lnTo>
                    <a:close/>
                    <a:moveTo>
                      <a:pt x="3048000" y="215900"/>
                    </a:moveTo>
                    <a:cubicBezTo>
                      <a:pt x="3048000" y="88900"/>
                      <a:pt x="3149600" y="0"/>
                      <a:pt x="3263900" y="0"/>
                    </a:cubicBezTo>
                    <a:cubicBezTo>
                      <a:pt x="3378200" y="0"/>
                      <a:pt x="3479800" y="88900"/>
                      <a:pt x="3479800" y="215900"/>
                    </a:cubicBezTo>
                    <a:lnTo>
                      <a:pt x="3479800" y="279400"/>
                    </a:lnTo>
                    <a:cubicBezTo>
                      <a:pt x="3479800" y="393700"/>
                      <a:pt x="3378200" y="495300"/>
                      <a:pt x="3263900" y="495300"/>
                    </a:cubicBezTo>
                    <a:cubicBezTo>
                      <a:pt x="3149600" y="495300"/>
                      <a:pt x="3048000" y="393700"/>
                      <a:pt x="3048000" y="279400"/>
                    </a:cubicBezTo>
                    <a:lnTo>
                      <a:pt x="3048000" y="215900"/>
                    </a:lnTo>
                    <a:close/>
                    <a:moveTo>
                      <a:pt x="3263900" y="1346200"/>
                    </a:moveTo>
                    <a:lnTo>
                      <a:pt x="3200400" y="2133600"/>
                    </a:lnTo>
                    <a:cubicBezTo>
                      <a:pt x="3200400" y="2197100"/>
                      <a:pt x="3136900" y="2260600"/>
                      <a:pt x="3060700" y="2260600"/>
                    </a:cubicBezTo>
                    <a:lnTo>
                      <a:pt x="3022600" y="2260600"/>
                    </a:lnTo>
                    <a:cubicBezTo>
                      <a:pt x="2997200" y="2260600"/>
                      <a:pt x="2984500" y="2247900"/>
                      <a:pt x="2984500" y="2222500"/>
                    </a:cubicBezTo>
                    <a:lnTo>
                      <a:pt x="2984500" y="901700"/>
                    </a:lnTo>
                    <a:lnTo>
                      <a:pt x="2895600" y="1295400"/>
                    </a:lnTo>
                    <a:cubicBezTo>
                      <a:pt x="2882900" y="1358900"/>
                      <a:pt x="2832100" y="1409700"/>
                      <a:pt x="2755900" y="1409700"/>
                    </a:cubicBezTo>
                    <a:lnTo>
                      <a:pt x="2705100" y="1409700"/>
                    </a:lnTo>
                    <a:cubicBezTo>
                      <a:pt x="2692400" y="1409700"/>
                      <a:pt x="2692400" y="1409700"/>
                      <a:pt x="2679700" y="1397000"/>
                    </a:cubicBezTo>
                    <a:cubicBezTo>
                      <a:pt x="2679700" y="1384300"/>
                      <a:pt x="2667000" y="1384300"/>
                      <a:pt x="2667000" y="1371600"/>
                    </a:cubicBezTo>
                    <a:lnTo>
                      <a:pt x="2794000" y="774700"/>
                    </a:lnTo>
                    <a:cubicBezTo>
                      <a:pt x="2819400" y="647700"/>
                      <a:pt x="2933700" y="558800"/>
                      <a:pt x="3048000" y="558800"/>
                    </a:cubicBezTo>
                    <a:lnTo>
                      <a:pt x="3479800" y="558800"/>
                    </a:lnTo>
                    <a:cubicBezTo>
                      <a:pt x="3594100" y="558800"/>
                      <a:pt x="3708400" y="647700"/>
                      <a:pt x="3733800" y="774700"/>
                    </a:cubicBezTo>
                    <a:lnTo>
                      <a:pt x="3860800" y="1371600"/>
                    </a:lnTo>
                    <a:cubicBezTo>
                      <a:pt x="3860800" y="1384300"/>
                      <a:pt x="3848100" y="1384300"/>
                      <a:pt x="3848100" y="1397000"/>
                    </a:cubicBezTo>
                    <a:cubicBezTo>
                      <a:pt x="3835400" y="1409700"/>
                      <a:pt x="3835400" y="1409700"/>
                      <a:pt x="3822700" y="1409700"/>
                    </a:cubicBezTo>
                    <a:lnTo>
                      <a:pt x="3771900" y="1409700"/>
                    </a:lnTo>
                    <a:cubicBezTo>
                      <a:pt x="3695700" y="1409700"/>
                      <a:pt x="3644900" y="1358900"/>
                      <a:pt x="3632200" y="1295400"/>
                    </a:cubicBezTo>
                    <a:lnTo>
                      <a:pt x="3543300" y="901700"/>
                    </a:lnTo>
                    <a:lnTo>
                      <a:pt x="3543300" y="2222500"/>
                    </a:lnTo>
                    <a:cubicBezTo>
                      <a:pt x="3543300" y="2247900"/>
                      <a:pt x="3530600" y="2260600"/>
                      <a:pt x="3505200" y="2260600"/>
                    </a:cubicBezTo>
                    <a:lnTo>
                      <a:pt x="3467100" y="2260600"/>
                    </a:lnTo>
                    <a:cubicBezTo>
                      <a:pt x="3390900" y="2260600"/>
                      <a:pt x="3327400" y="2197100"/>
                      <a:pt x="3327400" y="2133600"/>
                    </a:cubicBezTo>
                    <a:lnTo>
                      <a:pt x="3263900" y="1346200"/>
                    </a:lnTo>
                    <a:close/>
                    <a:moveTo>
                      <a:pt x="4381500" y="215900"/>
                    </a:moveTo>
                    <a:cubicBezTo>
                      <a:pt x="4381500" y="88900"/>
                      <a:pt x="4483100" y="0"/>
                      <a:pt x="4597400" y="0"/>
                    </a:cubicBezTo>
                    <a:cubicBezTo>
                      <a:pt x="4711700" y="0"/>
                      <a:pt x="4813300" y="88900"/>
                      <a:pt x="4813300" y="215900"/>
                    </a:cubicBezTo>
                    <a:lnTo>
                      <a:pt x="4813300" y="279400"/>
                    </a:lnTo>
                    <a:cubicBezTo>
                      <a:pt x="4813300" y="393700"/>
                      <a:pt x="4711700" y="495300"/>
                      <a:pt x="4597400" y="495300"/>
                    </a:cubicBezTo>
                    <a:cubicBezTo>
                      <a:pt x="4483100" y="495300"/>
                      <a:pt x="4381500" y="393700"/>
                      <a:pt x="4381500" y="279400"/>
                    </a:cubicBezTo>
                    <a:lnTo>
                      <a:pt x="4381500" y="215900"/>
                    </a:lnTo>
                    <a:close/>
                    <a:moveTo>
                      <a:pt x="4597400" y="1346200"/>
                    </a:moveTo>
                    <a:lnTo>
                      <a:pt x="4533900" y="2133600"/>
                    </a:lnTo>
                    <a:cubicBezTo>
                      <a:pt x="4533900" y="2197100"/>
                      <a:pt x="4470400" y="2260600"/>
                      <a:pt x="4394200" y="2260600"/>
                    </a:cubicBezTo>
                    <a:lnTo>
                      <a:pt x="4356100" y="2260600"/>
                    </a:lnTo>
                    <a:cubicBezTo>
                      <a:pt x="4330700" y="2260600"/>
                      <a:pt x="4318000" y="2247900"/>
                      <a:pt x="4318000" y="2222500"/>
                    </a:cubicBezTo>
                    <a:lnTo>
                      <a:pt x="4318000" y="901700"/>
                    </a:lnTo>
                    <a:lnTo>
                      <a:pt x="4229100" y="1295400"/>
                    </a:lnTo>
                    <a:cubicBezTo>
                      <a:pt x="4216400" y="1358900"/>
                      <a:pt x="4165600" y="1409700"/>
                      <a:pt x="4089400" y="1409700"/>
                    </a:cubicBezTo>
                    <a:lnTo>
                      <a:pt x="4038600" y="1409700"/>
                    </a:lnTo>
                    <a:cubicBezTo>
                      <a:pt x="4025900" y="1409700"/>
                      <a:pt x="4025900" y="1409700"/>
                      <a:pt x="4013200" y="1397000"/>
                    </a:cubicBezTo>
                    <a:cubicBezTo>
                      <a:pt x="4013200" y="1384300"/>
                      <a:pt x="4000500" y="1384300"/>
                      <a:pt x="4000500" y="1371600"/>
                    </a:cubicBezTo>
                    <a:lnTo>
                      <a:pt x="4127500" y="774700"/>
                    </a:lnTo>
                    <a:cubicBezTo>
                      <a:pt x="4152900" y="647700"/>
                      <a:pt x="4267200" y="558800"/>
                      <a:pt x="4381500" y="558800"/>
                    </a:cubicBezTo>
                    <a:lnTo>
                      <a:pt x="4813300" y="558800"/>
                    </a:lnTo>
                    <a:cubicBezTo>
                      <a:pt x="4927600" y="558800"/>
                      <a:pt x="5041900" y="647700"/>
                      <a:pt x="5067300" y="774700"/>
                    </a:cubicBezTo>
                    <a:lnTo>
                      <a:pt x="5194300" y="1371600"/>
                    </a:lnTo>
                    <a:cubicBezTo>
                      <a:pt x="5194300" y="1384300"/>
                      <a:pt x="5181600" y="1384300"/>
                      <a:pt x="5181600" y="1397000"/>
                    </a:cubicBezTo>
                    <a:cubicBezTo>
                      <a:pt x="5168900" y="1409700"/>
                      <a:pt x="5168900" y="1409700"/>
                      <a:pt x="5156200" y="1409700"/>
                    </a:cubicBezTo>
                    <a:lnTo>
                      <a:pt x="5105400" y="1409700"/>
                    </a:lnTo>
                    <a:cubicBezTo>
                      <a:pt x="5029200" y="1409700"/>
                      <a:pt x="4978400" y="1358900"/>
                      <a:pt x="4965700" y="1295400"/>
                    </a:cubicBezTo>
                    <a:lnTo>
                      <a:pt x="4876800" y="901700"/>
                    </a:lnTo>
                    <a:lnTo>
                      <a:pt x="4876800" y="2222500"/>
                    </a:lnTo>
                    <a:cubicBezTo>
                      <a:pt x="4876800" y="2247900"/>
                      <a:pt x="4864100" y="2260600"/>
                      <a:pt x="4838700" y="2260600"/>
                    </a:cubicBezTo>
                    <a:lnTo>
                      <a:pt x="4800600" y="2260600"/>
                    </a:lnTo>
                    <a:cubicBezTo>
                      <a:pt x="4724400" y="2260600"/>
                      <a:pt x="4660900" y="2197100"/>
                      <a:pt x="4660900" y="2133600"/>
                    </a:cubicBezTo>
                    <a:lnTo>
                      <a:pt x="4597400" y="1346200"/>
                    </a:lnTo>
                    <a:close/>
                    <a:moveTo>
                      <a:pt x="5715000" y="215900"/>
                    </a:moveTo>
                    <a:cubicBezTo>
                      <a:pt x="5715000" y="88900"/>
                      <a:pt x="5816600" y="0"/>
                      <a:pt x="5930900" y="0"/>
                    </a:cubicBezTo>
                    <a:cubicBezTo>
                      <a:pt x="6045200" y="0"/>
                      <a:pt x="6146800" y="88900"/>
                      <a:pt x="6146800" y="215900"/>
                    </a:cubicBezTo>
                    <a:lnTo>
                      <a:pt x="6146800" y="279400"/>
                    </a:lnTo>
                    <a:cubicBezTo>
                      <a:pt x="6146800" y="393700"/>
                      <a:pt x="6045200" y="495300"/>
                      <a:pt x="5930900" y="495300"/>
                    </a:cubicBezTo>
                    <a:cubicBezTo>
                      <a:pt x="5816600" y="495300"/>
                      <a:pt x="5715000" y="393700"/>
                      <a:pt x="5715000" y="279400"/>
                    </a:cubicBezTo>
                    <a:lnTo>
                      <a:pt x="5715000" y="215900"/>
                    </a:lnTo>
                    <a:close/>
                    <a:moveTo>
                      <a:pt x="5930900" y="1346200"/>
                    </a:moveTo>
                    <a:lnTo>
                      <a:pt x="5867400" y="2133600"/>
                    </a:lnTo>
                    <a:cubicBezTo>
                      <a:pt x="5867400" y="2197100"/>
                      <a:pt x="5803900" y="2260600"/>
                      <a:pt x="5727700" y="2260600"/>
                    </a:cubicBezTo>
                    <a:lnTo>
                      <a:pt x="5689600" y="2260600"/>
                    </a:lnTo>
                    <a:cubicBezTo>
                      <a:pt x="5664200" y="2260600"/>
                      <a:pt x="5651500" y="2247900"/>
                      <a:pt x="5651500" y="2222500"/>
                    </a:cubicBezTo>
                    <a:lnTo>
                      <a:pt x="5651500" y="901700"/>
                    </a:lnTo>
                    <a:lnTo>
                      <a:pt x="5562600" y="1295400"/>
                    </a:lnTo>
                    <a:cubicBezTo>
                      <a:pt x="5549900" y="1358900"/>
                      <a:pt x="5499100" y="1409700"/>
                      <a:pt x="5422900" y="1409700"/>
                    </a:cubicBezTo>
                    <a:lnTo>
                      <a:pt x="5372100" y="1409700"/>
                    </a:lnTo>
                    <a:cubicBezTo>
                      <a:pt x="5359400" y="1409700"/>
                      <a:pt x="5359400" y="1409700"/>
                      <a:pt x="5346700" y="1397000"/>
                    </a:cubicBezTo>
                    <a:cubicBezTo>
                      <a:pt x="5346700" y="1384300"/>
                      <a:pt x="5334000" y="1384300"/>
                      <a:pt x="5334000" y="1371600"/>
                    </a:cubicBezTo>
                    <a:lnTo>
                      <a:pt x="5461000" y="774700"/>
                    </a:lnTo>
                    <a:cubicBezTo>
                      <a:pt x="5486400" y="647700"/>
                      <a:pt x="5600700" y="558800"/>
                      <a:pt x="5715000" y="558800"/>
                    </a:cubicBezTo>
                    <a:lnTo>
                      <a:pt x="6146800" y="558800"/>
                    </a:lnTo>
                    <a:cubicBezTo>
                      <a:pt x="6261100" y="558800"/>
                      <a:pt x="6375400" y="647700"/>
                      <a:pt x="6400800" y="774700"/>
                    </a:cubicBezTo>
                    <a:lnTo>
                      <a:pt x="6527800" y="1371600"/>
                    </a:lnTo>
                    <a:cubicBezTo>
                      <a:pt x="6527800" y="1384300"/>
                      <a:pt x="6515100" y="1384300"/>
                      <a:pt x="6515100" y="1397000"/>
                    </a:cubicBezTo>
                    <a:cubicBezTo>
                      <a:pt x="6502400" y="1409700"/>
                      <a:pt x="6502400" y="1409700"/>
                      <a:pt x="6489700" y="1409700"/>
                    </a:cubicBezTo>
                    <a:lnTo>
                      <a:pt x="6438900" y="1409700"/>
                    </a:lnTo>
                    <a:cubicBezTo>
                      <a:pt x="6362700" y="1409700"/>
                      <a:pt x="6311900" y="1358900"/>
                      <a:pt x="6299200" y="1295400"/>
                    </a:cubicBezTo>
                    <a:lnTo>
                      <a:pt x="6210300" y="901700"/>
                    </a:lnTo>
                    <a:lnTo>
                      <a:pt x="6210300" y="2222500"/>
                    </a:lnTo>
                    <a:cubicBezTo>
                      <a:pt x="6210300" y="2247900"/>
                      <a:pt x="6197600" y="2260600"/>
                      <a:pt x="6172200" y="2260600"/>
                    </a:cubicBezTo>
                    <a:lnTo>
                      <a:pt x="6134100" y="2260600"/>
                    </a:lnTo>
                    <a:cubicBezTo>
                      <a:pt x="6057900" y="2260600"/>
                      <a:pt x="5994400" y="2197100"/>
                      <a:pt x="5994400" y="2133600"/>
                    </a:cubicBezTo>
                    <a:lnTo>
                      <a:pt x="5930900" y="1346200"/>
                    </a:lnTo>
                    <a:close/>
                    <a:moveTo>
                      <a:pt x="7048500" y="215900"/>
                    </a:moveTo>
                    <a:cubicBezTo>
                      <a:pt x="7048500" y="88900"/>
                      <a:pt x="7150100" y="0"/>
                      <a:pt x="7264400" y="0"/>
                    </a:cubicBezTo>
                    <a:cubicBezTo>
                      <a:pt x="7378700" y="0"/>
                      <a:pt x="7480300" y="88900"/>
                      <a:pt x="7480300" y="215900"/>
                    </a:cubicBezTo>
                    <a:lnTo>
                      <a:pt x="7480300" y="279400"/>
                    </a:lnTo>
                    <a:cubicBezTo>
                      <a:pt x="7480300" y="393700"/>
                      <a:pt x="7378700" y="495300"/>
                      <a:pt x="7264400" y="495300"/>
                    </a:cubicBezTo>
                    <a:cubicBezTo>
                      <a:pt x="7150100" y="495300"/>
                      <a:pt x="7048500" y="393700"/>
                      <a:pt x="7048500" y="279400"/>
                    </a:cubicBezTo>
                    <a:lnTo>
                      <a:pt x="7048500" y="215900"/>
                    </a:lnTo>
                    <a:close/>
                    <a:moveTo>
                      <a:pt x="7264400" y="1346200"/>
                    </a:moveTo>
                    <a:lnTo>
                      <a:pt x="7200900" y="2133600"/>
                    </a:lnTo>
                    <a:cubicBezTo>
                      <a:pt x="7200900" y="2197100"/>
                      <a:pt x="7137400" y="2260600"/>
                      <a:pt x="7061200" y="2260600"/>
                    </a:cubicBezTo>
                    <a:lnTo>
                      <a:pt x="7023100" y="2260600"/>
                    </a:lnTo>
                    <a:cubicBezTo>
                      <a:pt x="6997700" y="2260600"/>
                      <a:pt x="6985000" y="2247900"/>
                      <a:pt x="6985000" y="2222500"/>
                    </a:cubicBezTo>
                    <a:lnTo>
                      <a:pt x="6985000" y="901700"/>
                    </a:lnTo>
                    <a:lnTo>
                      <a:pt x="6896100" y="1295400"/>
                    </a:lnTo>
                    <a:cubicBezTo>
                      <a:pt x="6883400" y="1358900"/>
                      <a:pt x="6832600" y="1409700"/>
                      <a:pt x="6756400" y="1409700"/>
                    </a:cubicBezTo>
                    <a:lnTo>
                      <a:pt x="6705600" y="1409700"/>
                    </a:lnTo>
                    <a:cubicBezTo>
                      <a:pt x="6692900" y="1409700"/>
                      <a:pt x="6692900" y="1409700"/>
                      <a:pt x="6680200" y="1397000"/>
                    </a:cubicBezTo>
                    <a:cubicBezTo>
                      <a:pt x="6680200" y="1384300"/>
                      <a:pt x="6667500" y="1384300"/>
                      <a:pt x="6667500" y="1371600"/>
                    </a:cubicBezTo>
                    <a:lnTo>
                      <a:pt x="6794500" y="774700"/>
                    </a:lnTo>
                    <a:cubicBezTo>
                      <a:pt x="6819900" y="647700"/>
                      <a:pt x="6934200" y="558800"/>
                      <a:pt x="7048500" y="558800"/>
                    </a:cubicBezTo>
                    <a:lnTo>
                      <a:pt x="7480300" y="558800"/>
                    </a:lnTo>
                    <a:cubicBezTo>
                      <a:pt x="7594600" y="558800"/>
                      <a:pt x="7708900" y="647700"/>
                      <a:pt x="7734300" y="774700"/>
                    </a:cubicBezTo>
                    <a:lnTo>
                      <a:pt x="7861300" y="1371600"/>
                    </a:lnTo>
                    <a:cubicBezTo>
                      <a:pt x="7861300" y="1384300"/>
                      <a:pt x="7848600" y="1384300"/>
                      <a:pt x="7848600" y="1397000"/>
                    </a:cubicBezTo>
                    <a:cubicBezTo>
                      <a:pt x="7835900" y="1409700"/>
                      <a:pt x="7835900" y="1409700"/>
                      <a:pt x="7823200" y="1409700"/>
                    </a:cubicBezTo>
                    <a:lnTo>
                      <a:pt x="7772400" y="1409700"/>
                    </a:lnTo>
                    <a:cubicBezTo>
                      <a:pt x="7696200" y="1409700"/>
                      <a:pt x="7645400" y="1358900"/>
                      <a:pt x="7632700" y="1295400"/>
                    </a:cubicBezTo>
                    <a:lnTo>
                      <a:pt x="7543800" y="901700"/>
                    </a:lnTo>
                    <a:lnTo>
                      <a:pt x="7543800" y="2222500"/>
                    </a:lnTo>
                    <a:cubicBezTo>
                      <a:pt x="7543800" y="2247900"/>
                      <a:pt x="7531100" y="2260600"/>
                      <a:pt x="7505700" y="2260600"/>
                    </a:cubicBezTo>
                    <a:lnTo>
                      <a:pt x="7467600" y="2260600"/>
                    </a:lnTo>
                    <a:cubicBezTo>
                      <a:pt x="7391400" y="2260600"/>
                      <a:pt x="7327900" y="2197100"/>
                      <a:pt x="7327900" y="2133600"/>
                    </a:cubicBezTo>
                    <a:lnTo>
                      <a:pt x="7264400" y="1346200"/>
                    </a:lnTo>
                    <a:close/>
                    <a:moveTo>
                      <a:pt x="8382000" y="215900"/>
                    </a:moveTo>
                    <a:cubicBezTo>
                      <a:pt x="8382000" y="88900"/>
                      <a:pt x="8483600" y="0"/>
                      <a:pt x="8597900" y="0"/>
                    </a:cubicBezTo>
                    <a:cubicBezTo>
                      <a:pt x="8712200" y="0"/>
                      <a:pt x="8813800" y="88900"/>
                      <a:pt x="8813800" y="215900"/>
                    </a:cubicBezTo>
                    <a:lnTo>
                      <a:pt x="8813800" y="279400"/>
                    </a:lnTo>
                    <a:cubicBezTo>
                      <a:pt x="8813800" y="393700"/>
                      <a:pt x="8712200" y="495300"/>
                      <a:pt x="8597900" y="495300"/>
                    </a:cubicBezTo>
                    <a:cubicBezTo>
                      <a:pt x="8483600" y="495300"/>
                      <a:pt x="8382000" y="393700"/>
                      <a:pt x="8382000" y="279400"/>
                    </a:cubicBezTo>
                    <a:lnTo>
                      <a:pt x="8382000" y="215900"/>
                    </a:lnTo>
                    <a:close/>
                    <a:moveTo>
                      <a:pt x="8597900" y="1346200"/>
                    </a:moveTo>
                    <a:lnTo>
                      <a:pt x="8534400" y="2133600"/>
                    </a:lnTo>
                    <a:cubicBezTo>
                      <a:pt x="8534400" y="2197100"/>
                      <a:pt x="8470900" y="2260600"/>
                      <a:pt x="8394700" y="2260600"/>
                    </a:cubicBezTo>
                    <a:lnTo>
                      <a:pt x="8356600" y="2260600"/>
                    </a:lnTo>
                    <a:cubicBezTo>
                      <a:pt x="8331200" y="2260600"/>
                      <a:pt x="8318500" y="2247900"/>
                      <a:pt x="8318500" y="2222500"/>
                    </a:cubicBezTo>
                    <a:lnTo>
                      <a:pt x="8318500" y="901700"/>
                    </a:lnTo>
                    <a:lnTo>
                      <a:pt x="8229600" y="1295400"/>
                    </a:lnTo>
                    <a:cubicBezTo>
                      <a:pt x="8216900" y="1358900"/>
                      <a:pt x="8166100" y="1409700"/>
                      <a:pt x="8089900" y="1409700"/>
                    </a:cubicBezTo>
                    <a:lnTo>
                      <a:pt x="8039100" y="1409700"/>
                    </a:lnTo>
                    <a:cubicBezTo>
                      <a:pt x="8026400" y="1409700"/>
                      <a:pt x="8026400" y="1409700"/>
                      <a:pt x="8013700" y="1397000"/>
                    </a:cubicBezTo>
                    <a:cubicBezTo>
                      <a:pt x="8013700" y="1384300"/>
                      <a:pt x="8001000" y="1384300"/>
                      <a:pt x="8001000" y="1371600"/>
                    </a:cubicBezTo>
                    <a:lnTo>
                      <a:pt x="8128000" y="774700"/>
                    </a:lnTo>
                    <a:cubicBezTo>
                      <a:pt x="8153400" y="647700"/>
                      <a:pt x="8267700" y="558800"/>
                      <a:pt x="8382000" y="558800"/>
                    </a:cubicBezTo>
                    <a:lnTo>
                      <a:pt x="8813800" y="558800"/>
                    </a:lnTo>
                    <a:cubicBezTo>
                      <a:pt x="8928100" y="558800"/>
                      <a:pt x="9042400" y="647700"/>
                      <a:pt x="9067800" y="774700"/>
                    </a:cubicBezTo>
                    <a:lnTo>
                      <a:pt x="9194800" y="1371600"/>
                    </a:lnTo>
                    <a:cubicBezTo>
                      <a:pt x="9194800" y="1384300"/>
                      <a:pt x="9182100" y="1384300"/>
                      <a:pt x="9182100" y="1397000"/>
                    </a:cubicBezTo>
                    <a:cubicBezTo>
                      <a:pt x="9169400" y="1409700"/>
                      <a:pt x="9169400" y="1409700"/>
                      <a:pt x="9156700" y="1409700"/>
                    </a:cubicBezTo>
                    <a:lnTo>
                      <a:pt x="9105900" y="1409700"/>
                    </a:lnTo>
                    <a:cubicBezTo>
                      <a:pt x="9029700" y="1409700"/>
                      <a:pt x="8978900" y="1358900"/>
                      <a:pt x="8966200" y="1295400"/>
                    </a:cubicBezTo>
                    <a:lnTo>
                      <a:pt x="8877300" y="901700"/>
                    </a:lnTo>
                    <a:lnTo>
                      <a:pt x="8877300" y="2222500"/>
                    </a:lnTo>
                    <a:cubicBezTo>
                      <a:pt x="8877300" y="2247900"/>
                      <a:pt x="8864600" y="2260600"/>
                      <a:pt x="8839200" y="2260600"/>
                    </a:cubicBezTo>
                    <a:lnTo>
                      <a:pt x="8801100" y="2260600"/>
                    </a:lnTo>
                    <a:cubicBezTo>
                      <a:pt x="8724900" y="2260600"/>
                      <a:pt x="8661400" y="2197100"/>
                      <a:pt x="8661400" y="2133600"/>
                    </a:cubicBezTo>
                    <a:lnTo>
                      <a:pt x="8597900" y="1346200"/>
                    </a:lnTo>
                    <a:close/>
                    <a:moveTo>
                      <a:pt x="9715500" y="215900"/>
                    </a:moveTo>
                    <a:cubicBezTo>
                      <a:pt x="9715500" y="88900"/>
                      <a:pt x="9817100" y="0"/>
                      <a:pt x="9931400" y="0"/>
                    </a:cubicBezTo>
                    <a:cubicBezTo>
                      <a:pt x="10045700" y="0"/>
                      <a:pt x="10147300" y="88900"/>
                      <a:pt x="10147300" y="215900"/>
                    </a:cubicBezTo>
                    <a:lnTo>
                      <a:pt x="10147300" y="279400"/>
                    </a:lnTo>
                    <a:cubicBezTo>
                      <a:pt x="10147300" y="393700"/>
                      <a:pt x="10045700" y="495300"/>
                      <a:pt x="9931400" y="495300"/>
                    </a:cubicBezTo>
                    <a:cubicBezTo>
                      <a:pt x="9817100" y="495300"/>
                      <a:pt x="9715500" y="393700"/>
                      <a:pt x="9715500" y="279400"/>
                    </a:cubicBezTo>
                    <a:lnTo>
                      <a:pt x="9715500" y="215900"/>
                    </a:lnTo>
                    <a:close/>
                    <a:moveTo>
                      <a:pt x="9931400" y="1346200"/>
                    </a:moveTo>
                    <a:lnTo>
                      <a:pt x="9867900" y="2133600"/>
                    </a:lnTo>
                    <a:cubicBezTo>
                      <a:pt x="9867900" y="2197100"/>
                      <a:pt x="9804400" y="2260600"/>
                      <a:pt x="9728200" y="2260600"/>
                    </a:cubicBezTo>
                    <a:lnTo>
                      <a:pt x="9690100" y="2260600"/>
                    </a:lnTo>
                    <a:cubicBezTo>
                      <a:pt x="9664700" y="2260600"/>
                      <a:pt x="9652000" y="2247900"/>
                      <a:pt x="9652000" y="2222500"/>
                    </a:cubicBezTo>
                    <a:lnTo>
                      <a:pt x="9652000" y="901700"/>
                    </a:lnTo>
                    <a:lnTo>
                      <a:pt x="9563100" y="1295400"/>
                    </a:lnTo>
                    <a:cubicBezTo>
                      <a:pt x="9550400" y="1358900"/>
                      <a:pt x="9499600" y="1409700"/>
                      <a:pt x="9423400" y="1409700"/>
                    </a:cubicBezTo>
                    <a:lnTo>
                      <a:pt x="9372600" y="1409700"/>
                    </a:lnTo>
                    <a:cubicBezTo>
                      <a:pt x="9359900" y="1409700"/>
                      <a:pt x="9359900" y="1409700"/>
                      <a:pt x="9347200" y="1397000"/>
                    </a:cubicBezTo>
                    <a:cubicBezTo>
                      <a:pt x="9347200" y="1384300"/>
                      <a:pt x="9334500" y="1384300"/>
                      <a:pt x="9334500" y="1371600"/>
                    </a:cubicBezTo>
                    <a:lnTo>
                      <a:pt x="9461500" y="774700"/>
                    </a:lnTo>
                    <a:cubicBezTo>
                      <a:pt x="9486900" y="647700"/>
                      <a:pt x="9601200" y="558800"/>
                      <a:pt x="9715500" y="558800"/>
                    </a:cubicBezTo>
                    <a:lnTo>
                      <a:pt x="10147300" y="558800"/>
                    </a:lnTo>
                    <a:cubicBezTo>
                      <a:pt x="10261600" y="558800"/>
                      <a:pt x="10375900" y="647700"/>
                      <a:pt x="10401300" y="774700"/>
                    </a:cubicBezTo>
                    <a:lnTo>
                      <a:pt x="10528300" y="1371600"/>
                    </a:lnTo>
                    <a:cubicBezTo>
                      <a:pt x="10528300" y="1384300"/>
                      <a:pt x="10515600" y="1384300"/>
                      <a:pt x="10515600" y="1397000"/>
                    </a:cubicBezTo>
                    <a:cubicBezTo>
                      <a:pt x="10502900" y="1409700"/>
                      <a:pt x="10502900" y="1409700"/>
                      <a:pt x="10490200" y="1409700"/>
                    </a:cubicBezTo>
                    <a:lnTo>
                      <a:pt x="10439400" y="1409700"/>
                    </a:lnTo>
                    <a:cubicBezTo>
                      <a:pt x="10363200" y="1409700"/>
                      <a:pt x="10312400" y="1358900"/>
                      <a:pt x="10299700" y="1295400"/>
                    </a:cubicBezTo>
                    <a:lnTo>
                      <a:pt x="10210800" y="901700"/>
                    </a:lnTo>
                    <a:lnTo>
                      <a:pt x="10210800" y="2222500"/>
                    </a:lnTo>
                    <a:cubicBezTo>
                      <a:pt x="10210800" y="2247900"/>
                      <a:pt x="10198100" y="2260600"/>
                      <a:pt x="10172700" y="2260600"/>
                    </a:cubicBezTo>
                    <a:lnTo>
                      <a:pt x="10134600" y="2260600"/>
                    </a:lnTo>
                    <a:cubicBezTo>
                      <a:pt x="10058400" y="2260600"/>
                      <a:pt x="9994900" y="2197100"/>
                      <a:pt x="9994900" y="2133600"/>
                    </a:cubicBezTo>
                    <a:lnTo>
                      <a:pt x="9931400" y="1346200"/>
                    </a:lnTo>
                    <a:close/>
                    <a:moveTo>
                      <a:pt x="11049000" y="215900"/>
                    </a:moveTo>
                    <a:cubicBezTo>
                      <a:pt x="11049000" y="88900"/>
                      <a:pt x="11150600" y="0"/>
                      <a:pt x="11264900" y="0"/>
                    </a:cubicBezTo>
                    <a:cubicBezTo>
                      <a:pt x="11379200" y="0"/>
                      <a:pt x="11480800" y="88900"/>
                      <a:pt x="11480800" y="215900"/>
                    </a:cubicBezTo>
                    <a:lnTo>
                      <a:pt x="11480800" y="279400"/>
                    </a:lnTo>
                    <a:cubicBezTo>
                      <a:pt x="11480800" y="393700"/>
                      <a:pt x="11379200" y="495300"/>
                      <a:pt x="11264900" y="495300"/>
                    </a:cubicBezTo>
                    <a:cubicBezTo>
                      <a:pt x="11150600" y="495300"/>
                      <a:pt x="11049000" y="393700"/>
                      <a:pt x="11049000" y="279400"/>
                    </a:cubicBezTo>
                    <a:lnTo>
                      <a:pt x="11049000" y="215900"/>
                    </a:lnTo>
                    <a:close/>
                    <a:moveTo>
                      <a:pt x="11264900" y="1346200"/>
                    </a:moveTo>
                    <a:lnTo>
                      <a:pt x="11201400" y="2133600"/>
                    </a:lnTo>
                    <a:cubicBezTo>
                      <a:pt x="11201400" y="2197100"/>
                      <a:pt x="11137900" y="2260600"/>
                      <a:pt x="11061700" y="2260600"/>
                    </a:cubicBezTo>
                    <a:lnTo>
                      <a:pt x="11023600" y="2260600"/>
                    </a:lnTo>
                    <a:cubicBezTo>
                      <a:pt x="10998200" y="2260600"/>
                      <a:pt x="10985500" y="2247900"/>
                      <a:pt x="10985500" y="2222500"/>
                    </a:cubicBezTo>
                    <a:lnTo>
                      <a:pt x="10985500" y="901700"/>
                    </a:lnTo>
                    <a:lnTo>
                      <a:pt x="10896600" y="1295400"/>
                    </a:lnTo>
                    <a:cubicBezTo>
                      <a:pt x="10883900" y="1358900"/>
                      <a:pt x="10833100" y="1409700"/>
                      <a:pt x="10756900" y="1409700"/>
                    </a:cubicBezTo>
                    <a:lnTo>
                      <a:pt x="10706100" y="1409700"/>
                    </a:lnTo>
                    <a:cubicBezTo>
                      <a:pt x="10693400" y="1409700"/>
                      <a:pt x="10693400" y="1409700"/>
                      <a:pt x="10680700" y="1397000"/>
                    </a:cubicBezTo>
                    <a:cubicBezTo>
                      <a:pt x="10680700" y="1384300"/>
                      <a:pt x="10668000" y="1384300"/>
                      <a:pt x="10668000" y="1371600"/>
                    </a:cubicBezTo>
                    <a:lnTo>
                      <a:pt x="10795000" y="774700"/>
                    </a:lnTo>
                    <a:cubicBezTo>
                      <a:pt x="10820400" y="647700"/>
                      <a:pt x="10934700" y="558800"/>
                      <a:pt x="11049000" y="558800"/>
                    </a:cubicBezTo>
                    <a:lnTo>
                      <a:pt x="11480800" y="558800"/>
                    </a:lnTo>
                    <a:cubicBezTo>
                      <a:pt x="11595100" y="558800"/>
                      <a:pt x="11709400" y="647700"/>
                      <a:pt x="11734800" y="774700"/>
                    </a:cubicBezTo>
                    <a:lnTo>
                      <a:pt x="11861800" y="1371600"/>
                    </a:lnTo>
                    <a:cubicBezTo>
                      <a:pt x="11861800" y="1384300"/>
                      <a:pt x="11849100" y="1384300"/>
                      <a:pt x="11849100" y="1397000"/>
                    </a:cubicBezTo>
                    <a:cubicBezTo>
                      <a:pt x="11836400" y="1409700"/>
                      <a:pt x="11836400" y="1409700"/>
                      <a:pt x="11823700" y="1409700"/>
                    </a:cubicBezTo>
                    <a:lnTo>
                      <a:pt x="11772900" y="1409700"/>
                    </a:lnTo>
                    <a:cubicBezTo>
                      <a:pt x="11696700" y="1409700"/>
                      <a:pt x="11645900" y="1358900"/>
                      <a:pt x="11633200" y="1295400"/>
                    </a:cubicBezTo>
                    <a:lnTo>
                      <a:pt x="11544300" y="901700"/>
                    </a:lnTo>
                    <a:lnTo>
                      <a:pt x="11544300" y="2222500"/>
                    </a:lnTo>
                    <a:cubicBezTo>
                      <a:pt x="11544300" y="2247900"/>
                      <a:pt x="11531600" y="2260600"/>
                      <a:pt x="11506200" y="2260600"/>
                    </a:cubicBezTo>
                    <a:lnTo>
                      <a:pt x="11468100" y="2260600"/>
                    </a:lnTo>
                    <a:cubicBezTo>
                      <a:pt x="11391900" y="2260600"/>
                      <a:pt x="11328400" y="2197100"/>
                      <a:pt x="11328400" y="2133600"/>
                    </a:cubicBezTo>
                    <a:lnTo>
                      <a:pt x="11264900" y="1346200"/>
                    </a:lnTo>
                    <a:close/>
                  </a:path>
                </a:pathLst>
              </a:custGeom>
              <a:solidFill>
                <a:srgbClr val="42B431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2039600" y="0"/>
                <a:ext cx="1193800" cy="2260600"/>
              </a:xfrm>
              <a:custGeom>
                <a:avLst/>
                <a:gdLst/>
                <a:ahLst/>
                <a:cxnLst/>
                <a:rect l="l" t="t" r="r" b="b"/>
                <a:pathLst>
                  <a:path w="1193800" h="2260600">
                    <a:moveTo>
                      <a:pt x="381000" y="215900"/>
                    </a:moveTo>
                    <a:cubicBezTo>
                      <a:pt x="381000" y="88900"/>
                      <a:pt x="482600" y="0"/>
                      <a:pt x="596900" y="0"/>
                    </a:cubicBezTo>
                    <a:cubicBezTo>
                      <a:pt x="711200" y="0"/>
                      <a:pt x="812800" y="88900"/>
                      <a:pt x="812800" y="215900"/>
                    </a:cubicBezTo>
                    <a:lnTo>
                      <a:pt x="812800" y="279400"/>
                    </a:lnTo>
                    <a:cubicBezTo>
                      <a:pt x="812800" y="393700"/>
                      <a:pt x="711200" y="495300"/>
                      <a:pt x="596900" y="495300"/>
                    </a:cubicBezTo>
                    <a:cubicBezTo>
                      <a:pt x="482600" y="495300"/>
                      <a:pt x="381000" y="393700"/>
                      <a:pt x="381000" y="279400"/>
                    </a:cubicBezTo>
                    <a:lnTo>
                      <a:pt x="381000" y="215900"/>
                    </a:lnTo>
                    <a:close/>
                    <a:moveTo>
                      <a:pt x="596900" y="1346200"/>
                    </a:moveTo>
                    <a:lnTo>
                      <a:pt x="533400" y="2133600"/>
                    </a:lnTo>
                    <a:cubicBezTo>
                      <a:pt x="533400" y="2197100"/>
                      <a:pt x="469900" y="2260600"/>
                      <a:pt x="393700" y="2260600"/>
                    </a:cubicBezTo>
                    <a:lnTo>
                      <a:pt x="355600" y="2260600"/>
                    </a:lnTo>
                    <a:cubicBezTo>
                      <a:pt x="330200" y="2260600"/>
                      <a:pt x="317500" y="2247900"/>
                      <a:pt x="317500" y="2222500"/>
                    </a:cubicBezTo>
                    <a:lnTo>
                      <a:pt x="317500" y="901700"/>
                    </a:lnTo>
                    <a:lnTo>
                      <a:pt x="228600" y="1295400"/>
                    </a:lnTo>
                    <a:cubicBezTo>
                      <a:pt x="215900" y="1358900"/>
                      <a:pt x="165100" y="1409700"/>
                      <a:pt x="88900" y="1409700"/>
                    </a:cubicBezTo>
                    <a:lnTo>
                      <a:pt x="38100" y="1409700"/>
                    </a:lnTo>
                    <a:cubicBezTo>
                      <a:pt x="25400" y="1409700"/>
                      <a:pt x="25400" y="1409700"/>
                      <a:pt x="12700" y="1397000"/>
                    </a:cubicBezTo>
                    <a:cubicBezTo>
                      <a:pt x="12700" y="1384300"/>
                      <a:pt x="0" y="1384300"/>
                      <a:pt x="0" y="1371600"/>
                    </a:cubicBezTo>
                    <a:lnTo>
                      <a:pt x="127000" y="774700"/>
                    </a:lnTo>
                    <a:cubicBezTo>
                      <a:pt x="152400" y="647700"/>
                      <a:pt x="266700" y="558800"/>
                      <a:pt x="381000" y="558800"/>
                    </a:cubicBezTo>
                    <a:lnTo>
                      <a:pt x="812800" y="558800"/>
                    </a:lnTo>
                    <a:cubicBezTo>
                      <a:pt x="927100" y="558800"/>
                      <a:pt x="1041400" y="647700"/>
                      <a:pt x="1066800" y="774700"/>
                    </a:cubicBezTo>
                    <a:lnTo>
                      <a:pt x="1193800" y="1371600"/>
                    </a:lnTo>
                    <a:cubicBezTo>
                      <a:pt x="1193800" y="1384300"/>
                      <a:pt x="1181100" y="1384300"/>
                      <a:pt x="1181100" y="1397000"/>
                    </a:cubicBezTo>
                    <a:cubicBezTo>
                      <a:pt x="1168400" y="1409700"/>
                      <a:pt x="1168400" y="1409700"/>
                      <a:pt x="1155700" y="1409700"/>
                    </a:cubicBezTo>
                    <a:lnTo>
                      <a:pt x="1104900" y="1409700"/>
                    </a:lnTo>
                    <a:cubicBezTo>
                      <a:pt x="1028700" y="1409700"/>
                      <a:pt x="977900" y="1358900"/>
                      <a:pt x="965200" y="1295400"/>
                    </a:cubicBezTo>
                    <a:lnTo>
                      <a:pt x="876300" y="901700"/>
                    </a:lnTo>
                    <a:lnTo>
                      <a:pt x="876300" y="2222500"/>
                    </a:lnTo>
                    <a:cubicBezTo>
                      <a:pt x="876300" y="2247900"/>
                      <a:pt x="863600" y="2260600"/>
                      <a:pt x="838200" y="2260600"/>
                    </a:cubicBezTo>
                    <a:lnTo>
                      <a:pt x="800100" y="2260600"/>
                    </a:lnTo>
                    <a:cubicBezTo>
                      <a:pt x="723900" y="2260600"/>
                      <a:pt x="660400" y="2197100"/>
                      <a:pt x="660400" y="2133600"/>
                    </a:cubicBezTo>
                    <a:lnTo>
                      <a:pt x="596900" y="1346200"/>
                    </a:lnTo>
                    <a:close/>
                  </a:path>
                </a:pathLst>
              </a:custGeom>
              <a:solidFill>
                <a:srgbClr val="5A615D"/>
              </a:solidFill>
            </p:spPr>
          </p:sp>
        </p:grpSp>
      </p:grpSp>
      <p:sp>
        <p:nvSpPr>
          <p:cNvPr id="18" name="TextBox 18"/>
          <p:cNvSpPr txBox="1"/>
          <p:nvPr/>
        </p:nvSpPr>
        <p:spPr>
          <a:xfrm>
            <a:off x="1193062" y="5663079"/>
            <a:ext cx="8632902" cy="12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19"/>
              </a:lnSpc>
            </a:pPr>
            <a:r>
              <a:rPr lang="ru-RU" sz="4299" dirty="0" smtClean="0">
                <a:solidFill>
                  <a:srgbClr val="5271FF"/>
                </a:solidFill>
                <a:latin typeface="Montserrat Bold"/>
              </a:rPr>
              <a:t>273</a:t>
            </a:r>
            <a:r>
              <a:rPr lang="en-US" sz="4299" dirty="0" smtClean="0">
                <a:solidFill>
                  <a:srgbClr val="5271FF"/>
                </a:solidFill>
                <a:latin typeface="Montserrat Bold"/>
              </a:rPr>
              <a:t> </a:t>
            </a:r>
            <a:r>
              <a:rPr lang="en-US" sz="4299" dirty="0" err="1">
                <a:solidFill>
                  <a:srgbClr val="5271FF"/>
                </a:solidFill>
                <a:latin typeface="Montserrat Bold"/>
              </a:rPr>
              <a:t>участников</a:t>
            </a:r>
            <a:endParaRPr lang="en-US" sz="4299" dirty="0">
              <a:solidFill>
                <a:srgbClr val="5271FF"/>
              </a:solidFill>
              <a:latin typeface="Montserrat Bold"/>
            </a:endParaRPr>
          </a:p>
          <a:p>
            <a:pPr algn="just">
              <a:lnSpc>
                <a:spcPts val="4059"/>
              </a:lnSpc>
              <a:spcBef>
                <a:spcPct val="0"/>
              </a:spcBef>
            </a:pPr>
            <a:r>
              <a:rPr lang="en-US" sz="2899" dirty="0" err="1">
                <a:solidFill>
                  <a:srgbClr val="000000"/>
                </a:solidFill>
                <a:latin typeface="Montserrat"/>
              </a:rPr>
              <a:t>приняли</a:t>
            </a:r>
            <a:r>
              <a:rPr lang="en-US" sz="28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Montserrat"/>
              </a:rPr>
              <a:t>участие</a:t>
            </a:r>
            <a:r>
              <a:rPr lang="en-US" sz="2899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899" dirty="0" err="1">
                <a:solidFill>
                  <a:srgbClr val="000000"/>
                </a:solidFill>
                <a:latin typeface="Montserrat"/>
              </a:rPr>
              <a:t>опросе</a:t>
            </a:r>
            <a:endParaRPr lang="en-US" sz="28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93062" y="6908249"/>
            <a:ext cx="8632902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59"/>
              </a:lnSpc>
            </a:pPr>
            <a:r>
              <a:rPr lang="ru-RU" sz="4399" dirty="0" smtClean="0">
                <a:solidFill>
                  <a:srgbClr val="42B431"/>
                </a:solidFill>
                <a:latin typeface="Montserrat Bold"/>
              </a:rPr>
              <a:t>254</a:t>
            </a:r>
            <a:r>
              <a:rPr lang="en-US" sz="4399" dirty="0" smtClean="0">
                <a:solidFill>
                  <a:srgbClr val="42B431"/>
                </a:solidFill>
                <a:latin typeface="Montserrat Bold"/>
              </a:rPr>
              <a:t> </a:t>
            </a:r>
            <a:r>
              <a:rPr lang="en-US" sz="4399" dirty="0" err="1">
                <a:solidFill>
                  <a:srgbClr val="42B431"/>
                </a:solidFill>
                <a:latin typeface="Montserrat Bold"/>
              </a:rPr>
              <a:t>участник</a:t>
            </a:r>
            <a:r>
              <a:rPr lang="en-US" sz="4399" dirty="0">
                <a:solidFill>
                  <a:srgbClr val="42B431"/>
                </a:solidFill>
                <a:latin typeface="Montserrat Bold"/>
              </a:rPr>
              <a:t> </a:t>
            </a:r>
            <a:r>
              <a:rPr lang="en-US" sz="4399" dirty="0" err="1">
                <a:solidFill>
                  <a:srgbClr val="42B431"/>
                </a:solidFill>
                <a:latin typeface="Montserrat Bold"/>
              </a:rPr>
              <a:t>за</a:t>
            </a:r>
            <a:endParaRPr lang="en-US" sz="4399" dirty="0">
              <a:solidFill>
                <a:srgbClr val="42B431"/>
              </a:solidFill>
              <a:latin typeface="Montserrat Bold"/>
            </a:endParaRPr>
          </a:p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реализацию</a:t>
            </a:r>
            <a:r>
              <a:rPr lang="en-US" sz="29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999" dirty="0" err="1">
                <a:solidFill>
                  <a:srgbClr val="000000"/>
                </a:solidFill>
                <a:latin typeface="Montserrat"/>
              </a:rPr>
              <a:t>проекта</a:t>
            </a:r>
            <a:endParaRPr lang="en-US" sz="2999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9285130" y="3589035"/>
            <a:ext cx="1213990" cy="324487"/>
            <a:chOff x="0" y="0"/>
            <a:chExt cx="570168" cy="152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0168" cy="152400"/>
            </a:xfrm>
            <a:custGeom>
              <a:avLst/>
              <a:gdLst/>
              <a:ahLst/>
              <a:cxnLst/>
              <a:rect l="l" t="t" r="r" b="b"/>
              <a:pathLst>
                <a:path w="570168" h="152400">
                  <a:moveTo>
                    <a:pt x="0" y="0"/>
                  </a:moveTo>
                  <a:lnTo>
                    <a:pt x="570168" y="0"/>
                  </a:lnTo>
                  <a:lnTo>
                    <a:pt x="57016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9144000" y="3951622"/>
            <a:ext cx="8365838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549"/>
              </a:lnSpc>
              <a:spcBef>
                <a:spcPct val="0"/>
              </a:spcBef>
            </a:pPr>
            <a:r>
              <a:rPr lang="ru-RU" sz="3699" dirty="0" smtClean="0">
                <a:solidFill>
                  <a:srgbClr val="494949"/>
                </a:solidFill>
                <a:latin typeface="Montserrat Bold"/>
              </a:rPr>
              <a:t>89</a:t>
            </a:r>
            <a:r>
              <a:rPr lang="en-US" sz="3699" dirty="0" smtClean="0">
                <a:solidFill>
                  <a:srgbClr val="494949"/>
                </a:solidFill>
                <a:latin typeface="Montserrat Bold"/>
              </a:rPr>
              <a:t>% </a:t>
            </a:r>
            <a:r>
              <a:rPr lang="en-US" sz="3699" dirty="0" err="1">
                <a:solidFill>
                  <a:srgbClr val="494949"/>
                </a:solidFill>
                <a:latin typeface="Montserrat Bold"/>
              </a:rPr>
              <a:t>опрошенных</a:t>
            </a:r>
            <a:r>
              <a:rPr lang="en-US" sz="3699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3699" dirty="0" err="1">
                <a:solidFill>
                  <a:srgbClr val="FF5757"/>
                </a:solidFill>
                <a:latin typeface="Montserrat Bold"/>
              </a:rPr>
              <a:t>считают</a:t>
            </a:r>
            <a:r>
              <a:rPr lang="en-US" sz="3699" dirty="0">
                <a:solidFill>
                  <a:srgbClr val="494949"/>
                </a:solidFill>
                <a:latin typeface="Montserrat Bold"/>
              </a:rPr>
              <a:t>, </a:t>
            </a:r>
            <a:r>
              <a:rPr lang="en-US" sz="3699" dirty="0" err="1">
                <a:solidFill>
                  <a:srgbClr val="494949"/>
                </a:solidFill>
                <a:latin typeface="Montserrat Bold"/>
              </a:rPr>
              <a:t>что</a:t>
            </a:r>
            <a:endParaRPr lang="en-US" sz="3699" dirty="0">
              <a:solidFill>
                <a:srgbClr val="494949"/>
              </a:solidFill>
              <a:latin typeface="Montserrat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285130" y="5703184"/>
            <a:ext cx="9649722" cy="688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Montserrat"/>
              </a:rPr>
              <a:t>в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Центре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подготовки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кадет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недостаточно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0" lvl="0" indent="0" algn="just">
              <a:lnSpc>
                <a:spcPts val="2749"/>
              </a:lnSpc>
            </a:pP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профориентационных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 и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дополнительных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программ</a:t>
            </a:r>
            <a:endParaRPr lang="en-US" sz="2499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9144000" y="4686886"/>
            <a:ext cx="5042176" cy="806748"/>
            <a:chOff x="0" y="0"/>
            <a:chExt cx="6722902" cy="1075664"/>
          </a:xfrm>
        </p:grpSpPr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0" y="0"/>
              <a:ext cx="6722902" cy="1075664"/>
              <a:chOff x="0" y="0"/>
              <a:chExt cx="1270000" cy="2032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5018" y="-163"/>
                <a:ext cx="1280036" cy="203526"/>
              </a:xfrm>
              <a:custGeom>
                <a:avLst/>
                <a:gdLst/>
                <a:ahLst/>
                <a:cxnLst/>
                <a:rect l="l" t="t" r="r" b="b"/>
                <a:pathLst>
                  <a:path w="1280036" h="203526">
                    <a:moveTo>
                      <a:pt x="106618" y="163"/>
                    </a:moveTo>
                    <a:lnTo>
                      <a:pt x="1173418" y="163"/>
                    </a:lnTo>
                    <a:cubicBezTo>
                      <a:pt x="1209824" y="0"/>
                      <a:pt x="1243535" y="19329"/>
                      <a:pt x="1261786" y="50831"/>
                    </a:cubicBezTo>
                    <a:cubicBezTo>
                      <a:pt x="1280036" y="82333"/>
                      <a:pt x="1280036" y="121193"/>
                      <a:pt x="1261786" y="152695"/>
                    </a:cubicBezTo>
                    <a:cubicBezTo>
                      <a:pt x="1243535" y="184197"/>
                      <a:pt x="1209824" y="203526"/>
                      <a:pt x="1173418" y="203363"/>
                    </a:cubicBezTo>
                    <a:lnTo>
                      <a:pt x="106618" y="203363"/>
                    </a:lnTo>
                    <a:cubicBezTo>
                      <a:pt x="70212" y="203526"/>
                      <a:pt x="36501" y="184197"/>
                      <a:pt x="18250" y="152695"/>
                    </a:cubicBezTo>
                    <a:cubicBezTo>
                      <a:pt x="0" y="121193"/>
                      <a:pt x="0" y="82333"/>
                      <a:pt x="18250" y="50831"/>
                    </a:cubicBezTo>
                    <a:cubicBezTo>
                      <a:pt x="36501" y="19329"/>
                      <a:pt x="70212" y="0"/>
                      <a:pt x="106618" y="163"/>
                    </a:cubicBezTo>
                    <a:close/>
                  </a:path>
                </a:pathLst>
              </a:custGeom>
              <a:solidFill>
                <a:srgbClr val="FA8F8F"/>
              </a:solidFill>
            </p:spPr>
          </p:sp>
          <p:sp>
            <p:nvSpPr>
              <p:cNvPr id="27" name="Freeform 27"/>
              <p:cNvSpPr/>
              <p:nvPr/>
            </p:nvSpPr>
            <p:spPr>
              <a:xfrm>
                <a:off x="-5018" y="-163"/>
                <a:ext cx="1102236" cy="203526"/>
              </a:xfrm>
              <a:custGeom>
                <a:avLst/>
                <a:gdLst/>
                <a:ahLst/>
                <a:cxnLst/>
                <a:rect l="l" t="t" r="r" b="b"/>
                <a:pathLst>
                  <a:path w="1102236" h="203526">
                    <a:moveTo>
                      <a:pt x="106618" y="163"/>
                    </a:moveTo>
                    <a:lnTo>
                      <a:pt x="995618" y="163"/>
                    </a:lnTo>
                    <a:cubicBezTo>
                      <a:pt x="1032024" y="0"/>
                      <a:pt x="1065735" y="19329"/>
                      <a:pt x="1083986" y="50831"/>
                    </a:cubicBezTo>
                    <a:cubicBezTo>
                      <a:pt x="1102236" y="82333"/>
                      <a:pt x="1102236" y="121193"/>
                      <a:pt x="1083986" y="152695"/>
                    </a:cubicBezTo>
                    <a:cubicBezTo>
                      <a:pt x="1065735" y="184197"/>
                      <a:pt x="1032024" y="203526"/>
                      <a:pt x="995618" y="203363"/>
                    </a:cubicBezTo>
                    <a:lnTo>
                      <a:pt x="106618" y="203363"/>
                    </a:lnTo>
                    <a:cubicBezTo>
                      <a:pt x="70212" y="203526"/>
                      <a:pt x="36501" y="184197"/>
                      <a:pt x="18250" y="152695"/>
                    </a:cubicBezTo>
                    <a:cubicBezTo>
                      <a:pt x="0" y="121193"/>
                      <a:pt x="0" y="82333"/>
                      <a:pt x="18250" y="50831"/>
                    </a:cubicBezTo>
                    <a:cubicBezTo>
                      <a:pt x="36501" y="19329"/>
                      <a:pt x="70212" y="0"/>
                      <a:pt x="106618" y="163"/>
                    </a:cubicBezTo>
                    <a:close/>
                  </a:path>
                </a:pathLst>
              </a:custGeom>
              <a:solidFill>
                <a:srgbClr val="D85959"/>
              </a:solidFill>
            </p:spPr>
          </p:sp>
        </p:grpSp>
      </p:grpSp>
      <p:grpSp>
        <p:nvGrpSpPr>
          <p:cNvPr id="28" name="Group 28"/>
          <p:cNvGrpSpPr/>
          <p:nvPr/>
        </p:nvGrpSpPr>
        <p:grpSpPr>
          <a:xfrm>
            <a:off x="9285130" y="6659962"/>
            <a:ext cx="1213990" cy="324487"/>
            <a:chOff x="0" y="0"/>
            <a:chExt cx="570168" cy="152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70168" cy="152400"/>
            </a:xfrm>
            <a:custGeom>
              <a:avLst/>
              <a:gdLst/>
              <a:ahLst/>
              <a:cxnLst/>
              <a:rect l="l" t="t" r="r" b="b"/>
              <a:pathLst>
                <a:path w="570168" h="152400">
                  <a:moveTo>
                    <a:pt x="0" y="0"/>
                  </a:moveTo>
                  <a:lnTo>
                    <a:pt x="570168" y="0"/>
                  </a:lnTo>
                  <a:lnTo>
                    <a:pt x="57016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E4AB2E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9144000" y="7060649"/>
            <a:ext cx="9084544" cy="658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549"/>
              </a:lnSpc>
              <a:spcBef>
                <a:spcPct val="0"/>
              </a:spcBef>
            </a:pPr>
            <a:r>
              <a:rPr lang="ru-RU" sz="3699" dirty="0" smtClean="0">
                <a:solidFill>
                  <a:srgbClr val="494949"/>
                </a:solidFill>
                <a:latin typeface="Montserrat Bold"/>
              </a:rPr>
              <a:t>94</a:t>
            </a:r>
            <a:r>
              <a:rPr lang="en-US" sz="3699" dirty="0" smtClean="0">
                <a:solidFill>
                  <a:srgbClr val="494949"/>
                </a:solidFill>
                <a:latin typeface="Montserrat Bold"/>
              </a:rPr>
              <a:t>% </a:t>
            </a:r>
            <a:r>
              <a:rPr lang="en-US" sz="3699" dirty="0" err="1">
                <a:solidFill>
                  <a:srgbClr val="494949"/>
                </a:solidFill>
                <a:latin typeface="Montserrat Bold"/>
              </a:rPr>
              <a:t>опрошенных</a:t>
            </a:r>
            <a:r>
              <a:rPr lang="en-US" sz="3699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3699" dirty="0" err="1">
                <a:solidFill>
                  <a:srgbClr val="D49C22"/>
                </a:solidFill>
                <a:latin typeface="Montserrat Bold"/>
              </a:rPr>
              <a:t>заинтересованы</a:t>
            </a:r>
            <a:endParaRPr lang="en-US" sz="3699" dirty="0">
              <a:solidFill>
                <a:srgbClr val="D49C22"/>
              </a:solidFill>
              <a:latin typeface="Montserrat Bold"/>
            </a:endParaRPr>
          </a:p>
        </p:txBody>
      </p:sp>
      <p:grpSp>
        <p:nvGrpSpPr>
          <p:cNvPr id="31" name="Group 31"/>
          <p:cNvGrpSpPr/>
          <p:nvPr/>
        </p:nvGrpSpPr>
        <p:grpSpPr>
          <a:xfrm>
            <a:off x="9144000" y="7834013"/>
            <a:ext cx="5304999" cy="848800"/>
            <a:chOff x="0" y="0"/>
            <a:chExt cx="7073331" cy="1131733"/>
          </a:xfrm>
        </p:grpSpPr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0" y="0"/>
              <a:ext cx="7073331" cy="1131733"/>
              <a:chOff x="0" y="0"/>
              <a:chExt cx="1270000" cy="2032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-5018" y="-163"/>
                <a:ext cx="1280036" cy="203526"/>
              </a:xfrm>
              <a:custGeom>
                <a:avLst/>
                <a:gdLst/>
                <a:ahLst/>
                <a:cxnLst/>
                <a:rect l="l" t="t" r="r" b="b"/>
                <a:pathLst>
                  <a:path w="1280036" h="203526">
                    <a:moveTo>
                      <a:pt x="106618" y="163"/>
                    </a:moveTo>
                    <a:lnTo>
                      <a:pt x="1173418" y="163"/>
                    </a:lnTo>
                    <a:cubicBezTo>
                      <a:pt x="1209824" y="0"/>
                      <a:pt x="1243535" y="19329"/>
                      <a:pt x="1261786" y="50831"/>
                    </a:cubicBezTo>
                    <a:cubicBezTo>
                      <a:pt x="1280036" y="82333"/>
                      <a:pt x="1280036" y="121193"/>
                      <a:pt x="1261786" y="152695"/>
                    </a:cubicBezTo>
                    <a:cubicBezTo>
                      <a:pt x="1243535" y="184197"/>
                      <a:pt x="1209824" y="203526"/>
                      <a:pt x="1173418" y="203363"/>
                    </a:cubicBezTo>
                    <a:lnTo>
                      <a:pt x="106618" y="203363"/>
                    </a:lnTo>
                    <a:cubicBezTo>
                      <a:pt x="70212" y="203526"/>
                      <a:pt x="36501" y="184197"/>
                      <a:pt x="18250" y="152695"/>
                    </a:cubicBezTo>
                    <a:cubicBezTo>
                      <a:pt x="0" y="121193"/>
                      <a:pt x="0" y="82333"/>
                      <a:pt x="18250" y="50831"/>
                    </a:cubicBezTo>
                    <a:cubicBezTo>
                      <a:pt x="36501" y="19329"/>
                      <a:pt x="70212" y="0"/>
                      <a:pt x="106618" y="163"/>
                    </a:cubicBezTo>
                    <a:close/>
                  </a:path>
                </a:pathLst>
              </a:custGeom>
              <a:solidFill>
                <a:srgbClr val="FFD372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-5018" y="-163"/>
                <a:ext cx="1102236" cy="203526"/>
              </a:xfrm>
              <a:custGeom>
                <a:avLst/>
                <a:gdLst/>
                <a:ahLst/>
                <a:cxnLst/>
                <a:rect l="l" t="t" r="r" b="b"/>
                <a:pathLst>
                  <a:path w="1102236" h="203526">
                    <a:moveTo>
                      <a:pt x="106618" y="163"/>
                    </a:moveTo>
                    <a:lnTo>
                      <a:pt x="995618" y="163"/>
                    </a:lnTo>
                    <a:cubicBezTo>
                      <a:pt x="1032024" y="0"/>
                      <a:pt x="1065735" y="19329"/>
                      <a:pt x="1083986" y="50831"/>
                    </a:cubicBezTo>
                    <a:cubicBezTo>
                      <a:pt x="1102236" y="82333"/>
                      <a:pt x="1102236" y="121193"/>
                      <a:pt x="1083986" y="152695"/>
                    </a:cubicBezTo>
                    <a:cubicBezTo>
                      <a:pt x="1065735" y="184197"/>
                      <a:pt x="1032024" y="203526"/>
                      <a:pt x="995618" y="203363"/>
                    </a:cubicBezTo>
                    <a:lnTo>
                      <a:pt x="106618" y="203363"/>
                    </a:lnTo>
                    <a:cubicBezTo>
                      <a:pt x="70212" y="203526"/>
                      <a:pt x="36501" y="184197"/>
                      <a:pt x="18250" y="152695"/>
                    </a:cubicBezTo>
                    <a:cubicBezTo>
                      <a:pt x="0" y="121193"/>
                      <a:pt x="0" y="82333"/>
                      <a:pt x="18250" y="50831"/>
                    </a:cubicBezTo>
                    <a:cubicBezTo>
                      <a:pt x="36501" y="19329"/>
                      <a:pt x="70212" y="0"/>
                      <a:pt x="106618" y="163"/>
                    </a:cubicBezTo>
                    <a:close/>
                  </a:path>
                </a:pathLst>
              </a:custGeom>
              <a:solidFill>
                <a:srgbClr val="CD9C30"/>
              </a:solidFill>
            </p:spPr>
          </p:sp>
        </p:grpSp>
      </p:grpSp>
      <p:sp>
        <p:nvSpPr>
          <p:cNvPr id="35" name="TextBox 35"/>
          <p:cNvSpPr txBox="1"/>
          <p:nvPr/>
        </p:nvSpPr>
        <p:spPr>
          <a:xfrm>
            <a:off x="9057124" y="8854263"/>
            <a:ext cx="9159029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Montserrat"/>
              </a:rPr>
              <a:t>в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профильных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практических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теоретических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занятиях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smtClean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 smtClean="0">
                <a:solidFill>
                  <a:srgbClr val="000000"/>
                </a:solidFill>
                <a:latin typeface="Montserrat"/>
              </a:rPr>
              <a:t>по</a:t>
            </a:r>
            <a:r>
              <a:rPr lang="en-US" sz="2499" dirty="0" smtClean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юриспруденции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следственному</a:t>
            </a:r>
            <a:r>
              <a:rPr lang="en-US" sz="24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"/>
              </a:rPr>
              <a:t>делу</a:t>
            </a:r>
            <a:endParaRPr lang="en-US" sz="2499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0" y="0"/>
            <a:ext cx="19308478" cy="10287000"/>
            <a:chOff x="0" y="0"/>
            <a:chExt cx="23640860" cy="1259516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3640859" cy="12595168"/>
            </a:xfrm>
            <a:custGeom>
              <a:avLst/>
              <a:gdLst/>
              <a:ahLst/>
              <a:cxnLst/>
              <a:rect l="l" t="t" r="r" b="b"/>
              <a:pathLst>
                <a:path w="23640859" h="12595168">
                  <a:moveTo>
                    <a:pt x="0" y="0"/>
                  </a:moveTo>
                  <a:lnTo>
                    <a:pt x="0" y="12595168"/>
                  </a:lnTo>
                  <a:lnTo>
                    <a:pt x="23640859" y="12595168"/>
                  </a:lnTo>
                  <a:lnTo>
                    <a:pt x="23640859" y="0"/>
                  </a:lnTo>
                  <a:lnTo>
                    <a:pt x="0" y="0"/>
                  </a:lnTo>
                  <a:close/>
                  <a:moveTo>
                    <a:pt x="23579900" y="12534208"/>
                  </a:moveTo>
                  <a:lnTo>
                    <a:pt x="59690" y="12534208"/>
                  </a:lnTo>
                  <a:lnTo>
                    <a:pt x="59690" y="59690"/>
                  </a:lnTo>
                  <a:lnTo>
                    <a:pt x="23579900" y="59690"/>
                  </a:lnTo>
                  <a:lnTo>
                    <a:pt x="23579900" y="12534208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147" y="1703172"/>
            <a:ext cx="5362892" cy="8224569"/>
            <a:chOff x="0" y="0"/>
            <a:chExt cx="2097337" cy="32164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97337" cy="3216491"/>
            </a:xfrm>
            <a:custGeom>
              <a:avLst/>
              <a:gdLst/>
              <a:ahLst/>
              <a:cxnLst/>
              <a:rect l="l" t="t" r="r" b="b"/>
              <a:pathLst>
                <a:path w="2097337" h="3216491">
                  <a:moveTo>
                    <a:pt x="0" y="0"/>
                  </a:moveTo>
                  <a:lnTo>
                    <a:pt x="2097337" y="0"/>
                  </a:lnTo>
                  <a:lnTo>
                    <a:pt x="2097337" y="3216491"/>
                  </a:lnTo>
                  <a:lnTo>
                    <a:pt x="0" y="3216491"/>
                  </a:lnTo>
                  <a:close/>
                </a:path>
              </a:pathLst>
            </a:custGeom>
            <a:solidFill>
              <a:srgbClr val="EFECE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624316" y="1703172"/>
            <a:ext cx="5346908" cy="8224569"/>
            <a:chOff x="0" y="0"/>
            <a:chExt cx="2091086" cy="32164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91086" cy="3216491"/>
            </a:xfrm>
            <a:custGeom>
              <a:avLst/>
              <a:gdLst/>
              <a:ahLst/>
              <a:cxnLst/>
              <a:rect l="l" t="t" r="r" b="b"/>
              <a:pathLst>
                <a:path w="2091086" h="3216491">
                  <a:moveTo>
                    <a:pt x="0" y="0"/>
                  </a:moveTo>
                  <a:lnTo>
                    <a:pt x="2091086" y="0"/>
                  </a:lnTo>
                  <a:lnTo>
                    <a:pt x="2091086" y="3216491"/>
                  </a:lnTo>
                  <a:lnTo>
                    <a:pt x="0" y="3216491"/>
                  </a:lnTo>
                  <a:close/>
                </a:path>
              </a:pathLst>
            </a:custGeom>
            <a:solidFill>
              <a:srgbClr val="EFECE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606260" y="1703172"/>
            <a:ext cx="5418515" cy="8224569"/>
            <a:chOff x="0" y="0"/>
            <a:chExt cx="2119090" cy="321649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19090" cy="3216491"/>
            </a:xfrm>
            <a:custGeom>
              <a:avLst/>
              <a:gdLst/>
              <a:ahLst/>
              <a:cxnLst/>
              <a:rect l="l" t="t" r="r" b="b"/>
              <a:pathLst>
                <a:path w="2119090" h="3216491">
                  <a:moveTo>
                    <a:pt x="0" y="0"/>
                  </a:moveTo>
                  <a:lnTo>
                    <a:pt x="2119090" y="0"/>
                  </a:lnTo>
                  <a:lnTo>
                    <a:pt x="2119090" y="3216491"/>
                  </a:lnTo>
                  <a:lnTo>
                    <a:pt x="0" y="3216491"/>
                  </a:lnTo>
                  <a:close/>
                </a:path>
              </a:pathLst>
            </a:custGeom>
            <a:solidFill>
              <a:srgbClr val="EFECE7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12602" y="8924936"/>
            <a:ext cx="3747427" cy="860427"/>
            <a:chOff x="0" y="0"/>
            <a:chExt cx="1478640" cy="3395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78640" cy="339503"/>
            </a:xfrm>
            <a:custGeom>
              <a:avLst/>
              <a:gdLst/>
              <a:ahLst/>
              <a:cxnLst/>
              <a:rect l="l" t="t" r="r" b="b"/>
              <a:pathLst>
                <a:path w="1478640" h="339503">
                  <a:moveTo>
                    <a:pt x="0" y="0"/>
                  </a:moveTo>
                  <a:lnTo>
                    <a:pt x="1478640" y="0"/>
                  </a:lnTo>
                  <a:lnTo>
                    <a:pt x="1478640" y="339503"/>
                  </a:lnTo>
                  <a:lnTo>
                    <a:pt x="0" y="339503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628519" y="8816340"/>
            <a:ext cx="3338503" cy="926472"/>
            <a:chOff x="0" y="0"/>
            <a:chExt cx="1317289" cy="36556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17289" cy="365562"/>
            </a:xfrm>
            <a:custGeom>
              <a:avLst/>
              <a:gdLst/>
              <a:ahLst/>
              <a:cxnLst/>
              <a:rect l="l" t="t" r="r" b="b"/>
              <a:pathLst>
                <a:path w="1317289" h="365562">
                  <a:moveTo>
                    <a:pt x="0" y="0"/>
                  </a:moveTo>
                  <a:lnTo>
                    <a:pt x="1317289" y="0"/>
                  </a:lnTo>
                  <a:lnTo>
                    <a:pt x="1317289" y="365562"/>
                  </a:lnTo>
                  <a:lnTo>
                    <a:pt x="0" y="365562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461286" y="8816340"/>
            <a:ext cx="3574107" cy="926472"/>
            <a:chOff x="0" y="0"/>
            <a:chExt cx="1410252" cy="3655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10252" cy="365562"/>
            </a:xfrm>
            <a:custGeom>
              <a:avLst/>
              <a:gdLst/>
              <a:ahLst/>
              <a:cxnLst/>
              <a:rect l="l" t="t" r="r" b="b"/>
              <a:pathLst>
                <a:path w="1410252" h="365562">
                  <a:moveTo>
                    <a:pt x="0" y="0"/>
                  </a:moveTo>
                  <a:lnTo>
                    <a:pt x="1410252" y="0"/>
                  </a:lnTo>
                  <a:lnTo>
                    <a:pt x="1410252" y="365562"/>
                  </a:lnTo>
                  <a:lnTo>
                    <a:pt x="0" y="365562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12715502" y="1915433"/>
            <a:ext cx="5200031" cy="3900023"/>
          </a:xfrm>
          <a:custGeom>
            <a:avLst/>
            <a:gdLst/>
            <a:ahLst/>
            <a:cxnLst/>
            <a:rect l="l" t="t" r="r" b="b"/>
            <a:pathLst>
              <a:path w="5200031" h="3900023">
                <a:moveTo>
                  <a:pt x="0" y="0"/>
                </a:moveTo>
                <a:lnTo>
                  <a:pt x="5200031" y="0"/>
                </a:lnTo>
                <a:lnTo>
                  <a:pt x="5200031" y="3900023"/>
                </a:lnTo>
                <a:lnTo>
                  <a:pt x="0" y="39000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715502" y="5986865"/>
            <a:ext cx="5200031" cy="2636791"/>
          </a:xfrm>
          <a:custGeom>
            <a:avLst/>
            <a:gdLst/>
            <a:ahLst/>
            <a:cxnLst/>
            <a:rect l="l" t="t" r="r" b="b"/>
            <a:pathLst>
              <a:path w="5200031" h="2636791">
                <a:moveTo>
                  <a:pt x="0" y="0"/>
                </a:moveTo>
                <a:lnTo>
                  <a:pt x="5200031" y="0"/>
                </a:lnTo>
                <a:lnTo>
                  <a:pt x="5200031" y="2636790"/>
                </a:lnTo>
                <a:lnTo>
                  <a:pt x="0" y="2636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953" b="-23953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50577" y="1915433"/>
            <a:ext cx="5088401" cy="3751142"/>
          </a:xfrm>
          <a:custGeom>
            <a:avLst/>
            <a:gdLst/>
            <a:ahLst/>
            <a:cxnLst/>
            <a:rect l="l" t="t" r="r" b="b"/>
            <a:pathLst>
              <a:path w="5088401" h="3751142">
                <a:moveTo>
                  <a:pt x="0" y="0"/>
                </a:moveTo>
                <a:lnTo>
                  <a:pt x="5088401" y="0"/>
                </a:lnTo>
                <a:lnTo>
                  <a:pt x="5088401" y="3751142"/>
                </a:lnTo>
                <a:lnTo>
                  <a:pt x="0" y="37511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8" b="-86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50577" y="5815456"/>
            <a:ext cx="5088401" cy="2957080"/>
          </a:xfrm>
          <a:custGeom>
            <a:avLst/>
            <a:gdLst/>
            <a:ahLst/>
            <a:cxnLst/>
            <a:rect l="l" t="t" r="r" b="b"/>
            <a:pathLst>
              <a:path w="5088401" h="2957080">
                <a:moveTo>
                  <a:pt x="0" y="0"/>
                </a:moveTo>
                <a:lnTo>
                  <a:pt x="5088401" y="0"/>
                </a:lnTo>
                <a:lnTo>
                  <a:pt x="5088401" y="2957080"/>
                </a:lnTo>
                <a:lnTo>
                  <a:pt x="0" y="29570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528" b="-14528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778087" y="2002505"/>
            <a:ext cx="5039367" cy="3751142"/>
          </a:xfrm>
          <a:custGeom>
            <a:avLst/>
            <a:gdLst/>
            <a:ahLst/>
            <a:cxnLst/>
            <a:rect l="l" t="t" r="r" b="b"/>
            <a:pathLst>
              <a:path w="5039367" h="3751142">
                <a:moveTo>
                  <a:pt x="0" y="0"/>
                </a:moveTo>
                <a:lnTo>
                  <a:pt x="5039367" y="0"/>
                </a:lnTo>
                <a:lnTo>
                  <a:pt x="5039367" y="3751142"/>
                </a:lnTo>
                <a:lnTo>
                  <a:pt x="0" y="37511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29" r="-1329" b="-343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778087" y="5886407"/>
            <a:ext cx="5039367" cy="2775898"/>
          </a:xfrm>
          <a:custGeom>
            <a:avLst/>
            <a:gdLst/>
            <a:ahLst/>
            <a:cxnLst/>
            <a:rect l="l" t="t" r="r" b="b"/>
            <a:pathLst>
              <a:path w="5039367" h="2775898">
                <a:moveTo>
                  <a:pt x="0" y="0"/>
                </a:moveTo>
                <a:lnTo>
                  <a:pt x="5039367" y="0"/>
                </a:lnTo>
                <a:lnTo>
                  <a:pt x="5039367" y="2775898"/>
                </a:lnTo>
                <a:lnTo>
                  <a:pt x="0" y="27758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788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17518" y="482311"/>
            <a:ext cx="16458322" cy="978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22"/>
              </a:lnSpc>
            </a:pPr>
            <a:r>
              <a:rPr lang="ru-RU" sz="6000" dirty="0" smtClean="0">
                <a:solidFill>
                  <a:srgbClr val="5271FF"/>
                </a:solidFill>
                <a:latin typeface="Montserrat Bold"/>
              </a:rPr>
              <a:t>ШКОЛА БУДУЩЕГО СЛЕДОВАТЕЛЯ</a:t>
            </a:r>
            <a:endParaRPr lang="en-US" sz="6000" dirty="0">
              <a:solidFill>
                <a:srgbClr val="5271FF"/>
              </a:solidFill>
              <a:latin typeface="Montserrat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48644" y="9118248"/>
            <a:ext cx="3747427" cy="463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dirty="0" smtClean="0">
                <a:solidFill>
                  <a:srgbClr val="EFECE7"/>
                </a:solidFill>
                <a:latin typeface="Montserrat Bold"/>
              </a:rPr>
              <a:t>ПРАКТИКА</a:t>
            </a:r>
            <a:endParaRPr lang="en-US" sz="2800" dirty="0">
              <a:solidFill>
                <a:srgbClr val="EFECE7"/>
              </a:solidFill>
              <a:latin typeface="Montserrat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628519" y="8789991"/>
            <a:ext cx="3338503" cy="967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EFECE7"/>
                </a:solidFill>
                <a:latin typeface="Montserrat Bold"/>
              </a:rPr>
              <a:t>ЗАНЯТИЯ И ЛЕКЦИИ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394108" y="8814155"/>
            <a:ext cx="3708463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EFECE7"/>
                </a:solidFill>
                <a:latin typeface="Montserrat Bold"/>
              </a:rPr>
              <a:t>ЭКСКУРСИИ И </a:t>
            </a:r>
            <a:r>
              <a:rPr lang="ru-RU" sz="2799" dirty="0" smtClean="0">
                <a:solidFill>
                  <a:srgbClr val="EFECE7"/>
                </a:solidFill>
                <a:latin typeface="Montserrat Bold"/>
              </a:rPr>
              <a:t>МЕРОПРИЯТИЯ</a:t>
            </a:r>
            <a:endParaRPr lang="en-US" sz="2799" dirty="0">
              <a:solidFill>
                <a:srgbClr val="EFECE7"/>
              </a:solidFill>
              <a:latin typeface="Montserrat Bold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266941" y="383034"/>
            <a:ext cx="1101154" cy="1291332"/>
          </a:xfrm>
          <a:custGeom>
            <a:avLst/>
            <a:gdLst/>
            <a:ahLst/>
            <a:cxnLst/>
            <a:rect l="l" t="t" r="r" b="b"/>
            <a:pathLst>
              <a:path w="1101154" h="1291332">
                <a:moveTo>
                  <a:pt x="0" y="0"/>
                </a:moveTo>
                <a:lnTo>
                  <a:pt x="1101153" y="0"/>
                </a:lnTo>
                <a:lnTo>
                  <a:pt x="1101153" y="1291332"/>
                </a:lnTo>
                <a:lnTo>
                  <a:pt x="0" y="12913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flipH="1">
            <a:off x="16923621" y="383034"/>
            <a:ext cx="1101154" cy="1291332"/>
          </a:xfrm>
          <a:custGeom>
            <a:avLst/>
            <a:gdLst/>
            <a:ahLst/>
            <a:cxnLst/>
            <a:rect l="l" t="t" r="r" b="b"/>
            <a:pathLst>
              <a:path w="1101154" h="1291332">
                <a:moveTo>
                  <a:pt x="1101154" y="0"/>
                </a:moveTo>
                <a:lnTo>
                  <a:pt x="0" y="0"/>
                </a:lnTo>
                <a:lnTo>
                  <a:pt x="0" y="1291332"/>
                </a:lnTo>
                <a:lnTo>
                  <a:pt x="1101154" y="1291332"/>
                </a:lnTo>
                <a:lnTo>
                  <a:pt x="110115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0" y="0"/>
            <a:ext cx="18288000" cy="10287000"/>
            <a:chOff x="0" y="0"/>
            <a:chExt cx="22391410" cy="1259516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391410" cy="12595168"/>
            </a:xfrm>
            <a:custGeom>
              <a:avLst/>
              <a:gdLst/>
              <a:ahLst/>
              <a:cxnLst/>
              <a:rect l="l" t="t" r="r" b="b"/>
              <a:pathLst>
                <a:path w="22391410" h="12595168">
                  <a:moveTo>
                    <a:pt x="0" y="0"/>
                  </a:moveTo>
                  <a:lnTo>
                    <a:pt x="0" y="12595168"/>
                  </a:lnTo>
                  <a:lnTo>
                    <a:pt x="22391410" y="12595168"/>
                  </a:lnTo>
                  <a:lnTo>
                    <a:pt x="22391410" y="0"/>
                  </a:lnTo>
                  <a:lnTo>
                    <a:pt x="0" y="0"/>
                  </a:lnTo>
                  <a:close/>
                  <a:moveTo>
                    <a:pt x="22330449" y="12534208"/>
                  </a:moveTo>
                  <a:lnTo>
                    <a:pt x="59690" y="12534208"/>
                  </a:lnTo>
                  <a:lnTo>
                    <a:pt x="59690" y="59690"/>
                  </a:lnTo>
                  <a:lnTo>
                    <a:pt x="22330449" y="59690"/>
                  </a:lnTo>
                  <a:lnTo>
                    <a:pt x="22330449" y="12534208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94028" y="800100"/>
            <a:ext cx="6660572" cy="3790588"/>
            <a:chOff x="0" y="0"/>
            <a:chExt cx="2547953" cy="1576151"/>
          </a:xfrm>
          <a:solidFill>
            <a:srgbClr val="FF797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547953" cy="1576151"/>
            </a:xfrm>
            <a:custGeom>
              <a:avLst/>
              <a:gdLst/>
              <a:ahLst/>
              <a:cxnLst/>
              <a:rect l="l" t="t" r="r" b="b"/>
              <a:pathLst>
                <a:path w="2547953" h="1576151">
                  <a:moveTo>
                    <a:pt x="0" y="0"/>
                  </a:moveTo>
                  <a:lnTo>
                    <a:pt x="2547953" y="0"/>
                  </a:lnTo>
                  <a:lnTo>
                    <a:pt x="2547953" y="1576151"/>
                  </a:lnTo>
                  <a:lnTo>
                    <a:pt x="0" y="1576151"/>
                  </a:lnTo>
                  <a:close/>
                </a:path>
              </a:pathLst>
            </a:custGeom>
            <a:grpFill/>
          </p:spPr>
        </p:sp>
      </p:grpSp>
      <p:sp>
        <p:nvSpPr>
          <p:cNvPr id="12" name="TextBox 12"/>
          <p:cNvSpPr txBox="1"/>
          <p:nvPr/>
        </p:nvSpPr>
        <p:spPr>
          <a:xfrm>
            <a:off x="11218797" y="779580"/>
            <a:ext cx="7168525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ru-RU" sz="5999" b="1" spc="335" dirty="0" smtClean="0">
                <a:solidFill>
                  <a:srgbClr val="FFFFFF"/>
                </a:solidFill>
                <a:latin typeface="Montserrat Bold"/>
              </a:rPr>
              <a:t>НАСТОЯЩЕЕ </a:t>
            </a:r>
            <a:br>
              <a:rPr lang="ru-RU" sz="5999" b="1" spc="335" dirty="0" smtClean="0">
                <a:solidFill>
                  <a:srgbClr val="FFFFFF"/>
                </a:solidFill>
                <a:latin typeface="Montserrat Bold"/>
              </a:rPr>
            </a:br>
            <a:r>
              <a:rPr lang="ru-RU" sz="5999" b="1" spc="335" dirty="0" smtClean="0">
                <a:solidFill>
                  <a:srgbClr val="FFFFFF"/>
                </a:solidFill>
                <a:latin typeface="Montserrat Bold"/>
              </a:rPr>
              <a:t>ВРЕМЯ</a:t>
            </a:r>
            <a:endParaRPr lang="en-US" sz="5999" b="1" spc="335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218797" y="2517413"/>
            <a:ext cx="6078604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ru-RU" sz="2399" dirty="0">
                <a:solidFill>
                  <a:srgbClr val="EFECE7"/>
                </a:solidFill>
                <a:latin typeface="Montserrat"/>
              </a:rPr>
              <a:t>к</a:t>
            </a:r>
            <a:r>
              <a:rPr lang="ru-RU" sz="2399" dirty="0" smtClean="0">
                <a:solidFill>
                  <a:srgbClr val="EFECE7"/>
                </a:solidFill>
                <a:latin typeface="Montserrat"/>
              </a:rPr>
              <a:t>адеты </a:t>
            </a:r>
            <a:r>
              <a:rPr lang="ru-RU" sz="2399" b="1" dirty="0" smtClean="0">
                <a:solidFill>
                  <a:srgbClr val="EFECE7"/>
                </a:solidFill>
                <a:latin typeface="Montserrat"/>
              </a:rPr>
              <a:t>не заинтересованы </a:t>
            </a:r>
            <a:r>
              <a:rPr lang="ru-RU" sz="2399" dirty="0" smtClean="0">
                <a:solidFill>
                  <a:srgbClr val="EFECE7"/>
                </a:solidFill>
                <a:latin typeface="Montserrat"/>
              </a:rPr>
              <a:t>в занятиях из-за неактуального формата и </a:t>
            </a:r>
            <a:r>
              <a:rPr lang="ru-RU" sz="2399" b="1" dirty="0">
                <a:solidFill>
                  <a:srgbClr val="EFECE7"/>
                </a:solidFill>
                <a:latin typeface="Montserrat"/>
              </a:rPr>
              <a:t>недостаточной материально-технической </a:t>
            </a:r>
            <a:r>
              <a:rPr lang="ru-RU" sz="2399" b="1" dirty="0" smtClean="0">
                <a:solidFill>
                  <a:srgbClr val="EFECE7"/>
                </a:solidFill>
                <a:latin typeface="Montserrat"/>
              </a:rPr>
              <a:t>базы </a:t>
            </a:r>
            <a:endParaRPr lang="en-US" sz="2399" b="1" dirty="0">
              <a:solidFill>
                <a:srgbClr val="EFECE7"/>
              </a:solidFill>
              <a:latin typeface="Montserrat Semi-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-1143000" y="0"/>
            <a:ext cx="22036218" cy="10287000"/>
            <a:chOff x="0" y="0"/>
            <a:chExt cx="26980643" cy="12595168"/>
          </a:xfrm>
          <a:solidFill>
            <a:srgbClr val="FF7979"/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26980642" cy="12595168"/>
            </a:xfrm>
            <a:custGeom>
              <a:avLst/>
              <a:gdLst/>
              <a:ahLst/>
              <a:cxnLst/>
              <a:rect l="l" t="t" r="r" b="b"/>
              <a:pathLst>
                <a:path w="26980642" h="12595168">
                  <a:moveTo>
                    <a:pt x="0" y="0"/>
                  </a:moveTo>
                  <a:lnTo>
                    <a:pt x="0" y="12595168"/>
                  </a:lnTo>
                  <a:lnTo>
                    <a:pt x="26980642" y="12595168"/>
                  </a:lnTo>
                  <a:lnTo>
                    <a:pt x="26980642" y="0"/>
                  </a:lnTo>
                  <a:lnTo>
                    <a:pt x="0" y="0"/>
                  </a:lnTo>
                  <a:close/>
                  <a:moveTo>
                    <a:pt x="26919684" y="12534208"/>
                  </a:moveTo>
                  <a:lnTo>
                    <a:pt x="59690" y="12534208"/>
                  </a:lnTo>
                  <a:lnTo>
                    <a:pt x="59690" y="59690"/>
                  </a:lnTo>
                  <a:lnTo>
                    <a:pt x="26919684" y="59690"/>
                  </a:lnTo>
                  <a:lnTo>
                    <a:pt x="26919684" y="12534208"/>
                  </a:lnTo>
                  <a:close/>
                </a:path>
              </a:pathLst>
            </a:custGeom>
            <a:grpFill/>
          </p:spPr>
        </p:sp>
      </p:grpSp>
      <p:grpSp>
        <p:nvGrpSpPr>
          <p:cNvPr id="22" name="Group 19"/>
          <p:cNvGrpSpPr/>
          <p:nvPr/>
        </p:nvGrpSpPr>
        <p:grpSpPr>
          <a:xfrm>
            <a:off x="7022462" y="-3197756"/>
            <a:ext cx="10732140" cy="7776608"/>
            <a:chOff x="0" y="-28575"/>
            <a:chExt cx="1558017" cy="2217708"/>
          </a:xfrm>
        </p:grpSpPr>
        <p:sp>
          <p:nvSpPr>
            <p:cNvPr id="23" name="Freeform 20"/>
            <p:cNvSpPr/>
            <p:nvPr/>
          </p:nvSpPr>
          <p:spPr>
            <a:xfrm>
              <a:off x="591081" y="1108146"/>
              <a:ext cx="966936" cy="1080987"/>
            </a:xfrm>
            <a:custGeom>
              <a:avLst/>
              <a:gdLst/>
              <a:ahLst/>
              <a:cxnLst/>
              <a:rect l="l" t="t" r="r" b="b"/>
              <a:pathLst>
                <a:path w="1002925" h="1299471">
                  <a:moveTo>
                    <a:pt x="0" y="0"/>
                  </a:moveTo>
                  <a:lnTo>
                    <a:pt x="1002925" y="0"/>
                  </a:lnTo>
                  <a:lnTo>
                    <a:pt x="1002925" y="1299471"/>
                  </a:lnTo>
                  <a:lnTo>
                    <a:pt x="0" y="12994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ED4949"/>
              </a:solidFill>
              <a:prstDash val="solid"/>
              <a:miter/>
            </a:ln>
          </p:spPr>
        </p:sp>
        <p:sp>
          <p:nvSpPr>
            <p:cNvPr id="24" name="TextBox 21"/>
            <p:cNvSpPr txBox="1"/>
            <p:nvPr/>
          </p:nvSpPr>
          <p:spPr>
            <a:xfrm>
              <a:off x="0" y="-28575"/>
              <a:ext cx="1002925" cy="1328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27" y="820296"/>
            <a:ext cx="10401363" cy="69291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6436" y="4783038"/>
            <a:ext cx="6660574" cy="47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19"/>
          <p:cNvGrpSpPr/>
          <p:nvPr/>
        </p:nvGrpSpPr>
        <p:grpSpPr>
          <a:xfrm>
            <a:off x="11063031" y="4656922"/>
            <a:ext cx="6691569" cy="4906178"/>
            <a:chOff x="-4667" y="-28575"/>
            <a:chExt cx="1007592" cy="1328046"/>
          </a:xfrm>
        </p:grpSpPr>
        <p:sp>
          <p:nvSpPr>
            <p:cNvPr id="31" name="Freeform 20"/>
            <p:cNvSpPr/>
            <p:nvPr/>
          </p:nvSpPr>
          <p:spPr>
            <a:xfrm>
              <a:off x="-4667" y="5906"/>
              <a:ext cx="1002925" cy="1293565"/>
            </a:xfrm>
            <a:custGeom>
              <a:avLst/>
              <a:gdLst/>
              <a:ahLst/>
              <a:cxnLst/>
              <a:rect l="l" t="t" r="r" b="b"/>
              <a:pathLst>
                <a:path w="1002925" h="1299471">
                  <a:moveTo>
                    <a:pt x="0" y="0"/>
                  </a:moveTo>
                  <a:lnTo>
                    <a:pt x="1002925" y="0"/>
                  </a:lnTo>
                  <a:lnTo>
                    <a:pt x="1002925" y="1299471"/>
                  </a:lnTo>
                  <a:lnTo>
                    <a:pt x="0" y="12994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ED4949"/>
              </a:solidFill>
              <a:prstDash val="solid"/>
              <a:miter/>
            </a:ln>
          </p:spPr>
        </p:sp>
        <p:sp>
          <p:nvSpPr>
            <p:cNvPr id="32" name="TextBox 21"/>
            <p:cNvSpPr txBox="1"/>
            <p:nvPr/>
          </p:nvSpPr>
          <p:spPr>
            <a:xfrm>
              <a:off x="0" y="-28575"/>
              <a:ext cx="1002925" cy="1328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9" name="Group 19"/>
          <p:cNvGrpSpPr/>
          <p:nvPr/>
        </p:nvGrpSpPr>
        <p:grpSpPr>
          <a:xfrm>
            <a:off x="-4807773" y="-9139501"/>
            <a:ext cx="15688464" cy="16888904"/>
            <a:chOff x="0" y="-28575"/>
            <a:chExt cx="1719244" cy="4133595"/>
          </a:xfrm>
        </p:grpSpPr>
        <p:sp>
          <p:nvSpPr>
            <p:cNvPr id="40" name="Freeform 20"/>
            <p:cNvSpPr/>
            <p:nvPr/>
          </p:nvSpPr>
          <p:spPr>
            <a:xfrm>
              <a:off x="578569" y="2405311"/>
              <a:ext cx="1140675" cy="1699709"/>
            </a:xfrm>
            <a:custGeom>
              <a:avLst/>
              <a:gdLst/>
              <a:ahLst/>
              <a:cxnLst/>
              <a:rect l="l" t="t" r="r" b="b"/>
              <a:pathLst>
                <a:path w="1002925" h="1299471">
                  <a:moveTo>
                    <a:pt x="0" y="0"/>
                  </a:moveTo>
                  <a:lnTo>
                    <a:pt x="1002925" y="0"/>
                  </a:lnTo>
                  <a:lnTo>
                    <a:pt x="1002925" y="1299471"/>
                  </a:lnTo>
                  <a:lnTo>
                    <a:pt x="0" y="12994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ED4949"/>
              </a:solidFill>
              <a:prstDash val="solid"/>
              <a:miter/>
            </a:ln>
          </p:spPr>
        </p:sp>
        <p:sp>
          <p:nvSpPr>
            <p:cNvPr id="41" name="TextBox 21"/>
            <p:cNvSpPr txBox="1"/>
            <p:nvPr/>
          </p:nvSpPr>
          <p:spPr>
            <a:xfrm>
              <a:off x="0" y="-28575"/>
              <a:ext cx="1002925" cy="1328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pic>
        <p:nvPicPr>
          <p:cNvPr id="2054" name="Picture 6" descr="IMG_69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01" y="6362700"/>
            <a:ext cx="4868081" cy="3200400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60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8532" y="4984748"/>
            <a:ext cx="6908481" cy="4273552"/>
            <a:chOff x="0" y="0"/>
            <a:chExt cx="2547953" cy="15761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7953" cy="1576151"/>
            </a:xfrm>
            <a:custGeom>
              <a:avLst/>
              <a:gdLst/>
              <a:ahLst/>
              <a:cxnLst/>
              <a:rect l="l" t="t" r="r" b="b"/>
              <a:pathLst>
                <a:path w="2547953" h="1576151">
                  <a:moveTo>
                    <a:pt x="0" y="0"/>
                  </a:moveTo>
                  <a:lnTo>
                    <a:pt x="2547953" y="0"/>
                  </a:lnTo>
                  <a:lnTo>
                    <a:pt x="2547953" y="1576151"/>
                  </a:lnTo>
                  <a:lnTo>
                    <a:pt x="0" y="1576151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329119" y="766542"/>
            <a:ext cx="10631184" cy="8491758"/>
          </a:xfrm>
          <a:custGeom>
            <a:avLst/>
            <a:gdLst/>
            <a:ahLst/>
            <a:cxnLst/>
            <a:rect l="l" t="t" r="r" b="b"/>
            <a:pathLst>
              <a:path w="10631184" h="8491758">
                <a:moveTo>
                  <a:pt x="0" y="0"/>
                </a:moveTo>
                <a:lnTo>
                  <a:pt x="10631183" y="0"/>
                </a:lnTo>
                <a:lnTo>
                  <a:pt x="10631183" y="8491758"/>
                </a:lnTo>
                <a:lnTo>
                  <a:pt x="0" y="8491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16" r="-1366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8532" y="766542"/>
            <a:ext cx="6908481" cy="4065806"/>
          </a:xfrm>
          <a:custGeom>
            <a:avLst/>
            <a:gdLst/>
            <a:ahLst/>
            <a:cxnLst/>
            <a:rect l="l" t="t" r="r" b="b"/>
            <a:pathLst>
              <a:path w="6908481" h="4065806">
                <a:moveTo>
                  <a:pt x="0" y="0"/>
                </a:moveTo>
                <a:lnTo>
                  <a:pt x="6908481" y="0"/>
                </a:lnTo>
                <a:lnTo>
                  <a:pt x="6908481" y="4065806"/>
                </a:lnTo>
                <a:lnTo>
                  <a:pt x="0" y="4065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368" b="-1077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600950" y="360045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8532" y="4983797"/>
            <a:ext cx="6908481" cy="4274503"/>
            <a:chOff x="0" y="0"/>
            <a:chExt cx="1819518" cy="11257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19518" cy="1125795"/>
            </a:xfrm>
            <a:custGeom>
              <a:avLst/>
              <a:gdLst/>
              <a:ahLst/>
              <a:cxnLst/>
              <a:rect l="l" t="t" r="r" b="b"/>
              <a:pathLst>
                <a:path w="1819518" h="1125795">
                  <a:moveTo>
                    <a:pt x="0" y="0"/>
                  </a:moveTo>
                  <a:lnTo>
                    <a:pt x="1819518" y="0"/>
                  </a:lnTo>
                  <a:lnTo>
                    <a:pt x="1819518" y="1125795"/>
                  </a:lnTo>
                  <a:lnTo>
                    <a:pt x="0" y="112579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3759F1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819518" cy="1154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1458" y="5153025"/>
            <a:ext cx="7168525" cy="181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en-US" sz="5999" b="1" spc="335" dirty="0">
                <a:solidFill>
                  <a:srgbClr val="FFFFFF"/>
                </a:solidFill>
                <a:latin typeface="Montserrat Bold"/>
              </a:rPr>
              <a:t>КАБИНЕТ СЛЕДОВАТЕЛЯ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8646" y="7083424"/>
            <a:ext cx="6588253" cy="2072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399" dirty="0">
                <a:solidFill>
                  <a:srgbClr val="EFECE7"/>
                </a:solidFill>
                <a:latin typeface="Montserrat"/>
              </a:rPr>
              <a:t>для </a:t>
            </a:r>
            <a:r>
              <a:rPr lang="en-US" sz="2399" dirty="0" err="1">
                <a:solidFill>
                  <a:srgbClr val="EFECE7"/>
                </a:solidFill>
                <a:latin typeface="Montserrat"/>
              </a:rPr>
              <a:t>профильных</a:t>
            </a:r>
            <a:r>
              <a:rPr lang="en-US" sz="2399" dirty="0">
                <a:solidFill>
                  <a:srgbClr val="EFECE7"/>
                </a:solidFill>
                <a:latin typeface="Montserrat"/>
              </a:rPr>
              <a:t> </a:t>
            </a:r>
            <a:r>
              <a:rPr lang="en-US" sz="2399" dirty="0" err="1">
                <a:solidFill>
                  <a:srgbClr val="EFECE7"/>
                </a:solidFill>
                <a:latin typeface="Montserrat"/>
              </a:rPr>
              <a:t>практических</a:t>
            </a:r>
            <a:r>
              <a:rPr lang="en-US" sz="2399" dirty="0">
                <a:solidFill>
                  <a:srgbClr val="EFECE7"/>
                </a:solidFill>
                <a:latin typeface="Montserrat"/>
              </a:rPr>
              <a:t> и </a:t>
            </a:r>
            <a:r>
              <a:rPr lang="en-US" sz="2399" dirty="0" err="1">
                <a:solidFill>
                  <a:srgbClr val="EFECE7"/>
                </a:solidFill>
                <a:latin typeface="Montserrat"/>
              </a:rPr>
              <a:t>теоретических</a:t>
            </a:r>
            <a:r>
              <a:rPr lang="en-US" sz="2399" dirty="0">
                <a:solidFill>
                  <a:srgbClr val="EFECE7"/>
                </a:solidFill>
                <a:latin typeface="Montserrat"/>
              </a:rPr>
              <a:t> </a:t>
            </a:r>
            <a:r>
              <a:rPr lang="en-US" sz="2399" dirty="0" err="1">
                <a:solidFill>
                  <a:srgbClr val="EFECE7"/>
                </a:solidFill>
                <a:latin typeface="Montserrat"/>
              </a:rPr>
              <a:t>занятий</a:t>
            </a:r>
            <a:r>
              <a:rPr lang="en-US" sz="2399" dirty="0">
                <a:solidFill>
                  <a:srgbClr val="EFECE7"/>
                </a:solidFill>
                <a:latin typeface="Montserrat"/>
              </a:rPr>
              <a:t>, </a:t>
            </a:r>
            <a:r>
              <a:rPr lang="en-US" sz="2399" dirty="0" err="1">
                <a:solidFill>
                  <a:srgbClr val="EFECE7"/>
                </a:solidFill>
                <a:latin typeface="Montserrat"/>
              </a:rPr>
              <a:t>мастер-классов</a:t>
            </a:r>
            <a:r>
              <a:rPr lang="en-US" sz="2399" dirty="0">
                <a:solidFill>
                  <a:srgbClr val="EFECE7"/>
                </a:solidFill>
                <a:latin typeface="Montserrat"/>
              </a:rPr>
              <a:t>, </a:t>
            </a:r>
            <a:r>
              <a:rPr lang="en-US" sz="2399" dirty="0" err="1">
                <a:solidFill>
                  <a:srgbClr val="EFECE7"/>
                </a:solidFill>
                <a:latin typeface="Montserrat"/>
              </a:rPr>
              <a:t>лекций</a:t>
            </a:r>
            <a:r>
              <a:rPr lang="en-US" sz="2399" dirty="0">
                <a:solidFill>
                  <a:srgbClr val="EFECE7"/>
                </a:solidFill>
                <a:latin typeface="Montserrat"/>
              </a:rPr>
              <a:t>, и </a:t>
            </a:r>
            <a:r>
              <a:rPr lang="en-US" sz="2399" dirty="0" err="1">
                <a:solidFill>
                  <a:srgbClr val="EFECE7"/>
                </a:solidFill>
                <a:latin typeface="Montserrat"/>
              </a:rPr>
              <a:t>различных</a:t>
            </a:r>
            <a:r>
              <a:rPr lang="en-US" sz="2399" dirty="0">
                <a:solidFill>
                  <a:srgbClr val="EFECE7"/>
                </a:solidFill>
                <a:latin typeface="Montserrat"/>
              </a:rPr>
              <a:t> </a:t>
            </a:r>
            <a:r>
              <a:rPr lang="en-US" sz="2399" dirty="0" err="1">
                <a:solidFill>
                  <a:srgbClr val="EFECE7"/>
                </a:solidFill>
                <a:latin typeface="Montserrat"/>
              </a:rPr>
              <a:t>мероприятий</a:t>
            </a:r>
            <a:r>
              <a:rPr lang="en-US" sz="2399" dirty="0">
                <a:solidFill>
                  <a:srgbClr val="EFECE7"/>
                </a:solidFill>
                <a:latin typeface="Montserrat"/>
              </a:rPr>
              <a:t> </a:t>
            </a:r>
            <a:r>
              <a:rPr lang="en-US" sz="2399" dirty="0" err="1">
                <a:solidFill>
                  <a:srgbClr val="EFECE7"/>
                </a:solidFill>
                <a:latin typeface="Montserrat"/>
              </a:rPr>
              <a:t>по</a:t>
            </a:r>
            <a:r>
              <a:rPr lang="en-US" sz="2399" dirty="0">
                <a:solidFill>
                  <a:srgbClr val="EFECE7"/>
                </a:solidFill>
                <a:latin typeface="Montserrat"/>
              </a:rPr>
              <a:t> </a:t>
            </a:r>
            <a:r>
              <a:rPr lang="en-US" sz="2399" dirty="0" err="1">
                <a:solidFill>
                  <a:srgbClr val="EFECE7"/>
                </a:solidFill>
                <a:latin typeface="Montserrat"/>
              </a:rPr>
              <a:t>профилю</a:t>
            </a:r>
            <a:r>
              <a:rPr lang="en-US" sz="2399" dirty="0">
                <a:solidFill>
                  <a:srgbClr val="EFECE7"/>
                </a:solidFill>
                <a:latin typeface="Montserrat"/>
              </a:rPr>
              <a:t> </a:t>
            </a:r>
            <a:r>
              <a:rPr lang="en-US" sz="2399" dirty="0" err="1">
                <a:solidFill>
                  <a:srgbClr val="EFECE7"/>
                </a:solidFill>
                <a:latin typeface="Montserrat Semi-Bold"/>
              </a:rPr>
              <a:t>юриспруденции</a:t>
            </a:r>
            <a:r>
              <a:rPr lang="en-US" sz="2399" dirty="0">
                <a:solidFill>
                  <a:srgbClr val="EFECE7"/>
                </a:solidFill>
                <a:latin typeface="Montserrat Semi-Bold"/>
              </a:rPr>
              <a:t> и </a:t>
            </a:r>
            <a:r>
              <a:rPr lang="en-US" sz="2399" dirty="0" err="1">
                <a:solidFill>
                  <a:srgbClr val="EFECE7"/>
                </a:solidFill>
                <a:latin typeface="Montserrat Semi-Bold"/>
              </a:rPr>
              <a:t>следственного</a:t>
            </a:r>
            <a:r>
              <a:rPr lang="en-US" sz="2399" dirty="0">
                <a:solidFill>
                  <a:srgbClr val="EFECE7"/>
                </a:solidFill>
                <a:latin typeface="Montserrat Semi-Bold"/>
              </a:rPr>
              <a:t> </a:t>
            </a:r>
            <a:r>
              <a:rPr lang="en-US" sz="2399" dirty="0" err="1">
                <a:solidFill>
                  <a:srgbClr val="EFECE7"/>
                </a:solidFill>
                <a:latin typeface="Montserrat Semi-Bold"/>
              </a:rPr>
              <a:t>дела</a:t>
            </a:r>
            <a:endParaRPr lang="en-US" sz="2399" dirty="0">
              <a:solidFill>
                <a:srgbClr val="EFECE7"/>
              </a:solidFill>
              <a:latin typeface="Montserrat Semi-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7329119" y="766542"/>
            <a:ext cx="10631184" cy="8491758"/>
            <a:chOff x="0" y="0"/>
            <a:chExt cx="2799982" cy="22365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99983" cy="2236513"/>
            </a:xfrm>
            <a:custGeom>
              <a:avLst/>
              <a:gdLst/>
              <a:ahLst/>
              <a:cxnLst/>
              <a:rect l="l" t="t" r="r" b="b"/>
              <a:pathLst>
                <a:path w="2799983" h="2236513">
                  <a:moveTo>
                    <a:pt x="0" y="0"/>
                  </a:moveTo>
                  <a:lnTo>
                    <a:pt x="2799983" y="0"/>
                  </a:lnTo>
                  <a:lnTo>
                    <a:pt x="2799983" y="2236513"/>
                  </a:lnTo>
                  <a:lnTo>
                    <a:pt x="0" y="2236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3759F1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799982" cy="2265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98532" y="766542"/>
            <a:ext cx="6908481" cy="4064855"/>
            <a:chOff x="0" y="0"/>
            <a:chExt cx="1819518" cy="10705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19518" cy="1070579"/>
            </a:xfrm>
            <a:custGeom>
              <a:avLst/>
              <a:gdLst/>
              <a:ahLst/>
              <a:cxnLst/>
              <a:rect l="l" t="t" r="r" b="b"/>
              <a:pathLst>
                <a:path w="1819518" h="1070579">
                  <a:moveTo>
                    <a:pt x="0" y="0"/>
                  </a:moveTo>
                  <a:lnTo>
                    <a:pt x="1819518" y="0"/>
                  </a:lnTo>
                  <a:lnTo>
                    <a:pt x="1819518" y="1070579"/>
                  </a:lnTo>
                  <a:lnTo>
                    <a:pt x="0" y="10705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3759F1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1819518" cy="1099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1835887" y="0"/>
            <a:ext cx="22036218" cy="10287000"/>
            <a:chOff x="0" y="0"/>
            <a:chExt cx="26980643" cy="1259516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6980642" cy="12595168"/>
            </a:xfrm>
            <a:custGeom>
              <a:avLst/>
              <a:gdLst/>
              <a:ahLst/>
              <a:cxnLst/>
              <a:rect l="l" t="t" r="r" b="b"/>
              <a:pathLst>
                <a:path w="26980642" h="12595168">
                  <a:moveTo>
                    <a:pt x="0" y="0"/>
                  </a:moveTo>
                  <a:lnTo>
                    <a:pt x="0" y="12595168"/>
                  </a:lnTo>
                  <a:lnTo>
                    <a:pt x="26980642" y="12595168"/>
                  </a:lnTo>
                  <a:lnTo>
                    <a:pt x="26980642" y="0"/>
                  </a:lnTo>
                  <a:lnTo>
                    <a:pt x="0" y="0"/>
                  </a:lnTo>
                  <a:close/>
                  <a:moveTo>
                    <a:pt x="26919684" y="12534208"/>
                  </a:moveTo>
                  <a:lnTo>
                    <a:pt x="59690" y="12534208"/>
                  </a:lnTo>
                  <a:lnTo>
                    <a:pt x="59690" y="59690"/>
                  </a:lnTo>
                  <a:lnTo>
                    <a:pt x="26919684" y="59690"/>
                  </a:lnTo>
                  <a:lnTo>
                    <a:pt x="26919684" y="12534208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76611" y="813220"/>
            <a:ext cx="6908481" cy="2044280"/>
            <a:chOff x="0" y="0"/>
            <a:chExt cx="2547953" cy="14607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7953" cy="1460704"/>
            </a:xfrm>
            <a:custGeom>
              <a:avLst/>
              <a:gdLst/>
              <a:ahLst/>
              <a:cxnLst/>
              <a:rect l="l" t="t" r="r" b="b"/>
              <a:pathLst>
                <a:path w="2547953" h="1576151">
                  <a:moveTo>
                    <a:pt x="0" y="0"/>
                  </a:moveTo>
                  <a:lnTo>
                    <a:pt x="2547953" y="0"/>
                  </a:lnTo>
                  <a:lnTo>
                    <a:pt x="2547953" y="1576151"/>
                  </a:lnTo>
                  <a:lnTo>
                    <a:pt x="0" y="1576151"/>
                  </a:lnTo>
                  <a:close/>
                </a:path>
              </a:pathLst>
            </a:custGeom>
            <a:solidFill>
              <a:srgbClr val="5271FF"/>
            </a:solidFill>
            <a:ln w="19050">
              <a:solidFill>
                <a:srgbClr val="3759F1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10287000" y="6972300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876610" y="812269"/>
            <a:ext cx="6908481" cy="228581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9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0972563" y="885604"/>
            <a:ext cx="7168525" cy="181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en-US" sz="5999" b="1" spc="335" dirty="0">
                <a:solidFill>
                  <a:srgbClr val="FFFFFF"/>
                </a:solidFill>
                <a:latin typeface="Montserrat Bold"/>
              </a:rPr>
              <a:t>КАБИНЕТ СЛЕДОВАТЕЛЯ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1835887" y="0"/>
            <a:ext cx="22036218" cy="10287000"/>
            <a:chOff x="0" y="0"/>
            <a:chExt cx="26980643" cy="1259516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6980642" cy="12595168"/>
            </a:xfrm>
            <a:custGeom>
              <a:avLst/>
              <a:gdLst/>
              <a:ahLst/>
              <a:cxnLst/>
              <a:rect l="l" t="t" r="r" b="b"/>
              <a:pathLst>
                <a:path w="26980642" h="12595168">
                  <a:moveTo>
                    <a:pt x="0" y="0"/>
                  </a:moveTo>
                  <a:lnTo>
                    <a:pt x="0" y="12595168"/>
                  </a:lnTo>
                  <a:lnTo>
                    <a:pt x="26980642" y="12595168"/>
                  </a:lnTo>
                  <a:lnTo>
                    <a:pt x="26980642" y="0"/>
                  </a:lnTo>
                  <a:lnTo>
                    <a:pt x="0" y="0"/>
                  </a:lnTo>
                  <a:close/>
                  <a:moveTo>
                    <a:pt x="26919684" y="12534208"/>
                  </a:moveTo>
                  <a:lnTo>
                    <a:pt x="59690" y="12534208"/>
                  </a:lnTo>
                  <a:lnTo>
                    <a:pt x="59690" y="59690"/>
                  </a:lnTo>
                  <a:lnTo>
                    <a:pt x="26919684" y="59690"/>
                  </a:lnTo>
                  <a:lnTo>
                    <a:pt x="26919684" y="12534208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/>
          <a:stretch/>
        </p:blipFill>
        <p:spPr>
          <a:xfrm>
            <a:off x="477698" y="812269"/>
            <a:ext cx="10190301" cy="5398031"/>
          </a:xfrm>
          <a:prstGeom prst="rect">
            <a:avLst/>
          </a:prstGeom>
        </p:spPr>
      </p:pic>
      <p:pic>
        <p:nvPicPr>
          <p:cNvPr id="30" name="Рисунок 29"/>
          <p:cNvPicPr/>
          <p:nvPr/>
        </p:nvPicPr>
        <p:blipFill rotWithShape="1">
          <a:blip r:embed="rId4"/>
          <a:srcRect l="4330" t="4464" r="8274" b="2679"/>
          <a:stretch/>
        </p:blipFill>
        <p:spPr>
          <a:xfrm>
            <a:off x="1380736" y="6477000"/>
            <a:ext cx="5334000" cy="3581400"/>
          </a:xfrm>
          <a:prstGeom prst="rect">
            <a:avLst/>
          </a:prstGeom>
        </p:spPr>
      </p:pic>
      <p:grpSp>
        <p:nvGrpSpPr>
          <p:cNvPr id="31" name="Group 14"/>
          <p:cNvGrpSpPr/>
          <p:nvPr/>
        </p:nvGrpSpPr>
        <p:grpSpPr>
          <a:xfrm>
            <a:off x="483139" y="812268"/>
            <a:ext cx="16244045" cy="11904519"/>
            <a:chOff x="-1478284" y="-898834"/>
            <a:chExt cx="4278266" cy="3135346"/>
          </a:xfrm>
        </p:grpSpPr>
        <p:sp>
          <p:nvSpPr>
            <p:cNvPr id="32" name="Freeform 15"/>
            <p:cNvSpPr/>
            <p:nvPr/>
          </p:nvSpPr>
          <p:spPr>
            <a:xfrm>
              <a:off x="-1478284" y="-898834"/>
              <a:ext cx="2682432" cy="1421704"/>
            </a:xfrm>
            <a:custGeom>
              <a:avLst/>
              <a:gdLst/>
              <a:ahLst/>
              <a:cxnLst/>
              <a:rect l="l" t="t" r="r" b="b"/>
              <a:pathLst>
                <a:path w="2799983" h="2236513">
                  <a:moveTo>
                    <a:pt x="0" y="0"/>
                  </a:moveTo>
                  <a:lnTo>
                    <a:pt x="2799983" y="0"/>
                  </a:lnTo>
                  <a:lnTo>
                    <a:pt x="2799983" y="2236513"/>
                  </a:lnTo>
                  <a:lnTo>
                    <a:pt x="0" y="2236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3759F1"/>
              </a:solidFill>
              <a:prstDash val="solid"/>
              <a:miter/>
            </a:ln>
          </p:spPr>
        </p:sp>
        <p:sp>
          <p:nvSpPr>
            <p:cNvPr id="33" name="TextBox 16"/>
            <p:cNvSpPr txBox="1"/>
            <p:nvPr/>
          </p:nvSpPr>
          <p:spPr>
            <a:xfrm>
              <a:off x="0" y="-28575"/>
              <a:ext cx="2799982" cy="2265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50" y="3447166"/>
            <a:ext cx="8985742" cy="5498939"/>
          </a:xfrm>
          <a:prstGeom prst="rect">
            <a:avLst/>
          </a:prstGeom>
        </p:spPr>
      </p:pic>
      <p:sp>
        <p:nvSpPr>
          <p:cNvPr id="36" name="Freeform 15"/>
          <p:cNvSpPr/>
          <p:nvPr/>
        </p:nvSpPr>
        <p:spPr>
          <a:xfrm>
            <a:off x="1358963" y="6457950"/>
            <a:ext cx="5344887" cy="3581401"/>
          </a:xfrm>
          <a:custGeom>
            <a:avLst/>
            <a:gdLst/>
            <a:ahLst/>
            <a:cxnLst/>
            <a:rect l="l" t="t" r="r" b="b"/>
            <a:pathLst>
              <a:path w="2799983" h="2236513">
                <a:moveTo>
                  <a:pt x="0" y="0"/>
                </a:moveTo>
                <a:lnTo>
                  <a:pt x="2799983" y="0"/>
                </a:lnTo>
                <a:lnTo>
                  <a:pt x="2799983" y="2236513"/>
                </a:lnTo>
                <a:lnTo>
                  <a:pt x="0" y="223651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3759F1"/>
            </a:solidFill>
            <a:prstDash val="solid"/>
            <a:miter/>
          </a:ln>
        </p:spPr>
      </p:sp>
      <p:sp>
        <p:nvSpPr>
          <p:cNvPr id="38" name="Freeform 15"/>
          <p:cNvSpPr/>
          <p:nvPr/>
        </p:nvSpPr>
        <p:spPr>
          <a:xfrm>
            <a:off x="8788464" y="3472981"/>
            <a:ext cx="8985741" cy="5484590"/>
          </a:xfrm>
          <a:custGeom>
            <a:avLst/>
            <a:gdLst/>
            <a:ahLst/>
            <a:cxnLst/>
            <a:rect l="l" t="t" r="r" b="b"/>
            <a:pathLst>
              <a:path w="2799983" h="2236513">
                <a:moveTo>
                  <a:pt x="0" y="0"/>
                </a:moveTo>
                <a:lnTo>
                  <a:pt x="2799983" y="0"/>
                </a:lnTo>
                <a:lnTo>
                  <a:pt x="2799983" y="2236513"/>
                </a:lnTo>
                <a:lnTo>
                  <a:pt x="0" y="223651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8575" cap="sq">
            <a:solidFill>
              <a:srgbClr val="3759F1"/>
            </a:solidFill>
            <a:prstDash val="solid"/>
            <a:miter/>
          </a:ln>
        </p:spPr>
      </p:sp>
    </p:spTree>
    <p:extLst>
      <p:ext uri="{BB962C8B-B14F-4D97-AF65-F5344CB8AC3E}">
        <p14:creationId xmlns:p14="http://schemas.microsoft.com/office/powerpoint/2010/main" val="429270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516" y="9446070"/>
            <a:ext cx="1562949" cy="417760"/>
            <a:chOff x="0" y="0"/>
            <a:chExt cx="570168" cy="152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0168" cy="152400"/>
            </a:xfrm>
            <a:custGeom>
              <a:avLst/>
              <a:gdLst/>
              <a:ahLst/>
              <a:cxnLst/>
              <a:rect l="l" t="t" r="r" b="b"/>
              <a:pathLst>
                <a:path w="570168" h="152400">
                  <a:moveTo>
                    <a:pt x="0" y="0"/>
                  </a:moveTo>
                  <a:lnTo>
                    <a:pt x="570168" y="0"/>
                  </a:lnTo>
                  <a:lnTo>
                    <a:pt x="57016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491625" y="5791820"/>
            <a:ext cx="3338551" cy="3338551"/>
          </a:xfrm>
          <a:custGeom>
            <a:avLst/>
            <a:gdLst/>
            <a:ahLst/>
            <a:cxnLst/>
            <a:rect l="l" t="t" r="r" b="b"/>
            <a:pathLst>
              <a:path w="3338551" h="3338551">
                <a:moveTo>
                  <a:pt x="0" y="0"/>
                </a:moveTo>
                <a:lnTo>
                  <a:pt x="3338551" y="0"/>
                </a:lnTo>
                <a:lnTo>
                  <a:pt x="3338551" y="3338551"/>
                </a:lnTo>
                <a:lnTo>
                  <a:pt x="0" y="3338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91625" y="5791820"/>
            <a:ext cx="3338551" cy="3338551"/>
            <a:chOff x="0" y="0"/>
            <a:chExt cx="879289" cy="87928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79289" cy="879289"/>
            </a:xfrm>
            <a:custGeom>
              <a:avLst/>
              <a:gdLst/>
              <a:ahLst/>
              <a:cxnLst/>
              <a:rect l="l" t="t" r="r" b="b"/>
              <a:pathLst>
                <a:path w="879289" h="879289">
                  <a:moveTo>
                    <a:pt x="439645" y="0"/>
                  </a:moveTo>
                  <a:cubicBezTo>
                    <a:pt x="196836" y="0"/>
                    <a:pt x="0" y="196836"/>
                    <a:pt x="0" y="439645"/>
                  </a:cubicBezTo>
                  <a:cubicBezTo>
                    <a:pt x="0" y="682454"/>
                    <a:pt x="196836" y="879289"/>
                    <a:pt x="439645" y="879289"/>
                  </a:cubicBezTo>
                  <a:cubicBezTo>
                    <a:pt x="682454" y="879289"/>
                    <a:pt x="879289" y="682454"/>
                    <a:pt x="879289" y="439645"/>
                  </a:cubicBezTo>
                  <a:cubicBezTo>
                    <a:pt x="879289" y="196836"/>
                    <a:pt x="682454" y="0"/>
                    <a:pt x="43964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271FF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82433" y="53858"/>
              <a:ext cx="714422" cy="742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613324" y="5791820"/>
            <a:ext cx="3466480" cy="3466480"/>
          </a:xfrm>
          <a:custGeom>
            <a:avLst/>
            <a:gdLst/>
            <a:ahLst/>
            <a:cxnLst/>
            <a:rect l="l" t="t" r="r" b="b"/>
            <a:pathLst>
              <a:path w="3466480" h="3466480">
                <a:moveTo>
                  <a:pt x="0" y="0"/>
                </a:moveTo>
                <a:lnTo>
                  <a:pt x="3466480" y="0"/>
                </a:lnTo>
                <a:lnTo>
                  <a:pt x="3466480" y="3466480"/>
                </a:lnTo>
                <a:lnTo>
                  <a:pt x="0" y="34664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613324" y="5791820"/>
            <a:ext cx="3466480" cy="3466480"/>
            <a:chOff x="0" y="0"/>
            <a:chExt cx="912982" cy="91298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2982" cy="912982"/>
            </a:xfrm>
            <a:custGeom>
              <a:avLst/>
              <a:gdLst/>
              <a:ahLst/>
              <a:cxnLst/>
              <a:rect l="l" t="t" r="r" b="b"/>
              <a:pathLst>
                <a:path w="912982" h="912982">
                  <a:moveTo>
                    <a:pt x="456491" y="0"/>
                  </a:moveTo>
                  <a:cubicBezTo>
                    <a:pt x="204378" y="0"/>
                    <a:pt x="0" y="204378"/>
                    <a:pt x="0" y="456491"/>
                  </a:cubicBezTo>
                  <a:cubicBezTo>
                    <a:pt x="0" y="708604"/>
                    <a:pt x="204378" y="912982"/>
                    <a:pt x="456491" y="912982"/>
                  </a:cubicBezTo>
                  <a:cubicBezTo>
                    <a:pt x="708604" y="912982"/>
                    <a:pt x="912982" y="708604"/>
                    <a:pt x="912982" y="456491"/>
                  </a:cubicBezTo>
                  <a:cubicBezTo>
                    <a:pt x="912982" y="204378"/>
                    <a:pt x="708604" y="0"/>
                    <a:pt x="45649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5271FF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5592" y="57017"/>
              <a:ext cx="741798" cy="7703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748648" y="-235032"/>
            <a:ext cx="9539352" cy="10757065"/>
            <a:chOff x="0" y="0"/>
            <a:chExt cx="1774791" cy="20013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74791" cy="2001345"/>
            </a:xfrm>
            <a:custGeom>
              <a:avLst/>
              <a:gdLst/>
              <a:ahLst/>
              <a:cxnLst/>
              <a:rect l="l" t="t" r="r" b="b"/>
              <a:pathLst>
                <a:path w="1774791" h="2001345">
                  <a:moveTo>
                    <a:pt x="0" y="0"/>
                  </a:moveTo>
                  <a:lnTo>
                    <a:pt x="1774791" y="0"/>
                  </a:lnTo>
                  <a:lnTo>
                    <a:pt x="1774791" y="2001345"/>
                  </a:lnTo>
                  <a:lnTo>
                    <a:pt x="0" y="2001345"/>
                  </a:lnTo>
                  <a:close/>
                </a:path>
              </a:pathLst>
            </a:custGeom>
            <a:solidFill>
              <a:srgbClr val="DDDDDD">
                <a:alpha val="17647"/>
              </a:srgbClr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8950497" y="555894"/>
            <a:ext cx="1127172" cy="820358"/>
          </a:xfrm>
          <a:custGeom>
            <a:avLst/>
            <a:gdLst/>
            <a:ahLst/>
            <a:cxnLst/>
            <a:rect l="l" t="t" r="r" b="b"/>
            <a:pathLst>
              <a:path w="1127172" h="820358">
                <a:moveTo>
                  <a:pt x="0" y="0"/>
                </a:moveTo>
                <a:lnTo>
                  <a:pt x="1127172" y="0"/>
                </a:lnTo>
                <a:lnTo>
                  <a:pt x="1127172" y="820358"/>
                </a:lnTo>
                <a:lnTo>
                  <a:pt x="0" y="820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116408">
            <a:off x="9025628" y="3836334"/>
            <a:ext cx="1016495" cy="1007254"/>
          </a:xfrm>
          <a:custGeom>
            <a:avLst/>
            <a:gdLst/>
            <a:ahLst/>
            <a:cxnLst/>
            <a:rect l="l" t="t" r="r" b="b"/>
            <a:pathLst>
              <a:path w="1016495" h="1007254">
                <a:moveTo>
                  <a:pt x="0" y="0"/>
                </a:moveTo>
                <a:lnTo>
                  <a:pt x="1016495" y="0"/>
                </a:lnTo>
                <a:lnTo>
                  <a:pt x="1016495" y="1007254"/>
                </a:lnTo>
                <a:lnTo>
                  <a:pt x="0" y="10072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9295562" y="6373208"/>
            <a:ext cx="741923" cy="707146"/>
            <a:chOff x="0" y="0"/>
            <a:chExt cx="812800" cy="7747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9C04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9295562" y="8123835"/>
            <a:ext cx="822292" cy="710161"/>
          </a:xfrm>
          <a:custGeom>
            <a:avLst/>
            <a:gdLst/>
            <a:ahLst/>
            <a:cxnLst/>
            <a:rect l="l" t="t" r="r" b="b"/>
            <a:pathLst>
              <a:path w="822292" h="710161">
                <a:moveTo>
                  <a:pt x="0" y="0"/>
                </a:moveTo>
                <a:lnTo>
                  <a:pt x="822292" y="0"/>
                </a:lnTo>
                <a:lnTo>
                  <a:pt x="822292" y="710161"/>
                </a:lnTo>
                <a:lnTo>
                  <a:pt x="0" y="7101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91625" y="874633"/>
            <a:ext cx="9545861" cy="295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7699" b="1" dirty="0">
                <a:solidFill>
                  <a:srgbClr val="5271FF"/>
                </a:solidFill>
                <a:latin typeface="Montserrat Bold"/>
              </a:rPr>
              <a:t>КАБИНЕТ СЛЕДОВАТЕЛЯ </a:t>
            </a:r>
          </a:p>
          <a:p>
            <a:pPr>
              <a:lnSpc>
                <a:spcPts val="7699"/>
              </a:lnSpc>
            </a:pPr>
            <a:r>
              <a:rPr lang="en-US" sz="7699" b="1" dirty="0">
                <a:solidFill>
                  <a:srgbClr val="5271FF"/>
                </a:solidFill>
                <a:latin typeface="Montserrat Bold"/>
              </a:rPr>
              <a:t>ЭТО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30336" y="617458"/>
            <a:ext cx="7765129" cy="1285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24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494949"/>
                </a:solidFill>
                <a:latin typeface="Montserrat Bold"/>
              </a:rPr>
              <a:t>Теоретические</a:t>
            </a:r>
            <a:r>
              <a:rPr lang="en-US" sz="4000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494949"/>
                </a:solidFill>
                <a:latin typeface="Montserrat Bold"/>
              </a:rPr>
              <a:t>занятия</a:t>
            </a:r>
            <a:r>
              <a:rPr lang="en-US" sz="4000" dirty="0">
                <a:solidFill>
                  <a:srgbClr val="494949"/>
                </a:solidFill>
                <a:latin typeface="Montserrat Bold"/>
              </a:rPr>
              <a:t> и </a:t>
            </a:r>
            <a:r>
              <a:rPr lang="en-US" sz="4000" dirty="0" err="1">
                <a:solidFill>
                  <a:srgbClr val="494949"/>
                </a:solidFill>
                <a:latin typeface="Montserrat Bold"/>
              </a:rPr>
              <a:t>лекции</a:t>
            </a:r>
            <a:endParaRPr lang="en-US" sz="4000" dirty="0">
              <a:solidFill>
                <a:srgbClr val="494949"/>
              </a:solidFill>
              <a:latin typeface="Montserrat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017848" y="1811827"/>
            <a:ext cx="7727829" cy="1756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599"/>
              </a:lnSpc>
              <a:spcBef>
                <a:spcPct val="0"/>
              </a:spcBef>
            </a:pP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по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криминалистике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криминологии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уголовному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праву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введению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399" dirty="0" err="1">
                <a:solidFill>
                  <a:srgbClr val="000000"/>
                </a:solidFill>
                <a:latin typeface="Montserrat Bold"/>
              </a:rPr>
              <a:t>следственное</a:t>
            </a:r>
            <a:r>
              <a:rPr lang="en-US" sz="23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Montserrat Bold"/>
              </a:rPr>
              <a:t>дело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основам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профессиональной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деятельности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юриста</a:t>
            </a:r>
            <a:r>
              <a:rPr lang="en-US" sz="2399" dirty="0">
                <a:solidFill>
                  <a:srgbClr val="000000"/>
                </a:solidFill>
                <a:latin typeface="Montserrat"/>
              </a:rPr>
              <a:t> и </a:t>
            </a:r>
            <a:r>
              <a:rPr lang="en-US" sz="2399" dirty="0" err="1">
                <a:solidFill>
                  <a:srgbClr val="000000"/>
                </a:solidFill>
                <a:latin typeface="Montserrat"/>
              </a:rPr>
              <a:t>следователя</a:t>
            </a:r>
            <a:endParaRPr lang="en-US" sz="2399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65457" y="3744318"/>
            <a:ext cx="7671833" cy="1957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spc="44" dirty="0" err="1">
                <a:solidFill>
                  <a:srgbClr val="000000"/>
                </a:solidFill>
                <a:latin typeface="Montserrat"/>
              </a:rPr>
              <a:t>многоцелевое</a:t>
            </a:r>
            <a:r>
              <a:rPr lang="en-US" sz="2799" spc="4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spc="44" dirty="0" err="1">
                <a:solidFill>
                  <a:srgbClr val="000000"/>
                </a:solidFill>
                <a:latin typeface="Montserrat"/>
              </a:rPr>
              <a:t>пространство</a:t>
            </a:r>
            <a:r>
              <a:rPr lang="en-US" sz="2799" spc="44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2799" spc="44" dirty="0" err="1">
                <a:solidFill>
                  <a:srgbClr val="000000"/>
                </a:solidFill>
                <a:latin typeface="Montserrat"/>
              </a:rPr>
              <a:t>позволяющее</a:t>
            </a:r>
            <a:r>
              <a:rPr lang="en-US" sz="2799" spc="4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spc="44" dirty="0" err="1">
                <a:solidFill>
                  <a:srgbClr val="000000"/>
                </a:solidFill>
                <a:latin typeface="Montserrat"/>
              </a:rPr>
              <a:t>организовывать</a:t>
            </a:r>
            <a:r>
              <a:rPr lang="en-US" sz="2799" spc="4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spc="44" dirty="0" err="1">
                <a:solidFill>
                  <a:srgbClr val="000000"/>
                </a:solidFill>
                <a:latin typeface="Montserrat"/>
              </a:rPr>
              <a:t>интерактивную</a:t>
            </a:r>
            <a:r>
              <a:rPr lang="en-US" sz="2799" spc="4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spc="44" dirty="0" err="1">
                <a:solidFill>
                  <a:srgbClr val="000000"/>
                </a:solidFill>
                <a:latin typeface="Montserrat"/>
              </a:rPr>
              <a:t>работу</a:t>
            </a:r>
            <a:r>
              <a:rPr lang="en-US" sz="2799" spc="44" dirty="0">
                <a:solidFill>
                  <a:srgbClr val="000000"/>
                </a:solidFill>
                <a:latin typeface="Montserrat"/>
              </a:rPr>
              <a:t> в </a:t>
            </a:r>
            <a:r>
              <a:rPr lang="en-US" sz="2799" spc="44" dirty="0" err="1">
                <a:solidFill>
                  <a:srgbClr val="000000"/>
                </a:solidFill>
                <a:latin typeface="Montserrat"/>
              </a:rPr>
              <a:t>различных</a:t>
            </a:r>
            <a:r>
              <a:rPr lang="en-US" sz="2799" spc="4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2799" spc="44" dirty="0" err="1">
                <a:solidFill>
                  <a:srgbClr val="000000"/>
                </a:solidFill>
                <a:latin typeface="Montserrat"/>
              </a:rPr>
              <a:t>форматах</a:t>
            </a:r>
            <a:endParaRPr lang="en-US" sz="2799" spc="44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290751" y="3747506"/>
            <a:ext cx="7487924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25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494949"/>
                </a:solidFill>
                <a:latin typeface="Montserrat Bold"/>
              </a:rPr>
              <a:t>Практические</a:t>
            </a:r>
            <a:r>
              <a:rPr lang="en-US" sz="4000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4000" dirty="0" err="1">
                <a:solidFill>
                  <a:srgbClr val="494949"/>
                </a:solidFill>
                <a:latin typeface="Montserrat Bold"/>
              </a:rPr>
              <a:t>занятия</a:t>
            </a:r>
            <a:endParaRPr lang="en-US" sz="4000" dirty="0">
              <a:solidFill>
                <a:srgbClr val="494949"/>
              </a:solidFill>
              <a:latin typeface="Montserrat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0017848" y="4492361"/>
            <a:ext cx="7854132" cy="1756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Montserrat"/>
              </a:rPr>
              <a:t>с криминалистической техникой, криптографией,</a:t>
            </a:r>
          </a:p>
          <a:p>
            <a:pPr marL="0" lvl="0" indent="0" algn="just">
              <a:lnSpc>
                <a:spcPts val="3599"/>
              </a:lnSpc>
              <a:spcBef>
                <a:spcPct val="0"/>
              </a:spcBef>
            </a:pPr>
            <a:r>
              <a:rPr lang="en-US" sz="2399">
                <a:solidFill>
                  <a:srgbClr val="000000"/>
                </a:solidFill>
                <a:latin typeface="Montserrat"/>
              </a:rPr>
              <a:t>с макетами и материалами </a:t>
            </a:r>
            <a:r>
              <a:rPr lang="en-US" sz="2399">
                <a:solidFill>
                  <a:srgbClr val="000000"/>
                </a:solidFill>
                <a:latin typeface="Montserrat Bold"/>
              </a:rPr>
              <a:t>уголовных дел</a:t>
            </a:r>
            <a:r>
              <a:rPr lang="en-US" sz="2399">
                <a:solidFill>
                  <a:srgbClr val="000000"/>
                </a:solidFill>
                <a:latin typeface="Montserrat"/>
              </a:rPr>
              <a:t>, законами и кодексами, документацией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257753" y="6342792"/>
            <a:ext cx="7837712" cy="12810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5249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494949"/>
                </a:solidFill>
                <a:latin typeface="Montserrat Bold"/>
              </a:rPr>
              <a:t>Экскурсии</a:t>
            </a:r>
            <a:r>
              <a:rPr lang="en-US" sz="3200" dirty="0">
                <a:solidFill>
                  <a:srgbClr val="494949"/>
                </a:solidFill>
                <a:latin typeface="Montserrat Bold"/>
              </a:rPr>
              <a:t>, </a:t>
            </a:r>
            <a:r>
              <a:rPr lang="en-US" sz="3200" dirty="0" err="1">
                <a:solidFill>
                  <a:srgbClr val="494949"/>
                </a:solidFill>
                <a:latin typeface="Montserrat Bold"/>
              </a:rPr>
              <a:t>мастер-классы</a:t>
            </a:r>
            <a:r>
              <a:rPr lang="en-US" sz="3200" dirty="0">
                <a:solidFill>
                  <a:srgbClr val="494949"/>
                </a:solidFill>
                <a:latin typeface="Montserrat Bold"/>
              </a:rPr>
              <a:t>, </a:t>
            </a:r>
            <a:r>
              <a:rPr lang="en-US" sz="3200" dirty="0" err="1">
                <a:solidFill>
                  <a:srgbClr val="494949"/>
                </a:solidFill>
                <a:latin typeface="Montserrat Bold"/>
              </a:rPr>
              <a:t>интерактивы</a:t>
            </a:r>
            <a:r>
              <a:rPr lang="en-US" sz="3200" dirty="0">
                <a:solidFill>
                  <a:srgbClr val="494949"/>
                </a:solidFill>
                <a:latin typeface="Montserrat Bold"/>
              </a:rPr>
              <a:t>, </a:t>
            </a:r>
            <a:r>
              <a:rPr lang="en-US" sz="3200" dirty="0" err="1">
                <a:solidFill>
                  <a:srgbClr val="494949"/>
                </a:solidFill>
                <a:latin typeface="Montserrat Bold"/>
              </a:rPr>
              <a:t>олимпиады</a:t>
            </a:r>
            <a:endParaRPr lang="en-US" sz="3200" dirty="0">
              <a:solidFill>
                <a:srgbClr val="494949"/>
              </a:solidFill>
              <a:latin typeface="Montserrat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363864" y="7970349"/>
            <a:ext cx="7837712" cy="127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99"/>
              </a:lnSpc>
            </a:pPr>
            <a:r>
              <a:rPr lang="en-US" sz="3200" dirty="0" err="1">
                <a:solidFill>
                  <a:srgbClr val="494949"/>
                </a:solidFill>
                <a:latin typeface="Montserrat Bold"/>
              </a:rPr>
              <a:t>Интерактивные</a:t>
            </a:r>
            <a:r>
              <a:rPr lang="en-US" sz="3200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3200" dirty="0" err="1">
                <a:solidFill>
                  <a:srgbClr val="494949"/>
                </a:solidFill>
                <a:latin typeface="Montserrat Bold"/>
              </a:rPr>
              <a:t>занятия</a:t>
            </a:r>
            <a:r>
              <a:rPr lang="en-US" sz="3200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3200" dirty="0" err="1">
                <a:solidFill>
                  <a:srgbClr val="494949"/>
                </a:solidFill>
                <a:latin typeface="Montserrat Bold"/>
              </a:rPr>
              <a:t>по</a:t>
            </a:r>
            <a:endParaRPr lang="en-US" sz="3200" dirty="0">
              <a:solidFill>
                <a:srgbClr val="494949"/>
              </a:solidFill>
              <a:latin typeface="Montserrat Bold"/>
            </a:endParaRPr>
          </a:p>
          <a:p>
            <a:pPr marL="0" lvl="1" indent="0" algn="l">
              <a:lnSpc>
                <a:spcPts val="5250"/>
              </a:lnSpc>
              <a:spcBef>
                <a:spcPct val="0"/>
              </a:spcBef>
            </a:pPr>
            <a:r>
              <a:rPr lang="en-US" sz="3200" dirty="0">
                <a:solidFill>
                  <a:srgbClr val="494949"/>
                </a:solidFill>
                <a:latin typeface="Montserrat Bold"/>
              </a:rPr>
              <a:t>ОБЖ и </a:t>
            </a:r>
            <a:r>
              <a:rPr lang="en-US" sz="3200" dirty="0" err="1">
                <a:solidFill>
                  <a:srgbClr val="494949"/>
                </a:solidFill>
                <a:latin typeface="Montserrat Bold"/>
              </a:rPr>
              <a:t>медицинской</a:t>
            </a:r>
            <a:r>
              <a:rPr lang="en-US" sz="3200" dirty="0">
                <a:solidFill>
                  <a:srgbClr val="494949"/>
                </a:solidFill>
                <a:latin typeface="Montserrat Bold"/>
              </a:rPr>
              <a:t> </a:t>
            </a:r>
            <a:r>
              <a:rPr lang="en-US" sz="3200" dirty="0" err="1">
                <a:solidFill>
                  <a:srgbClr val="494949"/>
                </a:solidFill>
                <a:latin typeface="Montserrat Bold"/>
              </a:rPr>
              <a:t>помощи</a:t>
            </a:r>
            <a:endParaRPr lang="en-US" sz="3200" dirty="0">
              <a:solidFill>
                <a:srgbClr val="494949"/>
              </a:solidFill>
              <a:latin typeface="Montserrat Bold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0" y="0"/>
            <a:ext cx="18288000" cy="10287000"/>
            <a:chOff x="0" y="0"/>
            <a:chExt cx="22391410" cy="12595168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391410" cy="12595168"/>
            </a:xfrm>
            <a:custGeom>
              <a:avLst/>
              <a:gdLst/>
              <a:ahLst/>
              <a:cxnLst/>
              <a:rect l="l" t="t" r="r" b="b"/>
              <a:pathLst>
                <a:path w="22391410" h="12595168">
                  <a:moveTo>
                    <a:pt x="0" y="0"/>
                  </a:moveTo>
                  <a:lnTo>
                    <a:pt x="0" y="12595168"/>
                  </a:lnTo>
                  <a:lnTo>
                    <a:pt x="22391410" y="12595168"/>
                  </a:lnTo>
                  <a:lnTo>
                    <a:pt x="22391410" y="0"/>
                  </a:lnTo>
                  <a:lnTo>
                    <a:pt x="0" y="0"/>
                  </a:lnTo>
                  <a:close/>
                  <a:moveTo>
                    <a:pt x="22330449" y="12534208"/>
                  </a:moveTo>
                  <a:lnTo>
                    <a:pt x="59690" y="12534208"/>
                  </a:lnTo>
                  <a:lnTo>
                    <a:pt x="59690" y="59690"/>
                  </a:lnTo>
                  <a:lnTo>
                    <a:pt x="22330449" y="59690"/>
                  </a:lnTo>
                  <a:lnTo>
                    <a:pt x="22330449" y="12534208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4010" y="852098"/>
            <a:ext cx="9399539" cy="234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79"/>
              </a:lnSpc>
            </a:pPr>
            <a:r>
              <a:rPr lang="en-US" sz="7999" spc="375" dirty="0">
                <a:solidFill>
                  <a:srgbClr val="5271FF"/>
                </a:solidFill>
                <a:latin typeface="Montserrat Bold"/>
              </a:rPr>
              <a:t>СОБЫТИЙНЫЙ КАЛЕНДАРЬ </a:t>
            </a:r>
          </a:p>
        </p:txBody>
      </p:sp>
      <p:sp>
        <p:nvSpPr>
          <p:cNvPr id="3" name="Freeform 3"/>
          <p:cNvSpPr/>
          <p:nvPr/>
        </p:nvSpPr>
        <p:spPr>
          <a:xfrm>
            <a:off x="691527" y="3993487"/>
            <a:ext cx="8087976" cy="5389878"/>
          </a:xfrm>
          <a:custGeom>
            <a:avLst/>
            <a:gdLst/>
            <a:ahLst/>
            <a:cxnLst/>
            <a:rect l="l" t="t" r="r" b="b"/>
            <a:pathLst>
              <a:path w="8087976" h="5389878">
                <a:moveTo>
                  <a:pt x="0" y="0"/>
                </a:moveTo>
                <a:lnTo>
                  <a:pt x="8087976" y="0"/>
                </a:lnTo>
                <a:lnTo>
                  <a:pt x="8087976" y="5389878"/>
                </a:lnTo>
                <a:lnTo>
                  <a:pt x="0" y="5389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017309" y="2022833"/>
            <a:ext cx="8412857" cy="1002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открытый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урок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с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представителями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Следственного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Комитета</a:t>
            </a:r>
            <a:endParaRPr lang="en-US" sz="3299" b="1" dirty="0">
              <a:solidFill>
                <a:srgbClr val="494949"/>
              </a:solidFill>
              <a:latin typeface="Montserrat" panose="020B0604020202020204" charset="-5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017309" y="1363351"/>
            <a:ext cx="6904730" cy="833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81"/>
              </a:lnSpc>
            </a:pPr>
            <a:r>
              <a:rPr lang="en-US" sz="5651" b="1" dirty="0">
                <a:solidFill>
                  <a:srgbClr val="3894D6"/>
                </a:solidFill>
                <a:latin typeface="Montserrat Bold" panose="020B0604020202020204" charset="-52"/>
              </a:rPr>
              <a:t>12 ОКТЯБРЯ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17309" y="6383966"/>
            <a:ext cx="8412857" cy="495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экскурсия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в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университет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МВД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017309" y="5660066"/>
            <a:ext cx="6904730" cy="1713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81"/>
              </a:lnSpc>
            </a:pPr>
            <a:r>
              <a:rPr lang="en-US" sz="5651" b="1" dirty="0">
                <a:solidFill>
                  <a:srgbClr val="3894D6"/>
                </a:solidFill>
                <a:latin typeface="Montserrat Bold" panose="020B0604020202020204" charset="-52"/>
              </a:rPr>
              <a:t>29 ОКТЯБРЯ</a:t>
            </a:r>
          </a:p>
          <a:p>
            <a:pPr>
              <a:lnSpc>
                <a:spcPts val="6781"/>
              </a:lnSpc>
            </a:pPr>
            <a:endParaRPr lang="en-US" sz="5651" dirty="0">
              <a:solidFill>
                <a:srgbClr val="3894D6"/>
              </a:solidFill>
              <a:latin typeface="League Spartan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17309" y="4202807"/>
            <a:ext cx="8412857" cy="1002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торжественная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церемония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вступления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в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юнармейцы</a:t>
            </a:r>
            <a:endParaRPr lang="en-US" sz="3299" b="1" dirty="0">
              <a:solidFill>
                <a:srgbClr val="494949"/>
              </a:solidFill>
              <a:latin typeface="Montserrat" panose="020B0604020202020204" charset="-5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017309" y="3480092"/>
            <a:ext cx="6904730" cy="1713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81"/>
              </a:lnSpc>
            </a:pPr>
            <a:r>
              <a:rPr lang="en-US" sz="5651" b="1" dirty="0">
                <a:solidFill>
                  <a:srgbClr val="3894D6"/>
                </a:solidFill>
                <a:latin typeface="Montserrat Bold" panose="020B0604020202020204" charset="-52"/>
              </a:rPr>
              <a:t>20 ОКТЯБРЯ</a:t>
            </a:r>
          </a:p>
          <a:p>
            <a:pPr>
              <a:lnSpc>
                <a:spcPts val="6781"/>
              </a:lnSpc>
            </a:pPr>
            <a:endParaRPr lang="en-US" sz="5651" dirty="0">
              <a:solidFill>
                <a:srgbClr val="3894D6"/>
              </a:solidFill>
              <a:latin typeface="League Spart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017309" y="8108175"/>
            <a:ext cx="8412857" cy="495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празднование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дня</a:t>
            </a:r>
            <a:r>
              <a:rPr lang="en-US" sz="3299" b="1" dirty="0">
                <a:solidFill>
                  <a:srgbClr val="494949"/>
                </a:solidFill>
                <a:latin typeface="Montserrat" panose="020B0604020202020204" charset="-52"/>
              </a:rPr>
              <a:t> </a:t>
            </a:r>
            <a:r>
              <a:rPr lang="en-US" sz="3299" b="1" dirty="0" err="1">
                <a:solidFill>
                  <a:srgbClr val="494949"/>
                </a:solidFill>
                <a:latin typeface="Montserrat" panose="020B0604020202020204" charset="-52"/>
              </a:rPr>
              <a:t>полиции</a:t>
            </a:r>
            <a:endParaRPr lang="en-US" sz="3299" b="1" dirty="0">
              <a:solidFill>
                <a:srgbClr val="494949"/>
              </a:solidFill>
              <a:latin typeface="Montserrat" panose="020B0604020202020204" charset="-5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017309" y="7345958"/>
            <a:ext cx="6904730" cy="1713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81"/>
              </a:lnSpc>
            </a:pPr>
            <a:r>
              <a:rPr lang="en-US" sz="5651" b="1" dirty="0">
                <a:solidFill>
                  <a:srgbClr val="3894D6"/>
                </a:solidFill>
                <a:latin typeface="Montserrat Bold" panose="020B0604020202020204" charset="-52"/>
              </a:rPr>
              <a:t>10 НОЯБРЯ</a:t>
            </a:r>
          </a:p>
          <a:p>
            <a:pPr>
              <a:lnSpc>
                <a:spcPts val="6781"/>
              </a:lnSpc>
            </a:pPr>
            <a:endParaRPr lang="en-US" sz="5651" dirty="0">
              <a:solidFill>
                <a:srgbClr val="3894D6"/>
              </a:solidFill>
              <a:latin typeface="League Spartan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0" y="3140373"/>
            <a:ext cx="8779503" cy="53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Montserrat Bold"/>
              </a:rPr>
              <a:t>ДО РЕАЛИЗАЦИИ ПРОЕКТА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91527" y="3993487"/>
            <a:ext cx="8087976" cy="5389878"/>
            <a:chOff x="0" y="0"/>
            <a:chExt cx="2130167" cy="141955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30167" cy="1419556"/>
            </a:xfrm>
            <a:custGeom>
              <a:avLst/>
              <a:gdLst/>
              <a:ahLst/>
              <a:cxnLst/>
              <a:rect l="l" t="t" r="r" b="b"/>
              <a:pathLst>
                <a:path w="2130167" h="1419556">
                  <a:moveTo>
                    <a:pt x="0" y="0"/>
                  </a:moveTo>
                  <a:lnTo>
                    <a:pt x="2130167" y="0"/>
                  </a:lnTo>
                  <a:lnTo>
                    <a:pt x="2130167" y="1419556"/>
                  </a:lnTo>
                  <a:lnTo>
                    <a:pt x="0" y="141955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3759F1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2130167" cy="14481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9" name="Freeform 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6980642" h="12595168">
                <a:moveTo>
                  <a:pt x="0" y="0"/>
                </a:moveTo>
                <a:lnTo>
                  <a:pt x="0" y="12595168"/>
                </a:lnTo>
                <a:lnTo>
                  <a:pt x="26980642" y="12595168"/>
                </a:lnTo>
                <a:lnTo>
                  <a:pt x="26980642" y="0"/>
                </a:lnTo>
                <a:lnTo>
                  <a:pt x="0" y="0"/>
                </a:lnTo>
                <a:close/>
                <a:moveTo>
                  <a:pt x="26919684" y="12534208"/>
                </a:moveTo>
                <a:lnTo>
                  <a:pt x="59690" y="12534208"/>
                </a:lnTo>
                <a:lnTo>
                  <a:pt x="59690" y="59690"/>
                </a:lnTo>
                <a:lnTo>
                  <a:pt x="26919684" y="59690"/>
                </a:lnTo>
                <a:lnTo>
                  <a:pt x="26919684" y="12534208"/>
                </a:lnTo>
                <a:close/>
              </a:path>
            </a:pathLst>
          </a:custGeom>
          <a:solidFill>
            <a:srgbClr val="5271FF"/>
          </a:solid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604</Words>
  <Application>Microsoft Office PowerPoint</Application>
  <PresentationFormat>Произвольный</PresentationFormat>
  <Paragraphs>121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Calibri</vt:lpstr>
      <vt:lpstr>Montserrat Bold</vt:lpstr>
      <vt:lpstr>Montserrat</vt:lpstr>
      <vt:lpstr>League Spartan</vt:lpstr>
      <vt:lpstr>Montserrat Semi-Bold</vt:lpstr>
      <vt:lpstr>League Spartan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cp:lastModifiedBy>x</cp:lastModifiedBy>
  <cp:revision>17</cp:revision>
  <dcterms:created xsi:type="dcterms:W3CDTF">2006-08-16T00:00:00Z</dcterms:created>
  <dcterms:modified xsi:type="dcterms:W3CDTF">2023-11-27T20:03:09Z</dcterms:modified>
  <dc:identifier>DAFzlHt3fLs</dc:identifier>
</cp:coreProperties>
</file>