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76" r:id="rId3"/>
    <p:sldId id="375" r:id="rId4"/>
    <p:sldId id="373" r:id="rId5"/>
    <p:sldId id="377" r:id="rId6"/>
    <p:sldId id="374" r:id="rId7"/>
    <p:sldId id="368" r:id="rId8"/>
    <p:sldId id="379" r:id="rId9"/>
    <p:sldId id="380" r:id="rId10"/>
    <p:sldId id="381" r:id="rId11"/>
    <p:sldId id="382" r:id="rId12"/>
    <p:sldId id="383" r:id="rId13"/>
    <p:sldId id="384" r:id="rId14"/>
    <p:sldId id="278" r:id="rId15"/>
    <p:sldId id="370" r:id="rId16"/>
    <p:sldId id="360" r:id="rId17"/>
    <p:sldId id="378" r:id="rId18"/>
    <p:sldId id="341" r:id="rId19"/>
    <p:sldId id="385" r:id="rId20"/>
    <p:sldId id="3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80C43F9-2FDF-44C8-B3C5-57FC09E7221B}">
          <p14:sldIdLst>
            <p14:sldId id="256"/>
            <p14:sldId id="376"/>
            <p14:sldId id="375"/>
            <p14:sldId id="373"/>
            <p14:sldId id="377"/>
            <p14:sldId id="374"/>
            <p14:sldId id="368"/>
            <p14:sldId id="379"/>
            <p14:sldId id="380"/>
            <p14:sldId id="381"/>
            <p14:sldId id="382"/>
            <p14:sldId id="383"/>
            <p14:sldId id="384"/>
          </p14:sldIdLst>
        </p14:section>
        <p14:section name="Раздел без заголовка" id="{A1FB3BDC-CC31-4DCA-A457-1CA79A3E2C98}">
          <p14:sldIdLst>
            <p14:sldId id="278"/>
            <p14:sldId id="370"/>
            <p14:sldId id="360"/>
            <p14:sldId id="378"/>
            <p14:sldId id="341"/>
            <p14:sldId id="385"/>
            <p14:sldId id="3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69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4660"/>
  </p:normalViewPr>
  <p:slideViewPr>
    <p:cSldViewPr>
      <p:cViewPr varScale="1">
        <p:scale>
          <a:sx n="115" d="100"/>
          <a:sy n="115" d="100"/>
        </p:scale>
        <p:origin x="150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kern="1200" dirty="0">
                <a:solidFill>
                  <a:srgbClr val="25457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Знание о воевавших родственниках в «условном» 8 классе Одинцовского городского округа</a:t>
            </a:r>
          </a:p>
        </c:rich>
      </c:tx>
      <c:layout>
        <c:manualLayout>
          <c:xMode val="edge"/>
          <c:yMode val="edge"/>
          <c:x val="0.10673605035481676"/>
          <c:y val="2.503238934944762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Знание о воевавших родственниках в условном классе Одинцовского городского округа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7C0-4E91-BFAB-C928577493D2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741-405F-BE77-8CEFD9B2C4B0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741-405F-BE77-8CEFD9B2C4B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7C0-4E91-BFAB-C928577493D2}"/>
              </c:ext>
            </c:extLst>
          </c:dPt>
          <c:cat>
            <c:strRef>
              <c:f>Лист1!$A$2:$A$5</c:f>
              <c:strCache>
                <c:ptCount val="4"/>
                <c:pt idx="0">
                  <c:v>Что-то слышали, но не располагают точной информацией 10 %</c:v>
                </c:pt>
                <c:pt idx="1">
                  <c:v>не знают 70 %</c:v>
                </c:pt>
                <c:pt idx="2">
                  <c:v>не знают но хотят уточнить у родственников 10 %</c:v>
                </c:pt>
                <c:pt idx="3">
                  <c:v>уверены, что их родственники не принимали участие в Вов 10 %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</c:v>
                </c:pt>
                <c:pt idx="1">
                  <c:v>70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41-405F-BE77-8CEFD9B2C4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84CA5-88A9-406D-BE66-1312B0BB669E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AAC01-DD7C-433D-9F44-3220CB4B3B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84CA5-88A9-406D-BE66-1312B0BB669E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AAC01-DD7C-433D-9F44-3220CB4B3B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84CA5-88A9-406D-BE66-1312B0BB669E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AAC01-DD7C-433D-9F44-3220CB4B3B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84CA5-88A9-406D-BE66-1312B0BB669E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AAC01-DD7C-433D-9F44-3220CB4B3B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84CA5-88A9-406D-BE66-1312B0BB669E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AAC01-DD7C-433D-9F44-3220CB4B3B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84CA5-88A9-406D-BE66-1312B0BB669E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AAC01-DD7C-433D-9F44-3220CB4B3B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84CA5-88A9-406D-BE66-1312B0BB669E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AAC01-DD7C-433D-9F44-3220CB4B3B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84CA5-88A9-406D-BE66-1312B0BB669E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AAC01-DD7C-433D-9F44-3220CB4B3B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84CA5-88A9-406D-BE66-1312B0BB669E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AAC01-DD7C-433D-9F44-3220CB4B3B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84CA5-88A9-406D-BE66-1312B0BB669E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AAC01-DD7C-433D-9F44-3220CB4B3B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84CA5-88A9-406D-BE66-1312B0BB669E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AAC01-DD7C-433D-9F44-3220CB4B3B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84CA5-88A9-406D-BE66-1312B0BB669E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AAC01-DD7C-433D-9F44-3220CB4B3B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6.png"/><Relationship Id="rId7" Type="http://schemas.openxmlformats.org/officeDocument/2006/relationships/image" Target="../media/image20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9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492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65577" y="3671038"/>
            <a:ext cx="8572560" cy="2448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endParaRPr lang="ru-RU" sz="3200" b="1" dirty="0">
              <a:solidFill>
                <a:srgbClr val="25457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3200" b="1" dirty="0">
                <a:solidFill>
                  <a:srgbClr val="25457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«Пункт Поиска Воевавших Родственников»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7858017" y="6187820"/>
            <a:ext cx="1080120" cy="670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solidFill>
                  <a:srgbClr val="25457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2024</a:t>
            </a:r>
            <a:endParaRPr lang="ru-RU" sz="3200" b="1" dirty="0">
              <a:solidFill>
                <a:srgbClr val="25457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853" y="321452"/>
            <a:ext cx="995316" cy="5155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769" y="332656"/>
            <a:ext cx="486439" cy="4980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32656"/>
            <a:ext cx="498021" cy="4980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363" y="267127"/>
            <a:ext cx="699268" cy="68631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3994" y="321452"/>
            <a:ext cx="895788" cy="1063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ария\Downloads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604448" y="6021288"/>
            <a:ext cx="432048" cy="507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dirty="0"/>
              <a:t>10</a:t>
            </a:r>
            <a:endParaRPr lang="ru-RU" sz="1600" b="1" dirty="0">
              <a:solidFill>
                <a:srgbClr val="135963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39552" y="620688"/>
            <a:ext cx="64807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 txBox="1">
            <a:spLocks/>
          </p:cNvSpPr>
          <p:nvPr/>
        </p:nvSpPr>
        <p:spPr>
          <a:xfrm>
            <a:off x="0" y="144016"/>
            <a:ext cx="7020272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2545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«Чем меньше – тем лучше»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562661" y="728663"/>
            <a:ext cx="3744417" cy="58363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857178"/>
            <a:ext cx="3038109" cy="5579311"/>
          </a:xfrm>
          <a:prstGeom prst="rect">
            <a:avLst/>
          </a:prstGeom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265291" y="857178"/>
            <a:ext cx="2189866" cy="2067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2545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не знаю фамилию прадедушки»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6679873" y="2395117"/>
            <a:ext cx="2189866" cy="2067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2545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«фамилия с ошибкой!»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14282" y="3646833"/>
            <a:ext cx="2189866" cy="2067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2545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«Правильная дата рождения»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543" y="53957"/>
            <a:ext cx="1825953" cy="9457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4327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ария\Downloads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604448" y="6021288"/>
            <a:ext cx="432048" cy="507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dirty="0"/>
              <a:t>11</a:t>
            </a:r>
            <a:endParaRPr lang="ru-RU" sz="1600" b="1" dirty="0">
              <a:solidFill>
                <a:srgbClr val="135963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39552" y="620688"/>
            <a:ext cx="64807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 txBox="1">
            <a:spLocks/>
          </p:cNvSpPr>
          <p:nvPr/>
        </p:nvSpPr>
        <p:spPr>
          <a:xfrm>
            <a:off x="0" y="144016"/>
            <a:ext cx="7020272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2545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навигации и фильтров: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27783" y="692696"/>
            <a:ext cx="3744417" cy="58363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060" y="821210"/>
            <a:ext cx="2767861" cy="5579311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6679873" y="2395117"/>
            <a:ext cx="2189866" cy="2067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2545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«все совпадает, кроме звания!»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84081" y="692696"/>
            <a:ext cx="2189866" cy="2067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2545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«нет совпадений!»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9001" y="4166801"/>
            <a:ext cx="2334644" cy="2233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2545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 хватает наград..»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543" y="53957"/>
            <a:ext cx="1825953" cy="9457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9237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ария\Downloads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604448" y="6021288"/>
            <a:ext cx="432048" cy="507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dirty="0"/>
              <a:t>12</a:t>
            </a:r>
            <a:endParaRPr lang="ru-RU" sz="1600" b="1" dirty="0">
              <a:solidFill>
                <a:srgbClr val="135963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39552" y="620688"/>
            <a:ext cx="64807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 txBox="1">
            <a:spLocks/>
          </p:cNvSpPr>
          <p:nvPr/>
        </p:nvSpPr>
        <p:spPr>
          <a:xfrm>
            <a:off x="0" y="144016"/>
            <a:ext cx="7020272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2545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«скрывается» наградной лист: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27783" y="692696"/>
            <a:ext cx="3744417" cy="58363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572" y="821210"/>
            <a:ext cx="2706837" cy="5579311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76580" y="935812"/>
            <a:ext cx="1872208" cy="2304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2545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«ЦАМО»?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588224" y="1137248"/>
            <a:ext cx="2087270" cy="2304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2545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на «НКВД» и «СМЕРШ»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54931" y="3483185"/>
            <a:ext cx="1872208" cy="2304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2545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данных!!?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7020272" y="4049530"/>
            <a:ext cx="1872208" cy="2304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2545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чем говорит наградной лист?</a:t>
            </a:r>
          </a:p>
        </p:txBody>
      </p:sp>
    </p:spTree>
    <p:extLst>
      <p:ext uri="{BB962C8B-B14F-4D97-AF65-F5344CB8AC3E}">
        <p14:creationId xmlns:p14="http://schemas.microsoft.com/office/powerpoint/2010/main" val="3696113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ария\Downloads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604448" y="6021288"/>
            <a:ext cx="432048" cy="507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dirty="0"/>
              <a:t>13</a:t>
            </a:r>
            <a:endParaRPr lang="ru-RU" sz="1600" b="1" dirty="0">
              <a:solidFill>
                <a:srgbClr val="135963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39552" y="620688"/>
            <a:ext cx="64807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 txBox="1">
            <a:spLocks/>
          </p:cNvSpPr>
          <p:nvPr/>
        </p:nvSpPr>
        <p:spPr>
          <a:xfrm>
            <a:off x="28466" y="310344"/>
            <a:ext cx="7020272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2545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минут практики </a:t>
            </a:r>
          </a:p>
          <a:p>
            <a:r>
              <a:rPr lang="ru-RU" sz="2400" b="1" dirty="0">
                <a:solidFill>
                  <a:srgbClr val="2545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(самостоятельная работа):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69374"/>
            <a:ext cx="2042152" cy="375029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626" y="1553853"/>
            <a:ext cx="1819478" cy="3750294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1549015" y="2780928"/>
            <a:ext cx="5330224" cy="850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УДАЧИ!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543" y="53957"/>
            <a:ext cx="1825953" cy="9457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2806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ария\Downloads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604448" y="6021288"/>
            <a:ext cx="432048" cy="507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dirty="0"/>
              <a:t>14</a:t>
            </a:r>
            <a:endParaRPr lang="ru-RU" sz="1600" b="1" dirty="0">
              <a:solidFill>
                <a:srgbClr val="135963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39552" y="620688"/>
            <a:ext cx="64807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457200" y="1825269"/>
            <a:ext cx="8229600" cy="430089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pc="-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каждой семьи есть свой герой! </a:t>
            </a:r>
          </a:p>
          <a:p>
            <a:pPr marL="0" indent="0" algn="just">
              <a:buNone/>
            </a:pPr>
            <a:r>
              <a:rPr lang="ru-RU" spc="-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 найдем его вместе!</a:t>
            </a:r>
          </a:p>
          <a:p>
            <a:pPr marL="0" indent="0" algn="just">
              <a:buNone/>
            </a:pPr>
            <a:endParaRPr lang="ru-RU" spc="-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n-US" u="sng" spc="-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vk.com/rfpoisk</a:t>
            </a:r>
            <a:endParaRPr lang="ru-RU" u="sng" spc="-3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n-US" u="sng" spc="-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facebook.com/rfpoisk/</a:t>
            </a:r>
          </a:p>
          <a:p>
            <a:pPr marL="0" indent="0" algn="r">
              <a:buNone/>
            </a:pPr>
            <a:r>
              <a:rPr lang="en-US" u="sng" spc="-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youtube.com/c/rfpoisk</a:t>
            </a:r>
          </a:p>
          <a:p>
            <a:pPr marL="0" indent="0" algn="r">
              <a:buNone/>
            </a:pPr>
            <a:r>
              <a:rPr lang="en-US" u="sng" spc="-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instagram.com/</a:t>
            </a:r>
            <a:r>
              <a:rPr lang="en-US" u="sng" spc="-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poiskrf</a:t>
            </a:r>
            <a:r>
              <a:rPr lang="en-US" u="sng" spc="-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ru-RU" u="sng" spc="-3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pc="-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221088"/>
            <a:ext cx="576064" cy="576064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4788024" y="3678750"/>
            <a:ext cx="576064" cy="576064"/>
            <a:chOff x="4788024" y="3678750"/>
            <a:chExt cx="576064" cy="576064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3678750"/>
              <a:ext cx="576064" cy="576064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0483" y="3785995"/>
              <a:ext cx="351144" cy="351144"/>
            </a:xfrm>
            <a:prstGeom prst="rect">
              <a:avLst/>
            </a:prstGeom>
          </p:spPr>
        </p:pic>
      </p:grpSp>
      <p:grpSp>
        <p:nvGrpSpPr>
          <p:cNvPr id="6" name="Группа 5"/>
          <p:cNvGrpSpPr/>
          <p:nvPr/>
        </p:nvGrpSpPr>
        <p:grpSpPr>
          <a:xfrm>
            <a:off x="4774287" y="4768642"/>
            <a:ext cx="589801" cy="576064"/>
            <a:chOff x="4042792" y="4733443"/>
            <a:chExt cx="589801" cy="576064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2792" y="4733443"/>
              <a:ext cx="576064" cy="576064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0956" y="4817692"/>
              <a:ext cx="581637" cy="411508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4788024" y="5316196"/>
            <a:ext cx="576064" cy="576064"/>
            <a:chOff x="4078288" y="5316195"/>
            <a:chExt cx="576064" cy="576064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8288" y="5316195"/>
              <a:ext cx="576064" cy="576064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8750" y="5412809"/>
              <a:ext cx="403250" cy="403250"/>
            </a:xfrm>
            <a:prstGeom prst="rect">
              <a:avLst/>
            </a:prstGeom>
          </p:spPr>
        </p:pic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" y="1044300"/>
            <a:ext cx="9144000" cy="2300377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51520" y="134163"/>
            <a:ext cx="8229600" cy="560406"/>
          </a:xfrm>
        </p:spPr>
        <p:txBody>
          <a:bodyPr>
            <a:noAutofit/>
          </a:bodyPr>
          <a:lstStyle/>
          <a:p>
            <a:pPr lvl="0"/>
            <a:r>
              <a:rPr lang="ru-RU" sz="2800" b="1" dirty="0">
                <a:solidFill>
                  <a:srgbClr val="25457F"/>
                </a:solidFill>
              </a:rPr>
              <a:t>Вариант общий</a:t>
            </a:r>
            <a:endParaRPr lang="ru-RU" sz="2800" dirty="0"/>
          </a:p>
        </p:txBody>
      </p:sp>
      <p:sp>
        <p:nvSpPr>
          <p:cNvPr id="23" name="Заголовок 10"/>
          <p:cNvSpPr txBox="1">
            <a:spLocks/>
          </p:cNvSpPr>
          <p:nvPr/>
        </p:nvSpPr>
        <p:spPr>
          <a:xfrm>
            <a:off x="488975" y="4254814"/>
            <a:ext cx="4160911" cy="14242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25457F"/>
                </a:solidFill>
              </a:rPr>
              <a:t>У каждой семьи есть свой герой! </a:t>
            </a:r>
          </a:p>
          <a:p>
            <a:r>
              <a:rPr lang="ru-RU" sz="2800" b="1" dirty="0">
                <a:solidFill>
                  <a:srgbClr val="25457F"/>
                </a:solidFill>
              </a:rPr>
              <a:t>Давай найдем его вместе!</a:t>
            </a:r>
            <a:br>
              <a:rPr lang="ru-RU" sz="2800" b="1" dirty="0">
                <a:solidFill>
                  <a:srgbClr val="25457F"/>
                </a:solidFill>
              </a:rPr>
            </a:br>
            <a:endParaRPr lang="ru-RU" sz="2800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543" y="53957"/>
            <a:ext cx="1825953" cy="9457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2549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ария\Downloads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604448" y="6021288"/>
            <a:ext cx="432048" cy="507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dirty="0"/>
              <a:t>15</a:t>
            </a:r>
            <a:endParaRPr lang="ru-RU" sz="1600" b="1" dirty="0">
              <a:solidFill>
                <a:srgbClr val="135963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39552" y="620688"/>
            <a:ext cx="64807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457200" y="1825269"/>
            <a:ext cx="8229600" cy="430089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pc="-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каждой семьи есть свой герой! </a:t>
            </a:r>
          </a:p>
          <a:p>
            <a:pPr marL="0" indent="0" algn="just">
              <a:buNone/>
            </a:pPr>
            <a:r>
              <a:rPr lang="ru-RU" spc="-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 найдем его вместе!</a:t>
            </a:r>
          </a:p>
          <a:p>
            <a:pPr marL="0" indent="0" algn="just">
              <a:buNone/>
            </a:pPr>
            <a:endParaRPr lang="ru-RU" spc="-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n-US" u="sng" spc="-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vk.com/rfpoisk</a:t>
            </a:r>
            <a:endParaRPr lang="ru-RU" u="sng" spc="-3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n-US" u="sng" spc="-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facebook.com/rfpoisk/</a:t>
            </a:r>
          </a:p>
          <a:p>
            <a:pPr marL="0" indent="0" algn="r">
              <a:buNone/>
            </a:pPr>
            <a:r>
              <a:rPr lang="en-US" u="sng" spc="-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youtube.com/c/</a:t>
            </a:r>
            <a:r>
              <a:rPr lang="en-US" u="sng" spc="-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rfpoisk</a:t>
            </a:r>
            <a:endParaRPr lang="en-US" u="sng" spc="-3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n-US" u="sng" spc="-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instagram.com/</a:t>
            </a:r>
            <a:r>
              <a:rPr lang="en-US" u="sng" spc="-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poiskrf</a:t>
            </a:r>
            <a:r>
              <a:rPr lang="en-US" u="sng" spc="-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ru-RU" u="sng" spc="-3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pc="-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221088"/>
            <a:ext cx="576064" cy="576064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4788024" y="3678750"/>
            <a:ext cx="576064" cy="576064"/>
            <a:chOff x="4788024" y="3678750"/>
            <a:chExt cx="576064" cy="576064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3678750"/>
              <a:ext cx="576064" cy="576064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0483" y="3785995"/>
              <a:ext cx="351144" cy="351144"/>
            </a:xfrm>
            <a:prstGeom prst="rect">
              <a:avLst/>
            </a:prstGeom>
          </p:spPr>
        </p:pic>
      </p:grpSp>
      <p:grpSp>
        <p:nvGrpSpPr>
          <p:cNvPr id="6" name="Группа 5"/>
          <p:cNvGrpSpPr/>
          <p:nvPr/>
        </p:nvGrpSpPr>
        <p:grpSpPr>
          <a:xfrm>
            <a:off x="4774287" y="4768642"/>
            <a:ext cx="589801" cy="576064"/>
            <a:chOff x="4042792" y="4733443"/>
            <a:chExt cx="589801" cy="576064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2792" y="4733443"/>
              <a:ext cx="576064" cy="576064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0956" y="4817692"/>
              <a:ext cx="581637" cy="411508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4788024" y="5316196"/>
            <a:ext cx="576064" cy="576064"/>
            <a:chOff x="4078288" y="5316195"/>
            <a:chExt cx="576064" cy="576064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8288" y="5316195"/>
              <a:ext cx="576064" cy="576064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8750" y="5412809"/>
              <a:ext cx="403250" cy="403250"/>
            </a:xfrm>
            <a:prstGeom prst="rect">
              <a:avLst/>
            </a:prstGeom>
          </p:spPr>
        </p:pic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" y="1044300"/>
            <a:ext cx="9144000" cy="2300377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398786" y="173844"/>
            <a:ext cx="5193313" cy="420946"/>
          </a:xfrm>
        </p:spPr>
        <p:txBody>
          <a:bodyPr>
            <a:noAutofit/>
          </a:bodyPr>
          <a:lstStyle/>
          <a:p>
            <a:pPr lvl="0"/>
            <a:r>
              <a:rPr lang="ru-RU" sz="2800" b="1" dirty="0">
                <a:solidFill>
                  <a:srgbClr val="25457F"/>
                </a:solidFill>
              </a:rPr>
              <a:t>вариант волонтера</a:t>
            </a:r>
            <a:endParaRPr lang="ru-RU" sz="2800" dirty="0"/>
          </a:p>
        </p:txBody>
      </p:sp>
      <p:sp>
        <p:nvSpPr>
          <p:cNvPr id="23" name="Заголовок 10"/>
          <p:cNvSpPr txBox="1">
            <a:spLocks/>
          </p:cNvSpPr>
          <p:nvPr/>
        </p:nvSpPr>
        <p:spPr>
          <a:xfrm>
            <a:off x="384776" y="3840137"/>
            <a:ext cx="4160911" cy="14242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25457F"/>
                </a:solidFill>
              </a:rPr>
              <a:t>Помоги найти героя! Стань волонтером проекта!</a:t>
            </a:r>
            <a:br>
              <a:rPr lang="ru-RU" sz="2800" b="1" dirty="0">
                <a:solidFill>
                  <a:srgbClr val="25457F"/>
                </a:solidFill>
              </a:rPr>
            </a:br>
            <a:endParaRPr lang="ru-RU" sz="2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91" y="5046305"/>
            <a:ext cx="849941" cy="84994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5046306"/>
            <a:ext cx="791595" cy="79578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543" y="53957"/>
            <a:ext cx="1825953" cy="9457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3811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ария\Downloads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97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604448" y="6021288"/>
            <a:ext cx="432048" cy="507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dirty="0"/>
              <a:t>16</a:t>
            </a:r>
            <a:endParaRPr lang="ru-RU" sz="1600" b="1" dirty="0">
              <a:solidFill>
                <a:srgbClr val="135963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39552" y="620688"/>
            <a:ext cx="64807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631844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 развития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sz="3000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течение 5 лет, благодаря поддержке созданных волонтерских структур, будут охвачены работой </a:t>
            </a:r>
            <a:r>
              <a:rPr lang="ru-RU" sz="30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</a:t>
            </a:r>
            <a:r>
              <a:rPr lang="en-US" sz="30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r>
              <a:rPr lang="ru-RU" sz="30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000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общеобразовательных учреждения Одинцовского городского округа;</a:t>
            </a:r>
          </a:p>
          <a:p>
            <a:pPr algn="just"/>
            <a:r>
              <a:rPr lang="ru-RU" sz="3000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Методическое сопровождение позволит экстраполировать Одинцовский опыт на Московскую область;</a:t>
            </a:r>
          </a:p>
          <a:p>
            <a:pPr algn="just"/>
            <a:r>
              <a:rPr lang="ru-RU" sz="3000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Поддержка со стороны Поискового Движения России и участие в грантовых конкурсах позволят привлечь дополнительные средства.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543" y="53957"/>
            <a:ext cx="1825953" cy="9457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994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ария\Downloads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97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604448" y="6021288"/>
            <a:ext cx="432048" cy="507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dirty="0"/>
              <a:t>17</a:t>
            </a:r>
            <a:endParaRPr lang="ru-RU" sz="1600" b="1" dirty="0">
              <a:solidFill>
                <a:srgbClr val="135963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39552" y="620688"/>
            <a:ext cx="64807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370953" y="256316"/>
            <a:ext cx="8229600" cy="631844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рекомендованных </a:t>
            </a:r>
            <a:b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интернет-ресурсов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ru-RU" sz="3000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https://obd-memorial.ru/</a:t>
            </a:r>
          </a:p>
          <a:p>
            <a:pPr marL="0" indent="0" algn="just">
              <a:buNone/>
            </a:pPr>
            <a:r>
              <a:rPr lang="ru-RU" sz="3000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(Обобщенный банк данных «Мемориал» - банк данных о защитниках Отечества, погибших, умерших и пропавших без вести в период Великой Отечественной войны и послевоенный период.)</a:t>
            </a:r>
          </a:p>
          <a:p>
            <a:pPr algn="just"/>
            <a:r>
              <a:rPr lang="ru-RU" sz="3000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https://pamyat-naroda.ru/</a:t>
            </a:r>
          </a:p>
          <a:p>
            <a:pPr marL="0" indent="0" algn="just">
              <a:buNone/>
            </a:pPr>
            <a:r>
              <a:rPr lang="ru-RU" sz="3000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Позволяет установить судьбу родственников, принимавших участие в Великой Отечественной войне, найти информацию о награждениях.</a:t>
            </a:r>
          </a:p>
          <a:p>
            <a:pPr algn="just"/>
            <a:r>
              <a:rPr lang="ru-RU" sz="3000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http://podvignaroda.ru/</a:t>
            </a:r>
          </a:p>
          <a:p>
            <a:pPr marL="0" indent="0" algn="just">
              <a:buNone/>
            </a:pPr>
            <a:r>
              <a:rPr lang="ru-RU" sz="3000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Предоставляет в открытом доступе полную информацию о боевых наградах за подвиги во время Великой Отечественной войны, имеющуюся в российских архивах. Содержит документы:</a:t>
            </a:r>
          </a:p>
          <a:p>
            <a:pPr algn="just"/>
            <a:r>
              <a:rPr lang="ru-RU" sz="3000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 награждении военного времени;</a:t>
            </a:r>
          </a:p>
          <a:p>
            <a:pPr algn="just"/>
            <a:r>
              <a:rPr lang="ru-RU" sz="3000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 награждениях за победу над Японией;</a:t>
            </a:r>
          </a:p>
          <a:p>
            <a:pPr algn="just"/>
            <a:r>
              <a:rPr lang="ru-RU" sz="3000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 награждении за военные подвиги, совершенные в послевоенное время.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543" y="53957"/>
            <a:ext cx="1825953" cy="9457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145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ария\Downloads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604448" y="6021288"/>
            <a:ext cx="432048" cy="507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dirty="0"/>
              <a:t>18</a:t>
            </a:r>
            <a:endParaRPr lang="ru-RU" sz="1600" b="1" dirty="0">
              <a:solidFill>
                <a:srgbClr val="135963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39552" y="620688"/>
            <a:ext cx="64807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51020" y="0"/>
            <a:ext cx="8229600" cy="631844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539552" y="1077868"/>
            <a:ext cx="8147248" cy="504829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Федеральный закон "Об образовании в Российской Федерации" от 29.12.2012 N 273-ФЗ (последняя редакция);</a:t>
            </a:r>
          </a:p>
          <a:p>
            <a:pPr algn="just"/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Закон РФ от 14 января 1993 г. N 4292-1</a:t>
            </a:r>
            <a:b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"Об увековечении памяти погибших при защите Отечества";</a:t>
            </a:r>
          </a:p>
          <a:p>
            <a:pPr algn="just"/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Шилин А.Ю. Волонтерское движение как фундамент построения гражданского общества В сборнике: Молодежные инициативы как основа развития гражданского общества в Российской Федерации: региональный и местный уровни Материалы III Всероссийской научно-практической конференции. 2017. С. 123-126.</a:t>
            </a:r>
          </a:p>
          <a:p>
            <a:pPr algn="just"/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Государственная молодежная политика в России: социально-психологические основания и технологии реализации / Авт.: Зиненко В.Е., Карпова В.В., Орлова Н.В., Плешаков В.А., Попова С.Ю. </a:t>
            </a:r>
            <a:r>
              <a:rPr lang="ru-RU" sz="2500" b="1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Прокохина</a:t>
            </a:r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М.И., Пронина А.А., Пронина Е.В., Селезнева А.В., Чуев С.В., </a:t>
            </a:r>
            <a:r>
              <a:rPr lang="ru-RU" sz="2500" b="1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Шилина</a:t>
            </a:r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И.Б. / Под общей редакцией С.Ю. Поповой. - М.: Аквилон, 2019. - 448 с.</a:t>
            </a:r>
          </a:p>
          <a:p>
            <a:pPr algn="just"/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Плешаков В.А. Киберсоциализация человека: от </a:t>
            </a:r>
            <a:r>
              <a:rPr lang="en-US" sz="2500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Homo Sapiens’</a:t>
            </a:r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 до </a:t>
            </a:r>
            <a:r>
              <a:rPr lang="en-US" sz="2500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Homo </a:t>
            </a:r>
            <a:r>
              <a:rPr lang="en-US" sz="2500" b="1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Cyberus</a:t>
            </a:r>
            <a:r>
              <a:rPr lang="en-US" sz="2500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’</a:t>
            </a:r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а. Монография. / В.А. Плешаков. – М.: МПГУ, 2012. – 212 с.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543" y="53957"/>
            <a:ext cx="1825953" cy="9457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254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ария\Downloads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604448" y="6021288"/>
            <a:ext cx="432048" cy="507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dirty="0"/>
              <a:t>19</a:t>
            </a:r>
            <a:endParaRPr lang="ru-RU" sz="1600" b="1" dirty="0">
              <a:solidFill>
                <a:srgbClr val="135963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39552" y="620688"/>
            <a:ext cx="64807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 txBox="1">
            <a:spLocks/>
          </p:cNvSpPr>
          <p:nvPr/>
        </p:nvSpPr>
        <p:spPr>
          <a:xfrm>
            <a:off x="28466" y="310344"/>
            <a:ext cx="7020272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2545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Серия детских книг</a:t>
            </a:r>
          </a:p>
          <a:p>
            <a:r>
              <a:rPr lang="ru-RU" sz="2400" b="1" dirty="0">
                <a:solidFill>
                  <a:srgbClr val="2545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Великой Отечественной войне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81" y="1096969"/>
            <a:ext cx="3922414" cy="5523085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5040893" y="3075075"/>
            <a:ext cx="3672408" cy="850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2545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Скачать электронные</a:t>
            </a:r>
          </a:p>
          <a:p>
            <a:r>
              <a:rPr lang="ru-RU" sz="2400" b="1" dirty="0">
                <a:solidFill>
                  <a:srgbClr val="2545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книги бесплатно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976" y="1096969"/>
            <a:ext cx="1461440" cy="189024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671" y="1096968"/>
            <a:ext cx="1460803" cy="18902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976" y="4058325"/>
            <a:ext cx="1461440" cy="18857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541" y="4056067"/>
            <a:ext cx="1457063" cy="189024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543" y="53957"/>
            <a:ext cx="1825953" cy="9457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6861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ария\Downloads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604448" y="6021288"/>
            <a:ext cx="432048" cy="507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dirty="0"/>
              <a:t>2</a:t>
            </a:r>
            <a:endParaRPr lang="ru-RU" sz="1600" b="1" dirty="0">
              <a:solidFill>
                <a:srgbClr val="135963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39552" y="620688"/>
            <a:ext cx="64807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4525963"/>
          </a:xfrm>
        </p:spPr>
        <p:txBody>
          <a:bodyPr>
            <a:normAutofit fontScale="47500" lnSpcReduction="20000"/>
          </a:bodyPr>
          <a:lstStyle/>
          <a:p>
            <a:r>
              <a:rPr lang="ru-RU" sz="4600" b="1" dirty="0">
                <a:solidFill>
                  <a:srgbClr val="25457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Ткачук Андрей Владимирович </a:t>
            </a:r>
          </a:p>
          <a:p>
            <a:r>
              <a:rPr lang="ru-RU" sz="4600" b="1" dirty="0">
                <a:solidFill>
                  <a:srgbClr val="25457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Дата рождения: 02.11.1978 г.</a:t>
            </a:r>
          </a:p>
          <a:p>
            <a:r>
              <a:rPr lang="ru-RU" sz="4600" b="1" dirty="0">
                <a:solidFill>
                  <a:srgbClr val="25457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Выпускник Голицынского пограничного института 2000 года, магистратура МГППУ </a:t>
            </a:r>
            <a:r>
              <a:rPr lang="ru-RU" sz="4600" b="1" dirty="0" smtClean="0">
                <a:solidFill>
                  <a:srgbClr val="25457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2022</a:t>
            </a:r>
            <a:endParaRPr lang="ru-RU" sz="4600" b="1" dirty="0">
              <a:solidFill>
                <a:srgbClr val="25457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sz="4600" b="1" dirty="0">
                <a:solidFill>
                  <a:srgbClr val="25457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Специальности: начальник пограничной заставы, юриспруденция, организация работы с молодежью </a:t>
            </a:r>
            <a:endParaRPr lang="ru-RU" sz="4600" b="1" dirty="0" smtClean="0">
              <a:solidFill>
                <a:srgbClr val="25457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sz="4600" b="1" dirty="0" smtClean="0">
                <a:solidFill>
                  <a:srgbClr val="25457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Женат</a:t>
            </a:r>
            <a:endParaRPr lang="ru-RU" sz="4600" b="1" dirty="0">
              <a:solidFill>
                <a:srgbClr val="25457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sz="4600" b="1" dirty="0">
                <a:solidFill>
                  <a:srgbClr val="25457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Курирую 4 историко-патриотических клуба в Одинцовском городском </a:t>
            </a:r>
            <a:r>
              <a:rPr lang="ru-RU" sz="4600" b="1" dirty="0" smtClean="0">
                <a:solidFill>
                  <a:srgbClr val="25457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округе</a:t>
            </a:r>
          </a:p>
          <a:p>
            <a:r>
              <a:rPr lang="ru-RU" sz="4600" b="1" dirty="0" smtClean="0">
                <a:solidFill>
                  <a:srgbClr val="25457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Генеральный директор АНО «Технологии Созидания»</a:t>
            </a:r>
            <a:endParaRPr lang="ru-RU" sz="4600" b="1" dirty="0">
              <a:solidFill>
                <a:srgbClr val="25457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sz="4600" b="1" dirty="0">
                <a:solidFill>
                  <a:srgbClr val="25457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Методист Одинцовского Молодежного Центра</a:t>
            </a:r>
          </a:p>
          <a:p>
            <a:r>
              <a:rPr lang="ru-RU" sz="4600" b="1" dirty="0">
                <a:solidFill>
                  <a:srgbClr val="25457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e-</a:t>
            </a:r>
            <a:r>
              <a:rPr lang="ru-RU" sz="4600" b="1" dirty="0" err="1">
                <a:solidFill>
                  <a:srgbClr val="25457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mail</a:t>
            </a:r>
            <a:r>
              <a:rPr lang="ru-RU" sz="4600" b="1" dirty="0">
                <a:solidFill>
                  <a:srgbClr val="25457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tkachuk_andrey@mail.ru</a:t>
            </a:r>
          </a:p>
          <a:p>
            <a:r>
              <a:rPr lang="ru-RU" sz="4600" b="1" dirty="0">
                <a:solidFill>
                  <a:srgbClr val="25457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Моя страница в сети «</a:t>
            </a:r>
            <a:r>
              <a:rPr lang="ru-RU" sz="4600" b="1" dirty="0" err="1">
                <a:solidFill>
                  <a:srgbClr val="25457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ВКонтакте</a:t>
            </a:r>
            <a:r>
              <a:rPr lang="ru-RU" sz="4600" b="1" dirty="0">
                <a:solidFill>
                  <a:srgbClr val="25457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»: </a:t>
            </a:r>
          </a:p>
          <a:p>
            <a:r>
              <a:rPr lang="ru-RU" sz="4600" b="1" dirty="0">
                <a:solidFill>
                  <a:srgbClr val="25457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Телефон: +7 9151732400</a:t>
            </a:r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341008"/>
            <a:ext cx="2026568" cy="2026568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37294" y="-32671"/>
            <a:ext cx="6802883" cy="79695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2545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информация о себе: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8756848" y="6173688"/>
            <a:ext cx="432048" cy="507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dirty="0"/>
              <a:t>2</a:t>
            </a:r>
            <a:endParaRPr lang="ru-RU" sz="1600" b="1" dirty="0">
              <a:solidFill>
                <a:srgbClr val="135963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919" y="147792"/>
            <a:ext cx="1825953" cy="9457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7982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07504" y="6309320"/>
            <a:ext cx="8928992" cy="461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853" y="321452"/>
            <a:ext cx="995316" cy="5155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769" y="332656"/>
            <a:ext cx="486439" cy="49802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32656"/>
            <a:ext cx="498021" cy="4980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039" y="236069"/>
            <a:ext cx="699268" cy="68631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3994" y="321452"/>
            <a:ext cx="895788" cy="1063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856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ария\Downloads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604448" y="6021288"/>
            <a:ext cx="432048" cy="507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dirty="0"/>
              <a:t>3</a:t>
            </a:r>
            <a:endParaRPr lang="ru-RU" sz="1600" b="1" dirty="0">
              <a:solidFill>
                <a:srgbClr val="135963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39552" y="620688"/>
            <a:ext cx="64807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342731" y="1033993"/>
            <a:ext cx="4320480" cy="3241796"/>
          </a:xfrm>
        </p:spPr>
        <p:txBody>
          <a:bodyPr>
            <a:noAutofit/>
          </a:bodyPr>
          <a:lstStyle/>
          <a:p>
            <a:pPr lvl="0"/>
            <a:r>
              <a:rPr lang="ru-RU" sz="2400" b="1" dirty="0">
                <a:solidFill>
                  <a:srgbClr val="2545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В.В. Путин утвердил перечень поручений по итогам пленарного заседания форума АНО «Агентство стратегических инициатив по продвижению новых проектов», состоявшегося 13 ноября 2020 года:</a:t>
            </a:r>
            <a:r>
              <a:rPr lang="ru-RU" sz="2800" b="1" dirty="0">
                <a:solidFill>
                  <a:srgbClr val="2545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2545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060" y="1589171"/>
            <a:ext cx="3445916" cy="2131440"/>
          </a:xfrm>
          <a:prstGeom prst="rect">
            <a:avLst/>
          </a:prstGeom>
        </p:spPr>
      </p:pic>
      <p:sp>
        <p:nvSpPr>
          <p:cNvPr id="16" name="Заголовок 10"/>
          <p:cNvSpPr txBox="1">
            <a:spLocks/>
          </p:cNvSpPr>
          <p:nvPr/>
        </p:nvSpPr>
        <p:spPr>
          <a:xfrm>
            <a:off x="323529" y="3318581"/>
            <a:ext cx="8280920" cy="32417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2545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 из первых -</a:t>
            </a:r>
            <a:r>
              <a:rPr lang="ru-RU" sz="2800" b="1" dirty="0">
                <a:solidFill>
                  <a:srgbClr val="2545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2545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создании Всероссийского патриотического движения «Поисковики – школам», а также о разработке программы деятельности указанного движения и механизмов обеспечения её реализации.</a:t>
            </a:r>
            <a:endParaRPr lang="ru-RU" sz="2400" dirty="0"/>
          </a:p>
        </p:txBody>
      </p:sp>
      <p:sp>
        <p:nvSpPr>
          <p:cNvPr id="17" name="Заголовок 5"/>
          <p:cNvSpPr txBox="1">
            <a:spLocks/>
          </p:cNvSpPr>
          <p:nvPr/>
        </p:nvSpPr>
        <p:spPr>
          <a:xfrm>
            <a:off x="10020" y="-32671"/>
            <a:ext cx="7442300" cy="79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2545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основу работы взято поручение Президента: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27" y="120960"/>
            <a:ext cx="1825953" cy="9457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5727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ария\Downloads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97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604448" y="6021288"/>
            <a:ext cx="432048" cy="507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dirty="0"/>
              <a:t>4</a:t>
            </a:r>
            <a:endParaRPr lang="ru-RU" sz="1600" b="1" dirty="0">
              <a:solidFill>
                <a:srgbClr val="135963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39552" y="620688"/>
            <a:ext cx="64807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631844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Одинцовском городском округе с 2018 года: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Разработана и апробируется технология поиска документов на воевавших родственников в масштабе общеобразовательного учреждения;</a:t>
            </a:r>
          </a:p>
          <a:p>
            <a:pPr algn="just"/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Действует новое пространство для взаимодействия для семьи, школьников, волонтеров, молодежи и ветеранов;</a:t>
            </a:r>
          </a:p>
          <a:p>
            <a:pPr algn="just"/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Элементы поисковой работы проводятся как онлайн так и в офлайн формате.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543" y="53957"/>
            <a:ext cx="1825953" cy="9457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3847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ария\Downloads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97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604448" y="6021288"/>
            <a:ext cx="432048" cy="507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dirty="0"/>
              <a:t>5</a:t>
            </a:r>
            <a:endParaRPr lang="ru-RU" sz="1600" b="1" dirty="0">
              <a:solidFill>
                <a:srgbClr val="135963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39552" y="620688"/>
            <a:ext cx="64807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2003" y="944766"/>
            <a:ext cx="8229600" cy="631844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 волонтеров за 3 дня обучили 850 человек</a:t>
            </a:r>
          </a:p>
        </p:txBody>
      </p:sp>
      <p:sp>
        <p:nvSpPr>
          <p:cNvPr id="9" name="Заголовок 5"/>
          <p:cNvSpPr txBox="1">
            <a:spLocks/>
          </p:cNvSpPr>
          <p:nvPr/>
        </p:nvSpPr>
        <p:spPr>
          <a:xfrm>
            <a:off x="58762" y="206880"/>
            <a:ext cx="7442300" cy="79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2545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 в Барвихинской школе Одинцовского городского округа:</a:t>
            </a:r>
          </a:p>
        </p:txBody>
      </p:sp>
      <p:pic>
        <p:nvPicPr>
          <p:cNvPr id="10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51" y="1565021"/>
            <a:ext cx="3916634" cy="2937476"/>
          </a:xfrm>
          <a:prstGeom prst="rect">
            <a:avLst/>
          </a:prstGeom>
        </p:spPr>
      </p:pic>
      <p:sp>
        <p:nvSpPr>
          <p:cNvPr id="13" name="Заголовок 10"/>
          <p:cNvSpPr txBox="1">
            <a:spLocks/>
          </p:cNvSpPr>
          <p:nvPr/>
        </p:nvSpPr>
        <p:spPr>
          <a:xfrm>
            <a:off x="731214" y="5432046"/>
            <a:ext cx="8229600" cy="631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найдено 252 документа</a:t>
            </a:r>
          </a:p>
          <a:p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 358 документов (включая наградные листы)</a:t>
            </a:r>
          </a:p>
        </p:txBody>
      </p:sp>
      <p:pic>
        <p:nvPicPr>
          <p:cNvPr id="14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879347"/>
            <a:ext cx="4696898" cy="352267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921" y="49765"/>
            <a:ext cx="1825953" cy="9457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0413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ария\Downloads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604448" y="6021288"/>
            <a:ext cx="432048" cy="507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dirty="0"/>
              <a:t>6</a:t>
            </a:r>
            <a:endParaRPr lang="ru-RU" sz="1600" b="1" dirty="0">
              <a:solidFill>
                <a:srgbClr val="135963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39552" y="620688"/>
            <a:ext cx="64807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 txBox="1">
            <a:spLocks/>
          </p:cNvSpPr>
          <p:nvPr/>
        </p:nvSpPr>
        <p:spPr>
          <a:xfrm>
            <a:off x="0" y="144016"/>
            <a:ext cx="7020272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i="1" dirty="0">
              <a:solidFill>
                <a:srgbClr val="135963"/>
              </a:solidFill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-81311" y="60282"/>
            <a:ext cx="8229600" cy="560406"/>
          </a:xfrm>
        </p:spPr>
        <p:txBody>
          <a:bodyPr>
            <a:noAutofit/>
          </a:bodyPr>
          <a:lstStyle/>
          <a:p>
            <a:pPr lvl="0"/>
            <a:r>
              <a:rPr lang="ru-RU" sz="2800" b="1" dirty="0">
                <a:solidFill>
                  <a:srgbClr val="2545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Выявленная социальная проблема:</a:t>
            </a:r>
            <a:endParaRPr lang="ru-RU" sz="2800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9605041"/>
              </p:ext>
            </p:extLst>
          </p:nvPr>
        </p:nvGraphicFramePr>
        <p:xfrm>
          <a:off x="437228" y="1166626"/>
          <a:ext cx="8229600" cy="5073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Заголовок 10"/>
          <p:cNvSpPr txBox="1">
            <a:spLocks/>
          </p:cNvSpPr>
          <p:nvPr/>
        </p:nvSpPr>
        <p:spPr>
          <a:xfrm>
            <a:off x="252394" y="3142933"/>
            <a:ext cx="2741914" cy="5604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2545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тестирования:</a:t>
            </a:r>
            <a:endParaRPr lang="ru-RU" sz="2800" dirty="0"/>
          </a:p>
        </p:txBody>
      </p:sp>
      <p:sp>
        <p:nvSpPr>
          <p:cNvPr id="14" name="Заголовок 10"/>
          <p:cNvSpPr txBox="1">
            <a:spLocks/>
          </p:cNvSpPr>
          <p:nvPr/>
        </p:nvSpPr>
        <p:spPr>
          <a:xfrm>
            <a:off x="6163500" y="3703339"/>
            <a:ext cx="2741914" cy="5604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2545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– 30 </a:t>
            </a:r>
          </a:p>
          <a:p>
            <a:r>
              <a:rPr lang="ru-RU" sz="2800" b="1" dirty="0">
                <a:solidFill>
                  <a:srgbClr val="2545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endParaRPr lang="ru-RU" sz="28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543" y="53957"/>
            <a:ext cx="1825953" cy="9457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9493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ария\Downloads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604448" y="6021288"/>
            <a:ext cx="432048" cy="507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dirty="0"/>
              <a:t>7</a:t>
            </a:r>
            <a:endParaRPr lang="ru-RU" sz="1600" b="1" dirty="0">
              <a:solidFill>
                <a:srgbClr val="135963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39552" y="620688"/>
            <a:ext cx="64807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 txBox="1">
            <a:spLocks/>
          </p:cNvSpPr>
          <p:nvPr/>
        </p:nvSpPr>
        <p:spPr>
          <a:xfrm>
            <a:off x="0" y="144016"/>
            <a:ext cx="7020272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2545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Возможные причины: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539552" y="1074155"/>
            <a:ext cx="8147248" cy="481285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3000" b="1" dirty="0">
                <a:solidFill>
                  <a:srgbClr val="25457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Уменьшение времени на общение между работающими родителями и детьми;</a:t>
            </a:r>
          </a:p>
          <a:p>
            <a:pPr algn="just"/>
            <a:r>
              <a:rPr lang="ru-RU" sz="3000" b="1" dirty="0">
                <a:solidFill>
                  <a:srgbClr val="25457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Предшествующие поколения :</a:t>
            </a:r>
          </a:p>
          <a:p>
            <a:pPr marL="0" indent="0" algn="just">
              <a:buNone/>
            </a:pPr>
            <a:r>
              <a:rPr lang="ru-RU" sz="3000" b="1" dirty="0">
                <a:solidFill>
                  <a:srgbClr val="25457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«молчащих» - переживших репрессии;</a:t>
            </a:r>
          </a:p>
          <a:p>
            <a:pPr marL="0" indent="0" algn="just">
              <a:buNone/>
            </a:pPr>
            <a:r>
              <a:rPr lang="ru-RU" sz="3000" b="1" dirty="0">
                <a:solidFill>
                  <a:srgbClr val="25457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«воевавших» - тяжело вспоминать о войне;</a:t>
            </a:r>
          </a:p>
          <a:p>
            <a:pPr marL="0" indent="0" algn="just">
              <a:buNone/>
            </a:pPr>
            <a:r>
              <a:rPr lang="ru-RU" sz="3000" b="1" dirty="0">
                <a:solidFill>
                  <a:srgbClr val="25457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«поколение 90-х» - волна дискредитации  массового подвига.</a:t>
            </a:r>
          </a:p>
          <a:p>
            <a:pPr algn="just"/>
            <a:r>
              <a:rPr lang="ru-RU" sz="3000" b="1" dirty="0">
                <a:solidFill>
                  <a:srgbClr val="25457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Отсутствие пространства  и кругов общения  на тему героев собственной семьи. </a:t>
            </a:r>
          </a:p>
          <a:p>
            <a:pPr algn="just"/>
            <a:endParaRPr lang="ru-RU" spc="-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543" y="53957"/>
            <a:ext cx="1825953" cy="9457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3410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ария\Downloads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604448" y="6021288"/>
            <a:ext cx="432048" cy="507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dirty="0"/>
              <a:t>8</a:t>
            </a:r>
            <a:endParaRPr lang="ru-RU" sz="1600" b="1" dirty="0">
              <a:solidFill>
                <a:srgbClr val="135963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39552" y="620688"/>
            <a:ext cx="64807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 txBox="1">
            <a:spLocks/>
          </p:cNvSpPr>
          <p:nvPr/>
        </p:nvSpPr>
        <p:spPr>
          <a:xfrm>
            <a:off x="0" y="144016"/>
            <a:ext cx="7020272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2545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Упущенный компонент: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539552" y="953269"/>
            <a:ext cx="8147248" cy="5172895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3000" b="1" dirty="0">
                <a:solidFill>
                  <a:srgbClr val="25457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Обучение правилам сбора установочных данных о родственниках, принимавших участие в Великой Отечественной войне, путем опроса:</a:t>
            </a:r>
          </a:p>
          <a:p>
            <a:r>
              <a:rPr lang="ru-RU" sz="3000" b="1" dirty="0">
                <a:solidFill>
                  <a:srgbClr val="25457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ФИО;</a:t>
            </a:r>
          </a:p>
          <a:p>
            <a:r>
              <a:rPr lang="ru-RU" sz="3000" b="1" dirty="0">
                <a:solidFill>
                  <a:srgbClr val="25457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Дата рождения;</a:t>
            </a:r>
          </a:p>
          <a:p>
            <a:r>
              <a:rPr lang="ru-RU" sz="3000" b="1" dirty="0">
                <a:solidFill>
                  <a:srgbClr val="25457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Место призыва / место проживания до войны;</a:t>
            </a:r>
          </a:p>
          <a:p>
            <a:r>
              <a:rPr lang="ru-RU" sz="3000" b="1" dirty="0">
                <a:solidFill>
                  <a:srgbClr val="25457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Воинское звание (хотя бы на уровне  рядовой/сержант/офицер);</a:t>
            </a:r>
          </a:p>
          <a:p>
            <a:r>
              <a:rPr lang="ru-RU" sz="3000" b="1" dirty="0">
                <a:solidFill>
                  <a:srgbClr val="25457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Награды;</a:t>
            </a:r>
          </a:p>
          <a:p>
            <a:r>
              <a:rPr lang="ru-RU" sz="3000" b="1" dirty="0">
                <a:solidFill>
                  <a:srgbClr val="25457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Наличие ранений.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752020" y="4677101"/>
            <a:ext cx="4536504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«Занятый родитель!»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800215" y="5585821"/>
            <a:ext cx="4536504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«Знающий родитель!!»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378896" y="2497135"/>
            <a:ext cx="4536504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«Чем поможет мессенджер?»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543" y="53957"/>
            <a:ext cx="1825953" cy="9457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2927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ария\Downloads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604448" y="6021288"/>
            <a:ext cx="432048" cy="507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dirty="0"/>
              <a:t>9</a:t>
            </a:r>
            <a:endParaRPr lang="ru-RU" sz="1600" b="1" dirty="0">
              <a:solidFill>
                <a:srgbClr val="135963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39552" y="620688"/>
            <a:ext cx="64807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 txBox="1">
            <a:spLocks/>
          </p:cNvSpPr>
          <p:nvPr/>
        </p:nvSpPr>
        <p:spPr>
          <a:xfrm>
            <a:off x="0" y="144016"/>
            <a:ext cx="7020272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2545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Немного теории: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539552" y="953269"/>
            <a:ext cx="8147248" cy="51728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000" b="1" dirty="0">
                <a:solidFill>
                  <a:srgbClr val="25457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Знакомство с навигацией и внутренней логикой сайта </a:t>
            </a:r>
            <a:r>
              <a:rPr lang="ru-RU" sz="3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https://pamyat-naroda.ru/</a:t>
            </a:r>
          </a:p>
          <a:p>
            <a:pPr marL="0" indent="0" algn="just">
              <a:buNone/>
            </a:pPr>
            <a:endParaRPr lang="ru-RU" sz="3000" b="1" dirty="0">
              <a:solidFill>
                <a:srgbClr val="25457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227001" y="1950668"/>
            <a:ext cx="5064373" cy="850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Память Народа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891" y="1983325"/>
            <a:ext cx="2042152" cy="375029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691" y="2957307"/>
            <a:ext cx="1860497" cy="375029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000" y="2957307"/>
            <a:ext cx="1819478" cy="375029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543" y="53957"/>
            <a:ext cx="1825953" cy="9457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95262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2899</TotalTime>
  <Words>739</Words>
  <Application>Microsoft Office PowerPoint</Application>
  <PresentationFormat>Экран (4:3)</PresentationFormat>
  <Paragraphs>133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Тема Office</vt:lpstr>
      <vt:lpstr>Презентация PowerPoint</vt:lpstr>
      <vt:lpstr>Краткая информация о себе:</vt:lpstr>
      <vt:lpstr>В.В. Путин утвердил перечень поручений по итогам пленарного заседания форума АНО «Агентство стратегических инициатив по продвижению новых проектов», состоявшегося 13 ноября 2020 года: </vt:lpstr>
      <vt:lpstr>В Одинцовском городском округе с 2018 года:</vt:lpstr>
      <vt:lpstr>47 волонтеров за 3 дня обучили 850 человек</vt:lpstr>
      <vt:lpstr>Выявленная социальная проблема: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Вариант общий</vt:lpstr>
      <vt:lpstr>вариант волонтера</vt:lpstr>
      <vt:lpstr>Перспективы развития</vt:lpstr>
      <vt:lpstr>Перечень рекомендованных  интернет-ресурсов:</vt:lpstr>
      <vt:lpstr>Источники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RePack by SPecialiST</dc:creator>
  <cp:lastModifiedBy>XEON PC</cp:lastModifiedBy>
  <cp:revision>285</cp:revision>
  <dcterms:created xsi:type="dcterms:W3CDTF">2018-03-15T14:12:42Z</dcterms:created>
  <dcterms:modified xsi:type="dcterms:W3CDTF">2024-05-30T09:30:56Z</dcterms:modified>
</cp:coreProperties>
</file>