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0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F73F0-8827-4DC8-8B48-41EE85EF842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16DF4-9785-4E9C-BE3C-0F46E927EB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08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16DF4-9785-4E9C-BE3C-0F46E927EB5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401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9FCD8-91CE-CB8F-2A54-AAA4B74B5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A76E4C-DD13-5C6A-40C0-4B54683F7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B88173-5AC5-C0D7-ABB0-92608BB5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AA66E1-EEA9-CEF3-CACA-B28831E69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6F4C7C-6369-30EF-0521-5DAF3B0D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99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56BEB-54C3-00A2-32C8-4973BA98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02B01A-4046-26E1-BD2A-FEA3F1FFF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7781B4-FFD8-E183-1226-29396DDF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F00D24-EF88-72EF-9B6E-93273A1F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302470-4FBB-A688-7E96-C3B21F19E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205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11C67F-8E20-0FB6-7893-B96F4E0E5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C67ACD-DBE4-F388-6FC8-0B594CBB6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BBF5B-C07D-FAE8-C0EA-7A3F98745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212AC-4D21-B4FC-640E-6D6221CB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C3FD15-D24B-06DE-5B58-B8FDE6C4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849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F1B19-9316-BCDE-5C1F-4B7594C2F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B20D36-6CE1-AF93-2DC5-A68421EFB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37795-49CE-C431-26A0-EAE3FC54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36DEB8-5E49-D37D-4AC1-F77AB2E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311EC-6B84-1615-CF48-ADCD4D7A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91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99F37-3D5B-12BD-85EE-1AEE9C922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4CE9F-24FB-2294-3D24-69987E4B7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D3F39-6882-F83D-9A6E-2223DBAF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62773-70F7-7D32-6D7D-27FC466B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BEE7D9-9CF7-79FF-3587-971A4674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322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A82D6-F329-45BD-0DE8-F5C002E2B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AE12B6-6933-4A14-1902-06CA74350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385A19-CC14-4176-2E2E-421CE34DB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158CD1-6511-C926-C6B2-AFAC439E1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BB59FF-8DE7-FEC6-B547-501CBD3E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F00C53-B930-2ACE-E3CD-C3F7BF232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407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1B1DB-97F9-EE2E-F71E-0B69BD4E0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B7BD4-54A1-C026-BAA8-4B2CEAF14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A962E5-7B6C-8132-B995-4D259EDD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6BFBE5-4E6E-CF34-937A-7E4C5B6E3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C5E1A5-459C-18FD-DD09-C5F190F73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5F9A7B6-F0B1-9B4B-29E6-BD69B3A54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0FC559-D176-7303-4C8E-60ACD092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0C7FC97-5B95-DDDC-502F-DD8AE370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48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928DF-C3A2-BB36-DD16-44B75882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3B24E3-4991-3265-442A-18DF9A668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F82833-073F-E4DD-64A4-F0625C71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B421F8-382E-9D76-C8BD-B6178371B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666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4C7142-9366-5590-A3FA-1D424ED5E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93CF3D-10A8-6A61-4D48-9783718F9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E86476-04BE-4B72-8021-4D48ACB3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341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F3064-B834-069F-335E-B62F50F5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2CF7FB-5C4B-C4CE-1F85-B7DD5B24A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60D140-6336-1AFC-252E-4EA2C0B72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0ED73-31EA-EB48-847D-D3DC47C1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E553A-0EF9-7F4E-BB63-5E10909D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230401-A690-0FC3-BA69-B7301497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81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75AD4-7F7A-DDD1-1AD9-FD06DDE17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8E2FFD-604B-D247-1071-71B2B4D3F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510872-7C6E-9324-29F2-46EF659C1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2C0BB7-5A8D-40B1-3F6C-D2027073F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E74D3-9000-7B75-25BB-920F9D792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229DCA-2441-C66C-AE1F-6A16F424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68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98CDC5-D26B-C5B4-9DAD-F41D813B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10EA2E-54E5-B807-8494-8FE44176C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1D625-7AAA-3210-80E0-47606755F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2F87-886D-4567-B4B0-F7BC95B4668B}" type="datetimeFigureOut">
              <a:rPr lang="ru-RU" smtClean="0"/>
              <a:t>09.02.2025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AD9630-772E-DD5C-A089-F264B45B4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E1F6DF-ABF8-1B19-3B14-DD199C1EF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CE8D9-F0CE-4280-AE40-FBCA17484B7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938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bin"/><Relationship Id="rId3" Type="http://schemas.openxmlformats.org/officeDocument/2006/relationships/image" Target="../media/image7.svg"/><Relationship Id="rId7" Type="http://schemas.openxmlformats.org/officeDocument/2006/relationships/image" Target="../media/image3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bro.ru/organizations/10088744/info" TargetMode="External"/><Relationship Id="rId5" Type="http://schemas.openxmlformats.org/officeDocument/2006/relationships/hyperlink" Target="https://&#1082;&#1086;&#1076;-&#1078;&#1080;&#1079;&#1085;&#1080;.&#1088;&#1092;/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7.sv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6.png"/><Relationship Id="rId7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4.png"/><Relationship Id="rId4" Type="http://schemas.openxmlformats.org/officeDocument/2006/relationships/image" Target="../media/image7.sv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6.png"/><Relationship Id="rId7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6.png"/><Relationship Id="rId7" Type="http://schemas.openxmlformats.org/officeDocument/2006/relationships/image" Target="../media/image25.jpg"/><Relationship Id="rId12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4.png"/><Relationship Id="rId10" Type="http://schemas.openxmlformats.org/officeDocument/2006/relationships/image" Target="../media/image28.jpg"/><Relationship Id="rId4" Type="http://schemas.openxmlformats.org/officeDocument/2006/relationships/image" Target="../media/image7.svg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B5143E-08B3-D06F-6926-06D66FA64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FD9933-5A40-F3C3-1EB4-36A8845B90D8}"/>
              </a:ext>
            </a:extLst>
          </p:cNvPr>
          <p:cNvSpPr/>
          <p:nvPr/>
        </p:nvSpPr>
        <p:spPr>
          <a:xfrm>
            <a:off x="10032762" y="6315342"/>
            <a:ext cx="1991170" cy="41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A60870-1093-D25F-3237-6F879D42A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762" y="4447373"/>
            <a:ext cx="1991170" cy="199117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04B45-351B-FE46-7D78-9236BF9B5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2760" y="6299674"/>
            <a:ext cx="1991171" cy="356968"/>
          </a:xfrm>
        </p:spPr>
        <p:txBody>
          <a:bodyPr>
            <a:noAutofit/>
          </a:bodyPr>
          <a:lstStyle/>
          <a:p>
            <a:r>
              <a:rPr lang="en-US" sz="1400" dirty="0"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latin typeface="Bahnschrift SemiBold" panose="020B0502040204020203" pitchFamily="34" charset="0"/>
              </a:rPr>
              <a:t>код-</a:t>
            </a:r>
            <a:r>
              <a:rPr lang="ru-RU" sz="1400" dirty="0" err="1">
                <a:latin typeface="Bahnschrift SemiBold" panose="020B0502040204020203" pitchFamily="34" charset="0"/>
              </a:rPr>
              <a:t>жизни.рф</a:t>
            </a:r>
            <a:endParaRPr lang="ru-RU" sz="1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63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E0D06-852E-5190-A091-F6F20C275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983E0-D093-B650-76D2-9910A969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78" y="2408457"/>
            <a:ext cx="5917218" cy="695326"/>
          </a:xfrm>
        </p:spPr>
        <p:txBody>
          <a:bodyPr>
            <a:noAutofit/>
          </a:bodyPr>
          <a:lstStyle/>
          <a:p>
            <a:b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Мы приглашаем к сотрудничеству всех неравнодушных, болеющих за жизни наших Бойцов и будущее нашей Родины!</a:t>
            </a:r>
            <a:b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endParaRPr lang="ru-RU" sz="16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320E4A1-AC63-6281-FC2C-E878512B0E29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60553E-3129-24DB-127F-6154BDEE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4974E4-0BBD-E0F6-532F-4DFEB9400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4376E0F-36DF-52AF-8967-755EE06D884C}"/>
              </a:ext>
            </a:extLst>
          </p:cNvPr>
          <p:cNvSpPr txBox="1">
            <a:spLocks/>
          </p:cNvSpPr>
          <p:nvPr/>
        </p:nvSpPr>
        <p:spPr>
          <a:xfrm>
            <a:off x="418656" y="2476768"/>
            <a:ext cx="5849889" cy="3072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Благотворители могут оказывать поддержку в формате:</a:t>
            </a:r>
          </a:p>
          <a:p>
            <a:pPr algn="l"/>
            <a:endParaRPr lang="ru-RU" sz="1600" i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ldaSans"/>
            </a:endParaRPr>
          </a:p>
          <a:p>
            <a:pPr marL="285750" indent="-285750" algn="l">
              <a:buFont typeface="Symbol" panose="05050102010706020507" pitchFamily="18" charset="2"/>
              <a:buChar char=""/>
            </a:pP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бескорыстной передачи в собственность имущества, свободного от прав и притязаний третьих лиц, в том числе денежных средств и (или) объектов; интеллектуальной собственности</a:t>
            </a:r>
          </a:p>
          <a:p>
            <a:pPr marL="285750" indent="-285750" algn="l">
              <a:buFont typeface="Symbol" panose="05050102010706020507" pitchFamily="18" charset="2"/>
              <a:buChar char=""/>
            </a:pPr>
            <a:endParaRPr lang="ru-RU" sz="1600" dirty="0">
              <a:solidFill>
                <a:srgbClr val="000000"/>
              </a:solidFill>
              <a:latin typeface="TildaSans"/>
            </a:endParaRPr>
          </a:p>
          <a:p>
            <a:pPr algn="l"/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FD3B5-E6AC-0375-8214-78BC75528E5F}"/>
              </a:ext>
            </a:extLst>
          </p:cNvPr>
          <p:cNvSpPr txBox="1"/>
          <p:nvPr/>
        </p:nvSpPr>
        <p:spPr>
          <a:xfrm>
            <a:off x="6846055" y="1792510"/>
            <a:ext cx="616957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Реквизиты для банковского перевода:</a:t>
            </a:r>
            <a:br>
              <a:rPr lang="ru-RU" sz="1600" dirty="0"/>
            </a:br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Наименование: 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БФ "КОД ЖИЗНИ"</a:t>
            </a:r>
            <a:br>
              <a:rPr lang="ru-RU" sz="1600" dirty="0"/>
            </a:br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Номер счёта: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 40703810401690000026</a:t>
            </a:r>
            <a:br>
              <a:rPr lang="ru-RU" sz="1600" dirty="0"/>
            </a:br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ИНН: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 7100042110</a:t>
            </a:r>
            <a:br>
              <a:rPr lang="ru-RU" sz="1600" dirty="0"/>
            </a:br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КПП: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 710001001</a:t>
            </a:r>
            <a:br>
              <a:rPr lang="ru-RU" sz="1600" dirty="0"/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Банк: АО «АЛЬФА-БАНК»</a:t>
            </a:r>
            <a:br>
              <a:rPr lang="ru-RU" sz="1600" dirty="0"/>
            </a:br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Кор. счёт: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 30101810200000000593</a:t>
            </a:r>
            <a:br>
              <a:rPr lang="ru-RU" sz="1600" dirty="0"/>
            </a:br>
            <a: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  <a:t>БИК: 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044525593</a:t>
            </a:r>
          </a:p>
          <a:p>
            <a:endParaRPr lang="ru-RU" sz="1600" dirty="0">
              <a:solidFill>
                <a:srgbClr val="000000"/>
              </a:solidFill>
              <a:latin typeface="TildaSan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0BBCA0-BFA9-E534-5C87-5096CA2A208C}"/>
              </a:ext>
            </a:extLst>
          </p:cNvPr>
          <p:cNvSpPr txBox="1"/>
          <p:nvPr/>
        </p:nvSpPr>
        <p:spPr>
          <a:xfrm>
            <a:off x="418656" y="4432227"/>
            <a:ext cx="6412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Вся подробная информация предоставлена на сайте </a:t>
            </a:r>
          </a:p>
          <a:p>
            <a:r>
              <a:rPr lang="en-US" sz="1600" dirty="0">
                <a:solidFill>
                  <a:srgbClr val="000000"/>
                </a:solidFill>
                <a:latin typeface="TildaSans"/>
                <a:hlinkClick r:id="rId5"/>
              </a:rPr>
              <a:t>https://</a:t>
            </a:r>
            <a:r>
              <a:rPr lang="ru-RU" sz="1600" dirty="0">
                <a:solidFill>
                  <a:srgbClr val="000000"/>
                </a:solidFill>
                <a:latin typeface="TildaSans"/>
                <a:hlinkClick r:id="rId5"/>
              </a:rPr>
              <a:t>код-</a:t>
            </a:r>
            <a:r>
              <a:rPr lang="ru-RU" sz="1600" dirty="0" err="1">
                <a:solidFill>
                  <a:srgbClr val="000000"/>
                </a:solidFill>
                <a:latin typeface="TildaSans"/>
                <a:hlinkClick r:id="rId5"/>
              </a:rPr>
              <a:t>жизни.рф</a:t>
            </a:r>
            <a:r>
              <a:rPr lang="ru-RU" sz="1600" dirty="0">
                <a:solidFill>
                  <a:srgbClr val="000000"/>
                </a:solidFill>
                <a:latin typeface="TildaSans"/>
                <a:hlinkClick r:id="rId5"/>
              </a:rPr>
              <a:t>/</a:t>
            </a:r>
            <a:r>
              <a:rPr lang="ru-RU" sz="1600" dirty="0">
                <a:solidFill>
                  <a:srgbClr val="000000"/>
                </a:solidFill>
                <a:latin typeface="TildaSans"/>
              </a:rPr>
              <a:t> и </a:t>
            </a:r>
            <a:r>
              <a:rPr lang="en-US" sz="1600" dirty="0">
                <a:solidFill>
                  <a:srgbClr val="000000"/>
                </a:solidFill>
                <a:latin typeface="TildaSans"/>
                <a:hlinkClick r:id="rId6"/>
              </a:rPr>
              <a:t>https://dobro.ru/organizations/10088744/info</a:t>
            </a:r>
            <a:endParaRPr lang="ru-RU" sz="1600" dirty="0"/>
          </a:p>
          <a:p>
            <a:endParaRPr lang="ru-RU" sz="1600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9FE82C2-5C9A-908C-CE4E-7A176AD50F95}"/>
              </a:ext>
            </a:extLst>
          </p:cNvPr>
          <p:cNvGrpSpPr/>
          <p:nvPr/>
        </p:nvGrpSpPr>
        <p:grpSpPr>
          <a:xfrm>
            <a:off x="6757662" y="3762612"/>
            <a:ext cx="1931531" cy="2127220"/>
            <a:chOff x="7707496" y="724808"/>
            <a:chExt cx="1931531" cy="212722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28F5DA4-534E-98C1-2E39-D384ABC6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7496" y="724808"/>
              <a:ext cx="1931531" cy="193153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2E8BE4-0E8D-04B4-068B-151A57778CE7}"/>
                </a:ext>
              </a:extLst>
            </p:cNvPr>
            <p:cNvSpPr txBox="1"/>
            <p:nvPr/>
          </p:nvSpPr>
          <p:spPr>
            <a:xfrm>
              <a:off x="7707496" y="2482696"/>
              <a:ext cx="1931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900" i="0" dirty="0">
                  <a:solidFill>
                    <a:srgbClr val="000000"/>
                  </a:solidFill>
                  <a:effectLst/>
                  <a:latin typeface="TildaSans"/>
                </a:rPr>
                <a:t>Сканируйте QR-код и делайте пожертвование через свой банк</a:t>
              </a:r>
              <a:endParaRPr lang="ru-RU" sz="9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9715F00-579F-BCEB-D8F6-4F75119BB3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822" y="4432227"/>
            <a:ext cx="1484529" cy="742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02340D-6779-89B8-F3B3-4049582B5D14}"/>
              </a:ext>
            </a:extLst>
          </p:cNvPr>
          <p:cNvSpPr txBox="1"/>
          <p:nvPr/>
        </p:nvSpPr>
        <p:spPr>
          <a:xfrm>
            <a:off x="4544862" y="6063965"/>
            <a:ext cx="76471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Вливайтесь в нашу команду!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095834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29C2B1-FC95-5713-736B-0DC10CE59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0DCCB8-9C96-1754-3513-EF169421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960545"/>
            <a:ext cx="5442369" cy="3329504"/>
          </a:xfrm>
        </p:spPr>
        <p:txBody>
          <a:bodyPr>
            <a:noAutofit/>
          </a:bodyPr>
          <a:lstStyle/>
          <a:p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Благотворительный </a:t>
            </a: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фонд </a:t>
            </a: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«Код Жизни» </a:t>
            </a: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создан </a:t>
            </a: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для помощи мирному населению </a:t>
            </a: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пострадавшему в ходе проведения Специальной военной операции на территории </a:t>
            </a:r>
            <a:r>
              <a:rPr lang="ru-RU" sz="1600" dirty="0">
                <a:solidFill>
                  <a:srgbClr val="000000"/>
                </a:solidFill>
                <a:latin typeface="TildaSans"/>
              </a:rPr>
              <a:t>бывшей</a:t>
            </a: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 Украины, а также </a:t>
            </a: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адресной помощи подразделениям военнослужащих</a:t>
            </a: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, выполняющих боевые задачи на территориях ЛНР, ДНР, а так же в Запорожской и Херсонской областях.</a:t>
            </a:r>
            <a:br>
              <a:rPr lang="ru-RU" sz="1600" dirty="0"/>
            </a:br>
            <a:br>
              <a:rPr lang="ru-RU" sz="1600" dirty="0"/>
            </a:b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Мы занимаемся именно </a:t>
            </a: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адресной помощью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подразделениям, не разделяя их на мобилизованных, коренных жителей республик, контрактные части и бойцов Z-Шторма.</a:t>
            </a:r>
            <a:br>
              <a:rPr lang="ru-RU" sz="1600" dirty="0"/>
            </a:br>
            <a:br>
              <a:rPr lang="ru-RU" sz="1600" dirty="0"/>
            </a:b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DB48C-6E5F-1DC1-5F81-95EED1FA2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35A750-D403-66A1-08BB-A40C883D16AA}"/>
              </a:ext>
            </a:extLst>
          </p:cNvPr>
          <p:cNvSpPr txBox="1"/>
          <p:nvPr/>
        </p:nvSpPr>
        <p:spPr>
          <a:xfrm>
            <a:off x="809624" y="5428088"/>
            <a:ext cx="5805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сами доставляем нашу помощь адресатам,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используя посторонние логистические цепочки </a:t>
            </a:r>
          </a:p>
          <a:p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склады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ACF6085-C726-9C33-4934-748BC90DFD0C}"/>
              </a:ext>
            </a:extLst>
          </p:cNvPr>
          <p:cNvSpPr/>
          <p:nvPr/>
        </p:nvSpPr>
        <p:spPr>
          <a:xfrm>
            <a:off x="466725" y="5495925"/>
            <a:ext cx="342899" cy="695325"/>
          </a:xfrm>
          <a:prstGeom prst="rect">
            <a:avLst/>
          </a:prstGeom>
          <a:solidFill>
            <a:srgbClr val="F60C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5CA871-7BF2-83E6-BCF7-1DF4EFCB8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74" y="1872907"/>
            <a:ext cx="5550368" cy="4162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0401A02-458D-224D-8887-9A8919B9A24E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</p:spTree>
    <p:extLst>
      <p:ext uri="{BB962C8B-B14F-4D97-AF65-F5344CB8AC3E}">
        <p14:creationId xmlns:p14="http://schemas.microsoft.com/office/powerpoint/2010/main" val="3018966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254C8-204E-D7FE-5953-303FD6889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E44D6-4A59-C61F-DD2B-00D360544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95F73-F0C4-B867-478C-250C39DB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4" y="2252037"/>
            <a:ext cx="5925450" cy="3536782"/>
          </a:xfrm>
        </p:spPr>
        <p:txBody>
          <a:bodyPr>
            <a:no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Программа «Помогай своим»</a:t>
            </a:r>
            <a:b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Программа фонда нацелена на всестороннюю помощь военнослужащим и подразделениям, находящимся на линии боевого соприкосновения и принимающим (принимавшим) участие в выполнении задач в ходе специальной военной операции на территории Украины, Донецкой и Луганской Народных Республик, а также Херсонской и Запорожской областей.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Обязательное условие для оказания помощи - подразделение должно находиться на первой линии обороны.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В настоящее время  мы осуществляем помощь трем подразделениям:</a:t>
            </a:r>
            <a:br>
              <a:rPr lang="ru-RU" sz="16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8FFC26-A8F7-3170-B6DA-21B1635A5636}"/>
              </a:ext>
            </a:extLst>
          </p:cNvPr>
          <p:cNvSpPr txBox="1"/>
          <p:nvPr/>
        </p:nvSpPr>
        <p:spPr>
          <a:xfrm>
            <a:off x="809624" y="5406122"/>
            <a:ext cx="6610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- 132 бригада, Горловка</a:t>
            </a:r>
            <a:b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- 80 бригада «Арктические Волки», Херсонское направление</a:t>
            </a:r>
            <a:b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- 5 бригада, Марьинка. Легендарный «Оплот»</a:t>
            </a:r>
            <a:endParaRPr lang="ru-RU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E1B3E63-13A4-0230-741C-69EE8286ED80}"/>
              </a:ext>
            </a:extLst>
          </p:cNvPr>
          <p:cNvSpPr/>
          <p:nvPr/>
        </p:nvSpPr>
        <p:spPr>
          <a:xfrm>
            <a:off x="466725" y="5495925"/>
            <a:ext cx="342899" cy="695325"/>
          </a:xfrm>
          <a:prstGeom prst="rect">
            <a:avLst/>
          </a:prstGeom>
          <a:solidFill>
            <a:srgbClr val="F60C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6EC4963-0F8C-8111-86A1-1EC28EA587CF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B7F41-26CE-C19A-100F-43544A64B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589503-F4D2-6B32-2BCB-766C1C059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8" t="1453" r="958" b="4727"/>
          <a:stretch/>
        </p:blipFill>
        <p:spPr>
          <a:xfrm>
            <a:off x="6858898" y="1854677"/>
            <a:ext cx="4843643" cy="424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919069-0B2C-33F0-C2A8-4E979EC4E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95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559B-8199-D52B-8856-54E26E1BC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4849DE-56F7-F2A5-FD74-2D1905462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BE45EF-5644-4810-1153-A9B4945D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904" y="2167252"/>
            <a:ext cx="5597571" cy="3752221"/>
          </a:xfrm>
        </p:spPr>
        <p:txBody>
          <a:bodyPr>
            <a:no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Программа «Мирные республики»</a:t>
            </a:r>
            <a:b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Программа фонда нацелена на всестороннюю помощь  мирным жителям освобожденных территорий, пострадавшим от боевых действий, потерявшим жилье, материальные ценности или здоровье.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Людям нужно выживать, воспитывать детей, старикам и инвалидам нужен уход, поэтому мы сотрудничаем с организациями, находящимися непосредственно в республиках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Сейчас в программе участвует:</a:t>
            </a:r>
            <a:b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endParaRPr lang="ru-RU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CA5BA-0052-E120-34E2-D236C662AD93}"/>
              </a:ext>
            </a:extLst>
          </p:cNvPr>
          <p:cNvSpPr txBox="1"/>
          <p:nvPr/>
        </p:nvSpPr>
        <p:spPr>
          <a:xfrm>
            <a:off x="809624" y="5461741"/>
            <a:ext cx="71094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2563">
              <a:buFontTx/>
              <a:buChar char="-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Социальный</a:t>
            </a: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 магазин "Отдам даром", г. Мариуполь </a:t>
            </a:r>
          </a:p>
          <a:p>
            <a:pPr indent="182563">
              <a:buFontTx/>
              <a:buChar char="-"/>
            </a:pPr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Пункт помощи гражданскому населению в районе </a:t>
            </a:r>
            <a:endParaRPr lang="ru-RU" sz="1600" dirty="0">
              <a:solidFill>
                <a:srgbClr val="000000"/>
              </a:solidFill>
              <a:latin typeface="TildaSans"/>
            </a:endParaRPr>
          </a:p>
          <a:p>
            <a:pPr indent="182563"/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«Кочегарки», г. Горловка</a:t>
            </a:r>
            <a:endParaRPr lang="ru-RU" sz="16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4BA9532-7B60-5F4A-608B-BFC61F2FE2F0}"/>
              </a:ext>
            </a:extLst>
          </p:cNvPr>
          <p:cNvSpPr/>
          <p:nvPr/>
        </p:nvSpPr>
        <p:spPr>
          <a:xfrm>
            <a:off x="466725" y="5495925"/>
            <a:ext cx="342899" cy="695325"/>
          </a:xfrm>
          <a:prstGeom prst="rect">
            <a:avLst/>
          </a:prstGeom>
          <a:solidFill>
            <a:srgbClr val="F60C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B1026CED-1D75-2174-345A-F2FD18AC99A6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78D5E-3682-90C2-8A6B-10AA52021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C5DA246-7579-4558-429B-B00700B15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00" y="3619010"/>
            <a:ext cx="1636247" cy="248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0223DF-8232-555D-DA2B-C3ED0000C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10" y="1930400"/>
            <a:ext cx="1636247" cy="248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2803C9F-B491-6FA3-9E67-E2AA8F1BE3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78" y="487404"/>
            <a:ext cx="1636247" cy="248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28173B-457F-BEE8-84EA-77DF022F5C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44672-25A4-00FF-6DF8-92FE3BE0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6C01FD-C90A-5B63-F0A6-011FEB8E9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BD3DA0-96C4-66A2-8AF3-52DA95DB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923" y="1567158"/>
            <a:ext cx="5271808" cy="3089107"/>
          </a:xfrm>
        </p:spPr>
        <p:txBody>
          <a:bodyPr>
            <a:no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Программа «Школьный музей»</a:t>
            </a:r>
            <a:b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Программа фонда нацелена на воспитание патриотизма у подрастающего поколения. В рамках проекта проводится организация школьных музеев и патриотических уголков, посвященных ежедневному подвигу совершаемому отцами и родственниками детей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endParaRPr lang="ru-RU" sz="16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76B84863-C64F-7F12-71D5-C2F00640AE5E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3E80FA-850E-DCC3-4BA2-A19D6DB88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740547-A4E4-0B5A-5E0B-5D3B0135C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B70C1F-D8C1-8584-B679-F8C7B184323F}"/>
              </a:ext>
            </a:extLst>
          </p:cNvPr>
          <p:cNvSpPr txBox="1"/>
          <p:nvPr/>
        </p:nvSpPr>
        <p:spPr>
          <a:xfrm>
            <a:off x="809624" y="4875342"/>
            <a:ext cx="4872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В настоящее время, Благотворительный Фонд «Код Жизни», совместно с «МБОУ "ЦЕНТР ОБРАЗОВАНИЯ 12"» в Туле, запустили пилотный проект музея СВО</a:t>
            </a:r>
            <a:endParaRPr lang="ru-RU" sz="16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4F5E250-8CEC-78A1-4DCB-BBEE34CAF6C8}"/>
              </a:ext>
            </a:extLst>
          </p:cNvPr>
          <p:cNvSpPr/>
          <p:nvPr/>
        </p:nvSpPr>
        <p:spPr>
          <a:xfrm>
            <a:off x="433478" y="4943179"/>
            <a:ext cx="342899" cy="695325"/>
          </a:xfrm>
          <a:prstGeom prst="rect">
            <a:avLst/>
          </a:prstGeom>
          <a:solidFill>
            <a:srgbClr val="F60C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B87FC5-4183-F1AC-BD2A-37BE28862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7167" r="3417" b="18167"/>
          <a:stretch/>
        </p:blipFill>
        <p:spPr>
          <a:xfrm>
            <a:off x="5990363" y="2033783"/>
            <a:ext cx="5825490" cy="378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2981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A3B42-9F35-ADA4-61F0-77704EF36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0F0317-3280-4278-16B4-7C2B06F0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6E7F9-925C-1F63-2E5C-BF9F8A2F2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15" y="1815131"/>
            <a:ext cx="4748421" cy="2786962"/>
          </a:xfrm>
        </p:spPr>
        <p:txBody>
          <a:bodyPr>
            <a:no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В программу «Школьный музей» входит:</a:t>
            </a:r>
            <a:b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Создание экспозиций из экспонатов переданных подразделениями находящихся в зоне проведения СВО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Проведение </a:t>
            </a:r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«Уроков мужества»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с участием бойцов прошедших или проходящих службу в зоне СВО</a:t>
            </a: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Изготовление маскировочных сетей, браслетов выживания</a:t>
            </a:r>
            <a:endParaRPr lang="ru-RU" sz="16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8ED9072D-F1E6-3B6A-F09B-31FCD5108101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CE2C1-E510-EAFE-4613-10D298558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1B6C41-D90F-8610-FDF5-C1EA343B0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655" y="1930400"/>
            <a:ext cx="5886612" cy="3299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E86BA75-D2A7-B779-C279-C9A4C9B1F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84" y="4571272"/>
            <a:ext cx="1430166" cy="190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4E39F66-F746-8D51-9ACE-5B62EB4B9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01" y="4571272"/>
            <a:ext cx="1430165" cy="190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3FF46-278B-1998-A5CA-0213A479A8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74097B-005A-DD6D-8BE1-9653F541E2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9"/>
          <a:stretch/>
        </p:blipFill>
        <p:spPr>
          <a:xfrm>
            <a:off x="2378121" y="4602093"/>
            <a:ext cx="1320122" cy="18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2627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3138-5A7F-EBCF-9C6F-083BA56AF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6360E-FF41-51F6-7055-3A4756007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FD041-C683-CEB1-D1F0-FDB3CB40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39" y="1145751"/>
            <a:ext cx="5114190" cy="2786962"/>
          </a:xfrm>
        </p:spPr>
        <p:txBody>
          <a:bodyPr>
            <a:no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В рамках программ «Школьный музей» и «Помогай своим» входит:</a:t>
            </a:r>
            <a:br>
              <a:rPr lang="ru-RU" sz="1600" b="1" i="0" dirty="0">
                <a:solidFill>
                  <a:srgbClr val="000000"/>
                </a:solidFill>
                <a:effectLst/>
                <a:latin typeface="TildaSans"/>
              </a:rPr>
            </a:br>
            <a:b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</a:br>
            <a:r>
              <a:rPr lang="ru-RU" sz="1600" b="0" i="0" dirty="0">
                <a:solidFill>
                  <a:srgbClr val="000000"/>
                </a:solidFill>
                <a:effectLst/>
                <a:latin typeface="TildaSans"/>
              </a:rPr>
              <a:t>Изготовление маскировочных сетей и плетение браслетов выживания</a:t>
            </a:r>
            <a:endParaRPr lang="ru-RU" sz="16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8F7F12A-6BBD-BAE7-2847-CA982050EF7A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DA205-57B3-20E7-266A-89EF5CA2C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7CCEAB-2CAC-FD87-C640-B414DF65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F0C873B-91DC-79CB-367C-389F5246F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43" y="1590766"/>
            <a:ext cx="5414921" cy="4065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189203-BA3F-4964-C217-559334099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r="17163"/>
          <a:stretch/>
        </p:blipFill>
        <p:spPr>
          <a:xfrm>
            <a:off x="4890357" y="3780668"/>
            <a:ext cx="2137947" cy="261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0A146F-8FE0-01F6-197D-4119DC989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 r="7120" b="9718"/>
          <a:stretch/>
        </p:blipFill>
        <p:spPr>
          <a:xfrm>
            <a:off x="2691544" y="3780668"/>
            <a:ext cx="2158480" cy="2629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D257B4C-28B8-3BBF-3F68-C3A0C5B72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5124"/>
          <a:stretch/>
        </p:blipFill>
        <p:spPr>
          <a:xfrm>
            <a:off x="341536" y="3725868"/>
            <a:ext cx="2309675" cy="2629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3677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D6E6-3EC8-B084-A59B-8104DE6A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F70213-2440-0751-2312-3E71D66D3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ECFD-F0B5-5927-B677-92B5A966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71" y="1687538"/>
            <a:ext cx="5167486" cy="1402503"/>
          </a:xfrm>
        </p:spPr>
        <p:txBody>
          <a:bodyPr>
            <a:noAutofit/>
          </a:bodyPr>
          <a:lstStyle/>
          <a:p>
            <a:pPr marL="179388"/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Программы фонда ориентированы на всестороннюю помощь не только военнослужащим, мирному населению, а также поддержка волонтеров, участвующих в жизни Фонда:</a:t>
            </a:r>
            <a:br>
              <a:rPr lang="ru-RU" sz="1600" dirty="0">
                <a:solidFill>
                  <a:srgbClr val="000000"/>
                </a:solidFill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latin typeface="TildaSans"/>
              </a:rPr>
            </a:br>
            <a:endParaRPr lang="ru-RU" sz="16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C436358-A7EC-76FD-2E00-7F331A08E46E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3A2BB-5032-AAF3-F4B4-168A46307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EF39E0-EE6C-A41C-2860-F07E29B31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0A9A86-1AA1-5EAB-092E-7D30430C64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895" y="1687538"/>
            <a:ext cx="2897343" cy="434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BB302D-4DA0-C253-665E-B5530EED16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39407" r="21510" b="27499"/>
          <a:stretch/>
        </p:blipFill>
        <p:spPr>
          <a:xfrm>
            <a:off x="5866569" y="3835840"/>
            <a:ext cx="2796868" cy="219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944FD0-DDED-F543-84E4-2E6AAB93DA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2936" r="3292" b="6010"/>
          <a:stretch/>
        </p:blipFill>
        <p:spPr>
          <a:xfrm>
            <a:off x="5857965" y="1716921"/>
            <a:ext cx="2778963" cy="211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B946A3-B739-67D8-E3FD-8FEEDC1B7402}"/>
              </a:ext>
            </a:extLst>
          </p:cNvPr>
          <p:cNvSpPr txBox="1"/>
          <p:nvPr/>
        </p:nvSpPr>
        <p:spPr>
          <a:xfrm>
            <a:off x="809624" y="4875342"/>
            <a:ext cx="4872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/>
                <a:latin typeface="TildaSans"/>
              </a:rPr>
              <a:t>Мероприятия Фонда, сборы для военнослужащих проводятся при поддержке волонтерских организаций, инициативных граждан, бизнеса</a:t>
            </a:r>
            <a:endParaRPr lang="ru-RU" sz="16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CA3824B-C6EA-C605-D198-E6D6BD444B44}"/>
              </a:ext>
            </a:extLst>
          </p:cNvPr>
          <p:cNvSpPr/>
          <p:nvPr/>
        </p:nvSpPr>
        <p:spPr>
          <a:xfrm>
            <a:off x="433478" y="4943179"/>
            <a:ext cx="342899" cy="695325"/>
          </a:xfrm>
          <a:prstGeom prst="rect">
            <a:avLst/>
          </a:prstGeom>
          <a:solidFill>
            <a:srgbClr val="F60C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73C4F-F14E-2D79-5A28-44248DCC5CE8}"/>
              </a:ext>
            </a:extLst>
          </p:cNvPr>
          <p:cNvSpPr txBox="1"/>
          <p:nvPr/>
        </p:nvSpPr>
        <p:spPr>
          <a:xfrm>
            <a:off x="776377" y="2755041"/>
            <a:ext cx="51674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учет часов за добрые дела в волонтёрскую книжку;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награждение лучших волонтеров и меценатов медалью «За содействие СВО»;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поощрение сувенирной продукцией Фонда;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участие в массовых мероприятиях, таких как автопробеги, </a:t>
            </a:r>
            <a:r>
              <a:rPr lang="ru-RU" sz="1600" dirty="0" err="1">
                <a:solidFill>
                  <a:srgbClr val="000000"/>
                </a:solidFill>
                <a:latin typeface="TildaSans"/>
              </a:rPr>
              <a:t>флеш</a:t>
            </a:r>
            <a:r>
              <a:rPr lang="ru-RU" sz="1600" dirty="0">
                <a:solidFill>
                  <a:srgbClr val="000000"/>
                </a:solidFill>
                <a:latin typeface="TildaSans"/>
              </a:rPr>
              <a:t>-мобы</a:t>
            </a:r>
            <a:br>
              <a:rPr lang="ru-RU" sz="1600" dirty="0">
                <a:solidFill>
                  <a:srgbClr val="000000"/>
                </a:solidFill>
                <a:latin typeface="TildaSans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98353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9932-CE45-BAB9-AB4B-98E9EDCEA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7076A0-ED6E-572A-A900-A88A6B7E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9C1A4-C6DC-E560-C571-5E19D15E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16" y="1298878"/>
            <a:ext cx="5167486" cy="2786962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За время работы фонда в зону проведения СВО было доставлено:</a:t>
            </a: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endParaRPr lang="ru-RU" sz="1600" dirty="0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D39A1C84-7B64-129D-636C-7BC3E06EEA52}"/>
              </a:ext>
            </a:extLst>
          </p:cNvPr>
          <p:cNvSpPr txBox="1">
            <a:spLocks/>
          </p:cNvSpPr>
          <p:nvPr/>
        </p:nvSpPr>
        <p:spPr>
          <a:xfrm>
            <a:off x="10032760" y="6299674"/>
            <a:ext cx="1991171" cy="356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www.</a:t>
            </a:r>
            <a:r>
              <a:rPr lang="ru-RU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код-жизни.рф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2EE62-A2F7-1E85-89AB-EDDDB530B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1662" y="1930400"/>
            <a:ext cx="2624138" cy="17795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1F285-7533-1466-4B1A-9E6E42CC3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b="12575"/>
          <a:stretch/>
        </p:blipFill>
        <p:spPr>
          <a:xfrm>
            <a:off x="4999246" y="38011"/>
            <a:ext cx="2038231" cy="15527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B6C36F-7301-3248-D576-A2C5724ED4A1}"/>
              </a:ext>
            </a:extLst>
          </p:cNvPr>
          <p:cNvSpPr txBox="1"/>
          <p:nvPr/>
        </p:nvSpPr>
        <p:spPr>
          <a:xfrm>
            <a:off x="809624" y="4875342"/>
            <a:ext cx="48720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i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  <a:t>Фонд предоставляет организациям благодарственные письма, грамоты, медаль «За содействие СВО»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E7E1CBB-28A4-5779-91B7-05E92067D813}"/>
              </a:ext>
            </a:extLst>
          </p:cNvPr>
          <p:cNvSpPr/>
          <p:nvPr/>
        </p:nvSpPr>
        <p:spPr>
          <a:xfrm>
            <a:off x="433478" y="4943179"/>
            <a:ext cx="342899" cy="695325"/>
          </a:xfrm>
          <a:prstGeom prst="rect">
            <a:avLst/>
          </a:prstGeom>
          <a:solidFill>
            <a:srgbClr val="F60C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99DF84-D178-035D-00BA-0CBE1A012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847" y="1720315"/>
            <a:ext cx="1528926" cy="220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B3B4B1-7AAE-F58A-60D5-5A71DC24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81" y="1703506"/>
            <a:ext cx="1528926" cy="2206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99D2E6-9B8C-93DD-9DED-1696F6BE14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73" y="1740256"/>
            <a:ext cx="1515108" cy="218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A71FE3-F50C-A9F6-6656-D397D73260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0" y="1721266"/>
            <a:ext cx="1504312" cy="217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54FA7D-198B-9265-4B7C-C4049635E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478" y="3405945"/>
            <a:ext cx="1594745" cy="2301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961224-7CA0-1694-4F45-13CAB57858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31" y="3466453"/>
            <a:ext cx="1528926" cy="2206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1B4753-62A1-71A4-861D-1368C52E77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566" y="3484038"/>
            <a:ext cx="1504554" cy="2171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B2F3892-8C21-4E1F-FBEE-786984EB17E0}"/>
              </a:ext>
            </a:extLst>
          </p:cNvPr>
          <p:cNvSpPr txBox="1">
            <a:spLocks/>
          </p:cNvSpPr>
          <p:nvPr/>
        </p:nvSpPr>
        <p:spPr>
          <a:xfrm>
            <a:off x="391972" y="2533176"/>
            <a:ext cx="5266690" cy="2786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автомобилей и мотоциклов: 8 шт.;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медикаментов и перевязочных материалов - более 5 тонн;</a:t>
            </a:r>
          </a:p>
          <a:p>
            <a:pPr marL="285750" indent="-285750">
              <a:buFont typeface="Symbol" panose="05050102010706020507" pitchFamily="18" charset="2"/>
              <a:buChar char=""/>
            </a:pPr>
            <a:r>
              <a:rPr lang="ru-RU" sz="1600" dirty="0">
                <a:solidFill>
                  <a:srgbClr val="000000"/>
                </a:solidFill>
                <a:latin typeface="TildaSans"/>
              </a:rPr>
              <a:t>гуманитарных грузов для военных и мирного населения более 100 тонн</a:t>
            </a:r>
            <a:br>
              <a:rPr lang="ru-RU" sz="1600" dirty="0">
                <a:solidFill>
                  <a:srgbClr val="000000"/>
                </a:solidFill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latin typeface="TildaSans"/>
              </a:rPr>
            </a:br>
            <a:r>
              <a:rPr lang="ru-RU" sz="1600" dirty="0">
                <a:solidFill>
                  <a:srgbClr val="000000"/>
                </a:solidFill>
                <a:latin typeface="TildaSans"/>
              </a:rPr>
              <a:t>Благодарим наших меценатов, волонтеров, граждан за возможность помогать нашим героическим войнам и мирным гражданам!</a:t>
            </a: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b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ldaSans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10921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762</Words>
  <Application>Microsoft Office PowerPoint</Application>
  <PresentationFormat>Широкоэкранный</PresentationFormat>
  <Paragraphs>47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Bahnschrift SemiBold</vt:lpstr>
      <vt:lpstr>Calibri</vt:lpstr>
      <vt:lpstr>Calibri Light</vt:lpstr>
      <vt:lpstr>Symbol</vt:lpstr>
      <vt:lpstr>TildaSans</vt:lpstr>
      <vt:lpstr>Тема Office</vt:lpstr>
      <vt:lpstr>www.код-жизни.рф</vt:lpstr>
      <vt:lpstr>Благотворительный фонд «Код Жизни» создан для помощи мирному населению пострадавшему в ходе проведения Специальной военной операции на территории бывшей Украины, а также адресной помощи подразделениям военнослужащих, выполняющих боевые задачи на территориях ЛНР, ДНР, а так же в Запорожской и Херсонской областях.  Мы занимаемся именно адресной помощью подразделениям, не разделяя их на мобилизованных, коренных жителей республик, контрактные части и бойцов Z-Шторма.  </vt:lpstr>
      <vt:lpstr>Программа «Помогай своим»  Программа фонда нацелена на всестороннюю помощь военнослужащим и подразделениям, находящимся на линии боевого соприкосновения и принимающим (принимавшим) участие в выполнении задач в ходе специальной военной операции на территории Украины, Донецкой и Луганской Народных Республик, а также Херсонской и Запорожской областей.  Обязательное условие для оказания помощи - подразделение должно находиться на первой линии обороны.  В настоящее время  мы осуществляем помощь трем подразделениям:   </vt:lpstr>
      <vt:lpstr>Программа «Мирные республики»  Программа фонда нацелена на всестороннюю помощь  мирным жителям освобожденных территорий, пострадавшим от боевых действий, потерявшим жилье, материальные ценности или здоровье.  Людям нужно выживать, воспитывать детей, старикам и инвалидам нужен уход, поэтому мы сотрудничаем с организациями, находящимися непосредственно в республиках   Сейчас в программе участвует:   </vt:lpstr>
      <vt:lpstr>Программа «Школьный музей»  Программа фонда нацелена на воспитание патриотизма у подрастающего поколения. В рамках проекта проводится организация школьных музеев и патриотических уголков, посвященных ежедневному подвигу совершаемому отцами и родственниками детей  </vt:lpstr>
      <vt:lpstr>В программу «Школьный музей» входит:  Создание экспозиций из экспонатов переданных подразделениями находящихся в зоне проведения СВО  Проведение «Уроков мужества» с участием бойцов прошедших или проходящих службу в зоне СВО  Изготовление маскировочных сетей, браслетов выживания</vt:lpstr>
      <vt:lpstr>В рамках программ «Школьный музей» и «Помогай своим» входит:  Изготовление маскировочных сетей и плетение браслетов выживания</vt:lpstr>
      <vt:lpstr>Программы фонда ориентированы на всестороннюю помощь не только военнослужащим, мирному населению, а также поддержка волонтеров, участвующих в жизни Фонда:  </vt:lpstr>
      <vt:lpstr>За время работы фонда в зону проведения СВО было доставлено:   </vt:lpstr>
      <vt:lpstr> Мы приглашаем к сотрудничеству всех неравнодушных, болеющих за жизни наших Бойцов и будущее нашей Родины!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КОД7 7</dc:creator>
  <cp:lastModifiedBy>КОД7 7</cp:lastModifiedBy>
  <cp:revision>9</cp:revision>
  <dcterms:created xsi:type="dcterms:W3CDTF">2024-11-28T17:21:01Z</dcterms:created>
  <dcterms:modified xsi:type="dcterms:W3CDTF">2025-02-09T18:50:50Z</dcterms:modified>
</cp:coreProperties>
</file>