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6" r:id="rId8"/>
    <p:sldId id="265" r:id="rId9"/>
    <p:sldId id="267" r:id="rId10"/>
  </p:sldIdLst>
  <p:sldSz cx="9144000" cy="5143500" type="screen16x9"/>
  <p:notesSz cx="9144000" cy="514350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FB837D-C827-4EFA-A057-4D05807E0F7C}">
  <a:tblStyle styleId="{08FB837D-C827-4EFA-A057-4D05807E0F7C}" styleName="Стиль из темы 1 - акцент 6">
    <a:tblBg>
      <a:fillRef idx="2">
        <a:schemeClr val="accent6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lastCol>
    <a:firstCol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firstCol>
    <a:lastRow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Стиль из темы 2 - акцент 4">
    <a:tblBg>
      <a:fillRef idx="3">
        <a:schemeClr val="accent4"/>
      </a:fillRef>
    </a:tblBg>
    <a:wholeTbl>
      <a:tcTxStyle>
        <a:fontRef idx="minor">
          <a:srgbClr val="00000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  <a:fill>
          <a:solidFill>
            <a:schemeClr val="lt1">
              <a:alpha val="20000"/>
            </a:schemeClr>
          </a:solidFill>
        </a:fill>
      </a:tcStyle>
    </a:band2V>
    <a:lastCol>
      <a:tcStyle>
        <a:tcBdr>
          <a:left>
            <a:lnRef idx="2">
              <a:schemeClr val="lt1"/>
            </a:lnRef>
          </a:left>
        </a:tcBdr>
      </a:tcStyle>
    </a:lastCol>
    <a:firstCol>
      <a:tcStyle>
        <a:tcBdr>
          <a:right>
            <a:lnRef idx="2">
              <a:schemeClr val="lt1"/>
            </a:lnRef>
          </a:right>
        </a:tcBdr>
      </a:tcStyle>
    </a:firstCol>
    <a:lastRow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 w="12700">
              <a:noFill/>
            </a:ln>
          </a:left>
          <a:top>
            <a:ln w="12700">
              <a:noFill/>
            </a:ln>
          </a:top>
        </a:tcBdr>
      </a:tcStyle>
    </a:seCell>
    <a:swCell>
      <a:tcStyle>
        <a:tcBdr>
          <a:right>
            <a:ln w="12700">
              <a:noFill/>
            </a:ln>
          </a:right>
          <a:top>
            <a:ln w="12700">
              <a:noFill/>
            </a:ln>
          </a:top>
        </a:tcBdr>
      </a:tcStyle>
    </a:swCell>
    <a:firstRow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 w="12700">
              <a:noFill/>
            </a:ln>
          </a:bottom>
        </a:tcBdr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4" y="3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773379" y="1850263"/>
            <a:ext cx="7597241" cy="1342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6/7/2024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6/7/2024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6/7/2024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6/7/2024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7261859" y="214884"/>
            <a:ext cx="1746503" cy="17449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0" y="4165091"/>
            <a:ext cx="9144000" cy="978535"/>
          </a:xfrm>
          <a:custGeom>
            <a:avLst/>
            <a:gdLst/>
            <a:ahLst/>
            <a:cxnLst/>
            <a:rect l="l" t="t" r="r" b="b"/>
            <a:pathLst>
              <a:path w="9144000" h="978535" extrusionOk="0">
                <a:moveTo>
                  <a:pt x="9144000" y="0"/>
                </a:moveTo>
                <a:lnTo>
                  <a:pt x="0" y="0"/>
                </a:lnTo>
                <a:lnTo>
                  <a:pt x="0" y="978408"/>
                </a:lnTo>
                <a:lnTo>
                  <a:pt x="9144000" y="978408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3"/>
          <a:stretch/>
        </p:blipFill>
        <p:spPr bwMode="auto">
          <a:xfrm>
            <a:off x="7248143" y="2136648"/>
            <a:ext cx="1744979" cy="1744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6/7/2024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280822" y="138811"/>
            <a:ext cx="544258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8131" y="2401316"/>
            <a:ext cx="776097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6/7/2024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8846819" y="4843983"/>
            <a:ext cx="25463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9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vk.com/krskkoti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443112" y="895351"/>
            <a:ext cx="5576688" cy="4007822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522915" y="1034236"/>
            <a:ext cx="5344485" cy="54691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dirty="0"/>
          </a:p>
        </p:txBody>
      </p:sp>
      <p:sp>
        <p:nvSpPr>
          <p:cNvPr id="2" name="object 2"/>
          <p:cNvSpPr txBox="1"/>
          <p:nvPr/>
        </p:nvSpPr>
        <p:spPr bwMode="auto">
          <a:xfrm>
            <a:off x="1856416" y="217796"/>
            <a:ext cx="6934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3000" b="1" spc="-20" dirty="0" smtClean="0">
                <a:solidFill>
                  <a:srgbClr val="FFFFFF"/>
                </a:solidFill>
                <a:latin typeface="Euclid Circular B SemiBold"/>
                <a:cs typeface="Euclid Circular B SemiBold"/>
              </a:rPr>
              <a:t>Основная информация организации</a:t>
            </a:r>
            <a:endParaRPr sz="3000" dirty="0">
              <a:latin typeface="Euclid Circular B SemiBold"/>
              <a:cs typeface="Euclid Circular B SemiBold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6029" y="306703"/>
            <a:ext cx="1039266" cy="385582"/>
          </a:xfrm>
          <a:prstGeom prst="rect">
            <a:avLst/>
          </a:prstGeom>
        </p:spPr>
      </p:pic>
      <p:sp>
        <p:nvSpPr>
          <p:cNvPr id="14" name="object 8"/>
          <p:cNvSpPr txBox="1"/>
          <p:nvPr/>
        </p:nvSpPr>
        <p:spPr bwMode="auto">
          <a:xfrm>
            <a:off x="522914" y="1047750"/>
            <a:ext cx="5268285" cy="43736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Euclid Circular B SemiBold"/>
              </a:rPr>
              <a:t>КГБПОУ «Красноярский колледж отраслевых технологий и предпринимательства»</a:t>
            </a:r>
            <a:endParaRPr sz="1400" dirty="0">
              <a:solidFill>
                <a:srgbClr val="FF0000"/>
              </a:solidFill>
              <a:latin typeface="Euclid Circular B SemiBold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defRPr/>
            </a:pPr>
            <a:endParaRPr lang="ru-RU" sz="11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F79646"/>
              </a:buClr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Деятельность организации:</a:t>
            </a:r>
            <a:endParaRPr lang="ru-RU" sz="11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10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Вовлечение в</a:t>
            </a:r>
            <a:r>
              <a:rPr lang="ru-RU" sz="11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волонтерское движение  обучающихся </a:t>
            </a:r>
            <a:r>
              <a:rPr lang="ru-RU" sz="110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СПО, лиц с ограниченными </a:t>
            </a:r>
            <a:r>
              <a:rPr lang="ru-RU" sz="11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возможностями </a:t>
            </a:r>
            <a:r>
              <a:rPr lang="ru-RU" sz="110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здоровья и старшего поколения на благо общества с целью привлечения внимания к решению социально значимых проблем через участие в социальных, экологических, гуманитарных, культурно-образовательных, просветительских проектах, </a:t>
            </a:r>
            <a:r>
              <a:rPr lang="ru-RU" sz="11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мероприятиях района, города и края;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1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Поддержка талантливой молодежи (театр эстрадных миниатюр); 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1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Патриотическое воспитание молодых граждан.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defRPr/>
            </a:pPr>
            <a:r>
              <a:rPr lang="ru-RU" sz="11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Фактический адрес организации: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100" dirty="0">
                <a:latin typeface="Euclid Circular B SemiBold"/>
              </a:rPr>
              <a:t>г Красноярск, </a:t>
            </a:r>
            <a:r>
              <a:rPr lang="ru-RU" sz="1100" dirty="0" err="1">
                <a:latin typeface="Euclid Circular B SemiBold"/>
              </a:rPr>
              <a:t>ул</a:t>
            </a:r>
            <a:r>
              <a:rPr lang="ru-RU" sz="1100" dirty="0">
                <a:latin typeface="Euclid Circular B SemiBold"/>
              </a:rPr>
              <a:t> Курчатова, д </a:t>
            </a:r>
            <a:r>
              <a:rPr lang="ru-RU" sz="1100" dirty="0" smtClean="0">
                <a:latin typeface="Euclid Circular B SemiBold"/>
              </a:rPr>
              <a:t>15</a:t>
            </a:r>
            <a:endParaRPr lang="ru-RU" sz="11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defRPr/>
            </a:pPr>
            <a:r>
              <a:rPr lang="ru-RU" sz="110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Социальные сети организации</a:t>
            </a:r>
            <a:r>
              <a:rPr lang="ru-RU" sz="11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: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en-US" sz="1100" dirty="0">
                <a:latin typeface="Euclid Circular B SemiBold"/>
                <a:hlinkClick r:id="rId3"/>
              </a:rPr>
              <a:t>https://www.pl9.ru</a:t>
            </a:r>
            <a:r>
              <a:rPr lang="en-US" sz="1100" dirty="0" smtClean="0">
                <a:latin typeface="Euclid Circular B SemiBold"/>
                <a:hlinkClick r:id="rId3"/>
              </a:rPr>
              <a:t>/</a:t>
            </a:r>
            <a:endParaRPr lang="ru-RU" sz="1100" dirty="0" smtClean="0">
              <a:latin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en-US" sz="1100" dirty="0">
                <a:solidFill>
                  <a:srgbClr val="2B1262"/>
                </a:solidFill>
                <a:latin typeface="Euclid Circular B SemiBold"/>
                <a:cs typeface="Euclid Circular B SemiBold"/>
                <a:hlinkClick r:id="rId4"/>
              </a:rPr>
              <a:t>https://</a:t>
            </a:r>
            <a:r>
              <a:rPr lang="en-US" sz="1100" dirty="0" smtClean="0">
                <a:solidFill>
                  <a:srgbClr val="2B1262"/>
                </a:solidFill>
                <a:latin typeface="Euclid Circular B SemiBold"/>
                <a:cs typeface="Euclid Circular B SemiBold"/>
                <a:hlinkClick r:id="rId4"/>
              </a:rPr>
              <a:t>vk.com/krskkotip</a:t>
            </a:r>
            <a:r>
              <a:rPr lang="ru-RU" sz="110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Euclid Circular B SemiBold"/>
                <a:cs typeface="Euclid Circular B SemiBold"/>
              </a:rPr>
              <a:t>(1300 </a:t>
            </a:r>
            <a:r>
              <a:rPr lang="ru-RU" sz="110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человек)</a:t>
            </a:r>
            <a:endParaRPr lang="ru-RU" sz="11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spcBef>
                <a:spcPts val="105"/>
              </a:spcBef>
              <a:buClr>
                <a:schemeClr val="accent6"/>
              </a:buClr>
              <a:defRPr/>
            </a:pPr>
            <a:r>
              <a:rPr lang="ru-RU" sz="11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Площадь помещения:</a:t>
            </a:r>
          </a:p>
          <a:p>
            <a:pPr marL="184150" indent="-171450"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100" dirty="0" smtClean="0">
                <a:latin typeface="Euclid Circular B SemiBold"/>
              </a:rPr>
              <a:t>20,5 м</a:t>
            </a:r>
            <a:r>
              <a:rPr lang="ru-RU" sz="1100" dirty="0" smtClean="0">
                <a:latin typeface="Euclid Circular B SemiBold"/>
                <a:cs typeface="Times New Roman" panose="02020603050405020304" pitchFamily="18" charset="0"/>
              </a:rPr>
              <a:t>²</a:t>
            </a:r>
            <a:r>
              <a:rPr lang="ru-RU" sz="1100" dirty="0">
                <a:latin typeface="Euclid Circular B SemiBold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Euclid Circular B SemiBold"/>
                <a:cs typeface="Times New Roman" panose="02020603050405020304" pitchFamily="18" charset="0"/>
              </a:rPr>
              <a:t>+ конференц-зал 200м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11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defRPr/>
            </a:pPr>
            <a:r>
              <a:rPr lang="ru-RU" sz="11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Количество сотрудников, которые будут заниматься развитием франшизы Добро.Центр: 3</a:t>
            </a:r>
            <a:endParaRPr sz="1100" dirty="0">
              <a:latin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1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1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lang="ru-RU" sz="11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 l="15517" t="6897" r="12069" b="5171"/>
          <a:stretch/>
        </p:blipFill>
        <p:spPr bwMode="auto">
          <a:xfrm>
            <a:off x="6019800" y="1428750"/>
            <a:ext cx="3200400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-632" y="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 bwMode="auto">
          <a:xfrm>
            <a:off x="206575" y="309140"/>
            <a:ext cx="6781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800" b="1" spc="-20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 2. Пакет </a:t>
            </a:r>
            <a:r>
              <a:rPr lang="ru-RU" sz="2800" b="1" spc="-20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«Стандарт» </a:t>
            </a:r>
            <a:endParaRPr sz="2800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12315" y="1799232"/>
            <a:ext cx="4343399" cy="1640285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object 8"/>
          <p:cNvSpPr txBox="1"/>
          <p:nvPr/>
        </p:nvSpPr>
        <p:spPr bwMode="auto">
          <a:xfrm>
            <a:off x="476683" y="1911655"/>
            <a:ext cx="4086734" cy="1270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600" b="1" dirty="0">
                <a:solidFill>
                  <a:schemeClr val="accent6"/>
                </a:solidFill>
                <a:latin typeface="Montserrat" panose="00000500000000000000" pitchFamily="2" charset="-52"/>
                <a:cs typeface="Euclid Circular B SemiBold"/>
              </a:rPr>
              <a:t>Базовые сервисы:</a:t>
            </a:r>
            <a:endParaRPr lang="ru-RU" sz="160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lang="ru-RU" sz="160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40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1. Информирование </a:t>
            </a:r>
            <a:r>
              <a:rPr lang="ru-RU" sz="140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граждан и </a:t>
            </a:r>
            <a:r>
              <a:rPr lang="ru-RU" sz="140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организаций</a:t>
            </a:r>
            <a:endParaRPr sz="2800" dirty="0">
              <a:latin typeface="Montserrat" panose="00000500000000000000" pitchFamily="2" charset="-52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40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2</a:t>
            </a:r>
            <a:r>
              <a:rPr lang="ru-RU" sz="140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. Работа с </a:t>
            </a:r>
            <a:r>
              <a:rPr lang="ru-RU" sz="140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Платформой </a:t>
            </a:r>
            <a:r>
              <a:rPr lang="ru-RU" sz="1400" b="1" u="sng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  <a:hlinkClick r:id="rId3" tooltip="https://dobro.ru/"/>
              </a:rPr>
              <a:t>ДОБРО.РФ</a:t>
            </a:r>
            <a:endParaRPr lang="ru-RU" sz="140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40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3. </a:t>
            </a:r>
            <a:r>
              <a:rPr lang="ru-RU" sz="140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Консультирование </a:t>
            </a:r>
            <a:r>
              <a:rPr lang="ru-RU" sz="140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граждан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400" b="1" dirty="0" smtClean="0">
                <a:solidFill>
                  <a:srgbClr val="2B1262"/>
                </a:solidFill>
                <a:latin typeface="Montserrat" panose="00000500000000000000" pitchFamily="2" charset="-52"/>
              </a:rPr>
              <a:t>4. Работа «</a:t>
            </a:r>
            <a:r>
              <a:rPr lang="ru-RU" sz="1400" b="1" dirty="0" err="1" smtClean="0">
                <a:solidFill>
                  <a:srgbClr val="2B1262"/>
                </a:solidFill>
                <a:latin typeface="Montserrat" panose="00000500000000000000" pitchFamily="2" charset="-52"/>
              </a:rPr>
              <a:t>Добро.Взаимно</a:t>
            </a:r>
            <a:r>
              <a:rPr lang="ru-RU" sz="1400" b="1" dirty="0" smtClean="0">
                <a:solidFill>
                  <a:srgbClr val="2B1262"/>
                </a:solidFill>
                <a:latin typeface="Montserrat" panose="00000500000000000000" pitchFamily="2" charset="-52"/>
              </a:rPr>
              <a:t>»</a:t>
            </a:r>
            <a:endParaRPr sz="2800" dirty="0">
              <a:latin typeface="Montserrat" panose="00000500000000000000" pitchFamily="2" charset="-5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5040732" y="1212931"/>
            <a:ext cx="3962400" cy="3692815"/>
          </a:xfrm>
          <a:prstGeom prst="roundRect">
            <a:avLst>
              <a:gd name="adj" fmla="val 18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object 8"/>
          <p:cNvSpPr txBox="1"/>
          <p:nvPr/>
        </p:nvSpPr>
        <p:spPr bwMode="auto">
          <a:xfrm>
            <a:off x="5202257" y="1513724"/>
            <a:ext cx="3484543" cy="26582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400" b="1" dirty="0">
                <a:solidFill>
                  <a:schemeClr val="accent6"/>
                </a:solidFill>
                <a:latin typeface="Montserrat" panose="00000500000000000000" pitchFamily="2" charset="-52"/>
                <a:cs typeface="Euclid Circular B SemiBold"/>
              </a:rPr>
              <a:t>С</a:t>
            </a:r>
            <a:r>
              <a:rPr lang="ru-RU" sz="1400" b="1" dirty="0" smtClean="0">
                <a:solidFill>
                  <a:schemeClr val="accent6"/>
                </a:solidFill>
                <a:latin typeface="Montserrat" panose="00000500000000000000" pitchFamily="2" charset="-52"/>
                <a:cs typeface="Euclid Circular B SemiBold"/>
              </a:rPr>
              <a:t>ервисы, которые мы будем реализовывать в рамках франшизы: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lang="ru-RU" sz="1400" b="1" dirty="0" smtClean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lang="ru-RU" sz="140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40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1. Предоставление помещения</a:t>
            </a:r>
            <a:endParaRPr sz="1400" dirty="0">
              <a:latin typeface="Montserrat" panose="00000500000000000000" pitchFamily="2" charset="-52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40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40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2. Формирование </a:t>
            </a:r>
            <a:r>
              <a:rPr lang="ru-RU" sz="140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и сопровождение волонтерских </a:t>
            </a:r>
            <a:r>
              <a:rPr lang="ru-RU" sz="140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корпусов </a:t>
            </a:r>
            <a:endParaRPr sz="1400" dirty="0">
              <a:latin typeface="Montserrat" panose="00000500000000000000" pitchFamily="2" charset="-52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40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40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3. </a:t>
            </a:r>
            <a:r>
              <a:rPr lang="ru-RU" sz="140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Организация и проведение мероприятий </a:t>
            </a:r>
            <a:endParaRPr sz="1400" dirty="0" smtClean="0">
              <a:latin typeface="Montserrat" panose="00000500000000000000" pitchFamily="2" charset="-52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400" b="1" dirty="0" smtClean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40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4. </a:t>
            </a:r>
            <a:r>
              <a:rPr lang="ru-RU" sz="140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Социальное волонтерство </a:t>
            </a:r>
            <a:endParaRPr sz="1400" dirty="0" smtClean="0">
              <a:latin typeface="Montserrat" panose="00000500000000000000" pitchFamily="2" charset="-52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400" b="1" dirty="0" smtClean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40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5</a:t>
            </a:r>
            <a:r>
              <a:rPr lang="ru-RU" sz="140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. Участие в </a:t>
            </a:r>
            <a:r>
              <a:rPr lang="ru-RU" sz="1400" b="1" dirty="0" smtClean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деятельности Движения </a:t>
            </a:r>
            <a:r>
              <a:rPr lang="ru-RU" sz="140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Первых</a:t>
            </a:r>
            <a:endParaRPr sz="1400" dirty="0">
              <a:latin typeface="Montserrat" panose="00000500000000000000" pitchFamily="2" charset="-52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400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r>
              <a:rPr lang="ru-RU" sz="1400" b="1" dirty="0">
                <a:solidFill>
                  <a:srgbClr val="2B1262"/>
                </a:solidFill>
                <a:latin typeface="Montserrat" panose="00000500000000000000" pitchFamily="2" charset="-52"/>
                <a:cs typeface="Euclid Circular B SemiBold"/>
              </a:rPr>
              <a:t>6. Курсы первой помощи</a:t>
            </a:r>
            <a:endParaRPr sz="1400" dirty="0">
              <a:latin typeface="Montserrat" panose="00000500000000000000" pitchFamily="2" charset="-52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b="1" dirty="0">
              <a:solidFill>
                <a:srgbClr val="2B1262"/>
              </a:solidFill>
              <a:latin typeface="Montserrat" panose="00000500000000000000" pitchFamily="2" charset="-52"/>
              <a:cs typeface="Euclid Circular B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30" name="object 2"/>
          <p:cNvSpPr txBox="1"/>
          <p:nvPr/>
        </p:nvSpPr>
        <p:spPr bwMode="auto">
          <a:xfrm>
            <a:off x="1752600" y="303821"/>
            <a:ext cx="71246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800" b="1" spc="-20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3. Целевая </a:t>
            </a:r>
            <a:r>
              <a:rPr lang="ru-RU" sz="2800" b="1" spc="-20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аудитория</a:t>
            </a:r>
            <a:endParaRPr sz="2800" dirty="0">
              <a:solidFill>
                <a:schemeClr val="bg1"/>
              </a:solidFill>
              <a:latin typeface="Montserrat" panose="00000500000000000000" pitchFamily="2" charset="-52"/>
              <a:cs typeface="Euclid Circular B SemiBold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749298"/>
              </p:ext>
            </p:extLst>
          </p:nvPr>
        </p:nvGraphicFramePr>
        <p:xfrm>
          <a:off x="152400" y="1274419"/>
          <a:ext cx="8839200" cy="386481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4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Целевая группа</a:t>
                      </a:r>
                      <a:endParaRPr lang="ru-RU" sz="16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Ее портрет (возраст, образование, увлечения)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Инструменты по работе</a:t>
                      </a:r>
                      <a:endParaRPr sz="160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с данной целевой группой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35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Молодежь 14+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Категория</a:t>
                      </a:r>
                      <a:r>
                        <a:rPr lang="ru-RU" sz="1600" baseline="0" dirty="0" smtClean="0"/>
                        <a:t> волонтеров, которая состоит из школьников, студентов СПО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Индивидуальная работа, тренинги, поддержка инициатив, образовательные сессии,</a:t>
                      </a:r>
                      <a:r>
                        <a:rPr lang="ru-RU" sz="1600" baseline="0" dirty="0" smtClean="0"/>
                        <a:t> участие в мероприятиях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41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Инвалиды,</a:t>
                      </a:r>
                      <a:r>
                        <a:rPr lang="ru-RU" sz="1600" baseline="0" dirty="0" smtClean="0"/>
                        <a:t> люди с ОВЗ 14+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Категория</a:t>
                      </a:r>
                      <a:r>
                        <a:rPr lang="ru-RU" sz="1600" baseline="0" dirty="0" smtClean="0"/>
                        <a:t> волонтеров, которая состоит из школьников, студентов СПО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Индивидуальная работа, тренинги, поддержка инициатив, образовательные сессии.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41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Пожилые люди, ветераны 55+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Активные</a:t>
                      </a:r>
                      <a:r>
                        <a:rPr lang="ru-RU" sz="1600" baseline="0" dirty="0" smtClean="0"/>
                        <a:t> граждане, имеющие большой опыт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Встречи, образовательные семинары, мастер-классы.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/>
          <p:nvPr/>
        </p:nvSpPr>
        <p:spPr bwMode="auto">
          <a:xfrm>
            <a:off x="1676400" y="307511"/>
            <a:ext cx="411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800" b="1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4. Команда</a:t>
            </a:r>
            <a:endParaRPr sz="28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4734" y="361950"/>
            <a:ext cx="1039266" cy="385582"/>
          </a:xfrm>
          <a:prstGeom prst="rect">
            <a:avLst/>
          </a:prstGeom>
        </p:spPr>
      </p:pic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757342"/>
              </p:ext>
            </p:extLst>
          </p:nvPr>
        </p:nvGraphicFramePr>
        <p:xfrm>
          <a:off x="381000" y="1352550"/>
          <a:ext cx="8534400" cy="35814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93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lt1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ФИО</a:t>
                      </a:r>
                      <a:endParaRPr lang="ru-RU" sz="1600" dirty="0">
                        <a:latin typeface="Euclid Circular B Medium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lt1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Должность</a:t>
                      </a:r>
                      <a:endParaRPr lang="ru-RU" sz="1600" dirty="0">
                        <a:latin typeface="Euclid Circular B Medium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lt1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Выполняемые задачи, за какие сервисы человек ответственен</a:t>
                      </a:r>
                      <a:endParaRPr lang="ru-RU" sz="1600" dirty="0">
                        <a:latin typeface="Euclid Circular B Medium"/>
                        <a:ea typeface="Euclid Circular B Mediu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47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Шестакова Алена Олеговна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Руководитель ДОБРО.Центра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Предоставление помещения;</a:t>
                      </a:r>
                    </a:p>
                    <a:p>
                      <a:pPr>
                        <a:defRPr/>
                      </a:pPr>
                      <a:r>
                        <a:rPr lang="ru-RU" sz="1600" dirty="0" smtClean="0"/>
                        <a:t>Организация и проведение мероприятий;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47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Кудрина Анастасия</a:t>
                      </a:r>
                      <a:r>
                        <a:rPr lang="ru-RU" sz="1600" baseline="0" dirty="0" smtClean="0"/>
                        <a:t> Олеговна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Заместитель</a:t>
                      </a:r>
                      <a:r>
                        <a:rPr lang="ru-RU" sz="1600" baseline="0" dirty="0" smtClean="0"/>
                        <a:t> руководителя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Социальное волонтерство;</a:t>
                      </a:r>
                    </a:p>
                    <a:p>
                      <a:pPr>
                        <a:defRPr/>
                      </a:pPr>
                      <a:r>
                        <a:rPr lang="ru-RU" sz="1600" dirty="0" smtClean="0"/>
                        <a:t>Участие в деятельности Движения Первых;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52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Хафизова</a:t>
                      </a:r>
                      <a:r>
                        <a:rPr lang="ru-RU" sz="1600" baseline="0" dirty="0" smtClean="0"/>
                        <a:t> Лариса Сергеевна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Психолог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Формирование и сопровождение волонтерских корпусов;</a:t>
                      </a:r>
                    </a:p>
                    <a:p>
                      <a:pPr>
                        <a:defRPr/>
                      </a:pPr>
                      <a:r>
                        <a:rPr lang="ru-RU" sz="1600" dirty="0" smtClean="0"/>
                        <a:t>Курсы первой помощи.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 bwMode="auto">
          <a:xfrm>
            <a:off x="0" y="0"/>
            <a:ext cx="9144000" cy="5133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63" name="object 2"/>
          <p:cNvSpPr txBox="1"/>
          <p:nvPr/>
        </p:nvSpPr>
        <p:spPr bwMode="auto">
          <a:xfrm>
            <a:off x="1676400" y="-13599"/>
            <a:ext cx="746760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endParaRPr lang="ru-RU" sz="2000" b="1" spc="-20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5. Финансирование </a:t>
            </a:r>
            <a:r>
              <a:rPr lang="ru-RU" sz="2000" b="1" spc="-20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и организационная </a:t>
            </a:r>
            <a:r>
              <a:rPr lang="ru-RU" sz="2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модель Добро.Центра</a:t>
            </a:r>
            <a:endParaRPr sz="2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999528"/>
              </p:ext>
            </p:extLst>
          </p:nvPr>
        </p:nvGraphicFramePr>
        <p:xfrm>
          <a:off x="447328" y="1659248"/>
          <a:ext cx="8157243" cy="347472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719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9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9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Источник финансирования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Для чего обращаемся</a:t>
                      </a:r>
                      <a:endParaRPr dirty="0"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к этому источники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Что нужно сделать, чтобы получить финансирование?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dirty="0" smtClean="0"/>
                        <a:t>Фонд оплаты труда КГБПОУ «</a:t>
                      </a:r>
                      <a:r>
                        <a:rPr lang="ru-RU" dirty="0" err="1" smtClean="0"/>
                        <a:t>ККОТиП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dirty="0" smtClean="0"/>
                        <a:t>Дополнительная</a:t>
                      </a:r>
                      <a:r>
                        <a:rPr lang="ru-RU" baseline="0" dirty="0" smtClean="0"/>
                        <a:t> ставка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dirty="0" smtClean="0"/>
                        <a:t>Внести изменение в штатное расписание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dirty="0" smtClean="0"/>
                        <a:t>Грантовые конкурсы:</a:t>
                      </a:r>
                    </a:p>
                    <a:p>
                      <a:pPr>
                        <a:defRPr/>
                      </a:pPr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Росмолодежь</a:t>
                      </a:r>
                      <a:endParaRPr lang="ru-RU" dirty="0" smtClean="0"/>
                    </a:p>
                    <a:p>
                      <a:pPr>
                        <a:defRPr/>
                      </a:pPr>
                      <a:r>
                        <a:rPr lang="ru-RU" dirty="0" smtClean="0"/>
                        <a:t>-Территория</a:t>
                      </a:r>
                      <a:r>
                        <a:rPr lang="ru-RU" baseline="0" dirty="0" smtClean="0"/>
                        <a:t> Красноярского края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dirty="0" smtClean="0"/>
                        <a:t>Основной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источник пополнения</a:t>
                      </a:r>
                      <a:r>
                        <a:rPr lang="ru-RU" baseline="0" dirty="0" smtClean="0"/>
                        <a:t> материально-технической базы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dirty="0" smtClean="0"/>
                        <a:t>Обучение</a:t>
                      </a:r>
                      <a:r>
                        <a:rPr lang="ru-RU" baseline="0" dirty="0" smtClean="0"/>
                        <a:t> сотрудников написанию проектных заявок. Победа в </a:t>
                      </a:r>
                      <a:r>
                        <a:rPr lang="ru-RU" baseline="0" dirty="0" err="1" smtClean="0"/>
                        <a:t>грантовых</a:t>
                      </a:r>
                      <a:r>
                        <a:rPr lang="ru-RU" baseline="0" dirty="0" smtClean="0"/>
                        <a:t> конкурсах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dirty="0" smtClean="0"/>
                        <a:t>Субсидии на Добро. центры по</a:t>
                      </a:r>
                      <a:r>
                        <a:rPr lang="ru-RU" baseline="0" dirty="0" smtClean="0"/>
                        <a:t> Красноярскому краю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Основной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источник пополнения</a:t>
                      </a:r>
                      <a:r>
                        <a:rPr lang="ru-RU" baseline="0" dirty="0" smtClean="0"/>
                        <a:t> материально-технической базы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dirty="0" smtClean="0"/>
                        <a:t>Нужно подать заявку и выиграть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 bwMode="auto">
          <a:xfrm>
            <a:off x="447328" y="990007"/>
            <a:ext cx="8167114" cy="5965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2B1262"/>
              </a:solidFill>
            </a:endParaRPr>
          </a:p>
        </p:txBody>
      </p:sp>
      <p:sp>
        <p:nvSpPr>
          <p:cNvPr id="9" name="object 8"/>
          <p:cNvSpPr txBox="1"/>
          <p:nvPr/>
        </p:nvSpPr>
        <p:spPr bwMode="auto">
          <a:xfrm>
            <a:off x="675928" y="1100442"/>
            <a:ext cx="7700041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Учредитель 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: Красноярское государственное бюджетное профессиональное образовательное учреждение «Красноярский колледж отраслевых технологий и предпринимательства»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 bwMode="auto">
          <a:xfrm>
            <a:off x="0" y="-1761"/>
            <a:ext cx="9144000" cy="5145261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4734" y="189888"/>
            <a:ext cx="1039266" cy="385582"/>
          </a:xfrm>
          <a:prstGeom prst="rect">
            <a:avLst/>
          </a:prstGeom>
        </p:spPr>
      </p:pic>
      <p:sp>
        <p:nvSpPr>
          <p:cNvPr id="54" name="object 2"/>
          <p:cNvSpPr txBox="1"/>
          <p:nvPr/>
        </p:nvSpPr>
        <p:spPr bwMode="auto">
          <a:xfrm>
            <a:off x="1862309" y="234140"/>
            <a:ext cx="694338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000" b="1" spc="-20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6</a:t>
            </a:r>
            <a:r>
              <a:rPr lang="ru-RU" sz="2000" b="1" spc="-20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. Взаимодействие</a:t>
            </a:r>
            <a:r>
              <a:rPr lang="ru-RU" sz="1200" dirty="0">
                <a:latin typeface="Montserrat" panose="00000500000000000000" pitchFamily="2" charset="-52"/>
                <a:cs typeface="Euclid Circular B SemiBold"/>
              </a:rPr>
              <a:t> </a:t>
            </a:r>
            <a:r>
              <a:rPr lang="ru-RU" sz="2000" b="1" spc="-20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с </a:t>
            </a:r>
            <a:r>
              <a:rPr lang="ru-RU" sz="2000" b="1" spc="-20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партнерами</a:t>
            </a:r>
            <a:endParaRPr sz="2000" dirty="0">
              <a:solidFill>
                <a:schemeClr val="bg1"/>
              </a:solidFill>
              <a:latin typeface="Montserrat" panose="00000500000000000000" pitchFamily="2" charset="-52"/>
              <a:cs typeface="Euclid Circular B SemiBold"/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281157"/>
              </p:ext>
            </p:extLst>
          </p:nvPr>
        </p:nvGraphicFramePr>
        <p:xfrm>
          <a:off x="152400" y="666750"/>
          <a:ext cx="8763000" cy="34442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63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Партнер</a:t>
                      </a:r>
                      <a:endParaRPr lang="ru-RU" sz="16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Что вы можете дать партнеру?</a:t>
                      </a:r>
                      <a:endParaRPr lang="ru-RU" sz="16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Что вы хотите получить</a:t>
                      </a:r>
                      <a:endParaRPr sz="1600" dirty="0">
                        <a:latin typeface="Montserrat" panose="00000500000000000000" pitchFamily="2" charset="-52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от партнера?</a:t>
                      </a:r>
                      <a:endParaRPr lang="ru-RU" sz="16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3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aseline="0" dirty="0" smtClean="0"/>
                        <a:t>Агентство молодежной политики  и реализации программ общественного развития Красноярского края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Выполнение количественных и качественных показателей по Красноярскому краю (проведение мероприятий, количество вовлеченной молодежи)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Методическая</a:t>
                      </a:r>
                      <a:r>
                        <a:rPr lang="ru-RU" sz="1600" baseline="0" dirty="0" smtClean="0"/>
                        <a:t> помощь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Ресурсный Добро.центр Красноярского края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Помощь в проведении мероприятий, информационная </a:t>
                      </a:r>
                      <a:r>
                        <a:rPr lang="ru-RU" sz="1600" baseline="0" dirty="0" smtClean="0"/>
                        <a:t>поддержка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Активное участие в жизни Добро.Центра. Вовлечение большего количества молодежи в волонтёрское</a:t>
                      </a:r>
                      <a:r>
                        <a:rPr lang="ru-RU" sz="1600" baseline="0" dirty="0" smtClean="0"/>
                        <a:t> сообщество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 bwMode="auto">
          <a:xfrm>
            <a:off x="0" y="-1761"/>
            <a:ext cx="9144000" cy="5145261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4734" y="189888"/>
            <a:ext cx="1039266" cy="385582"/>
          </a:xfrm>
          <a:prstGeom prst="rect">
            <a:avLst/>
          </a:prstGeom>
        </p:spPr>
      </p:pic>
      <p:sp>
        <p:nvSpPr>
          <p:cNvPr id="54" name="object 2"/>
          <p:cNvSpPr txBox="1"/>
          <p:nvPr/>
        </p:nvSpPr>
        <p:spPr bwMode="auto">
          <a:xfrm>
            <a:off x="1862309" y="234140"/>
            <a:ext cx="694338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000" b="1" spc="-20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6</a:t>
            </a:r>
            <a:r>
              <a:rPr lang="ru-RU" sz="2000" b="1" spc="-20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. Взаимодействие</a:t>
            </a:r>
            <a:r>
              <a:rPr lang="ru-RU" sz="1200" dirty="0">
                <a:latin typeface="Montserrat" panose="00000500000000000000" pitchFamily="2" charset="-52"/>
                <a:cs typeface="Euclid Circular B SemiBold"/>
              </a:rPr>
              <a:t> </a:t>
            </a:r>
            <a:r>
              <a:rPr lang="ru-RU" sz="2000" b="1" spc="-20" dirty="0" smtClean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с </a:t>
            </a:r>
            <a:r>
              <a:rPr lang="ru-RU" sz="2000" b="1" spc="-20" dirty="0">
                <a:solidFill>
                  <a:schemeClr val="bg1"/>
                </a:solidFill>
                <a:latin typeface="Montserrat" panose="00000500000000000000" pitchFamily="2" charset="-52"/>
                <a:cs typeface="Euclid Circular B SemiBold"/>
              </a:rPr>
              <a:t>партнерами</a:t>
            </a:r>
            <a:endParaRPr sz="2000" dirty="0">
              <a:solidFill>
                <a:schemeClr val="bg1"/>
              </a:solidFill>
              <a:latin typeface="Montserrat" panose="00000500000000000000" pitchFamily="2" charset="-52"/>
              <a:cs typeface="Euclid Circular B SemiBold"/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87494"/>
              </p:ext>
            </p:extLst>
          </p:nvPr>
        </p:nvGraphicFramePr>
        <p:xfrm>
          <a:off x="152400" y="666750"/>
          <a:ext cx="8763000" cy="34442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63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Партнер</a:t>
                      </a:r>
                      <a:endParaRPr lang="ru-RU" sz="16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Что вы можете дать партнеру?</a:t>
                      </a:r>
                      <a:endParaRPr lang="ru-RU" sz="16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Что вы хотите получить</a:t>
                      </a:r>
                      <a:endParaRPr sz="1600" dirty="0">
                        <a:latin typeface="Montserrat" panose="00000500000000000000" pitchFamily="2" charset="-52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lt1"/>
                          </a:solidFill>
                          <a:latin typeface="Montserrat" panose="00000500000000000000" pitchFamily="2" charset="-52"/>
                          <a:ea typeface="Euclid Circular B Medium"/>
                          <a:cs typeface="Arial"/>
                        </a:rPr>
                        <a:t>от партнера?</a:t>
                      </a:r>
                      <a:endParaRPr lang="ru-RU" sz="1600" dirty="0">
                        <a:latin typeface="Montserrat" panose="00000500000000000000" pitchFamily="2" charset="-52"/>
                        <a:ea typeface="Euclid Circular B Mediu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Государственные структуры</a:t>
                      </a:r>
                      <a:r>
                        <a:rPr lang="ru-RU" sz="1600" baseline="0" dirty="0" smtClean="0"/>
                        <a:t> власти: администрация района, города, края.</a:t>
                      </a:r>
                    </a:p>
                    <a:p>
                      <a:pPr>
                        <a:defRPr/>
                      </a:pPr>
                      <a:r>
                        <a:rPr lang="ru-RU" sz="1600" baseline="0" dirty="0" smtClean="0"/>
                        <a:t>Центр социальной помощи семьи и детям Октябрьского района г. Красноярска;</a:t>
                      </a:r>
                    </a:p>
                    <a:p>
                      <a:pPr>
                        <a:defRPr/>
                      </a:pPr>
                      <a:r>
                        <a:rPr lang="ru-RU" sz="16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Пансионат для граждан пожилого возраста и инвалидов </a:t>
                      </a:r>
                      <a:r>
                        <a:rPr lang="ru-RU" sz="1600" baseline="0" dirty="0" smtClean="0"/>
                        <a:t>«Ветеран»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Помощь</a:t>
                      </a:r>
                      <a:r>
                        <a:rPr lang="ru-RU" sz="1600" baseline="0" dirty="0" smtClean="0"/>
                        <a:t> в привлечении волонтеров, предоставление необходимого оборудования.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Информационная поддержка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63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Субъекты</a:t>
                      </a:r>
                      <a:r>
                        <a:rPr lang="ru-RU" sz="1600" baseline="0" dirty="0" smtClean="0"/>
                        <a:t> малого и среднего бизнеса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Информационная поддержка, реклама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dirty="0" smtClean="0"/>
                        <a:t>Спонсорская</a:t>
                      </a:r>
                      <a:r>
                        <a:rPr lang="ru-RU" sz="1600" baseline="0" dirty="0" smtClean="0"/>
                        <a:t> помощь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0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 bwMode="auto">
          <a:xfrm>
            <a:off x="-34636" y="1732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33" name="object 2"/>
          <p:cNvSpPr txBox="1"/>
          <p:nvPr/>
        </p:nvSpPr>
        <p:spPr bwMode="auto">
          <a:xfrm>
            <a:off x="457200" y="895350"/>
            <a:ext cx="7162800" cy="474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3000" b="1" spc="-20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7</a:t>
            </a: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. Пространство </a:t>
            </a:r>
            <a:r>
              <a:rPr lang="ru-RU" sz="3000" b="1" spc="-20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и брендинг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7" y="3199504"/>
            <a:ext cx="2196163" cy="164883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174536" y="4811604"/>
            <a:ext cx="2223410" cy="2365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rgbClr val="2B1262"/>
                </a:solidFill>
              </a:rPr>
              <a:t>Рабочие места</a:t>
            </a:r>
            <a:endParaRPr lang="ru-RU" dirty="0">
              <a:solidFill>
                <a:srgbClr val="2B126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6" y="1422663"/>
            <a:ext cx="2171624" cy="1630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16" y="3199504"/>
            <a:ext cx="2172691" cy="1631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16" y="1422663"/>
            <a:ext cx="2171624" cy="163041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4899446" y="3330580"/>
            <a:ext cx="4123193" cy="18129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r>
              <a:rPr lang="ru-RU" sz="1600" dirty="0" smtClean="0">
                <a:solidFill>
                  <a:schemeClr val="tx1"/>
                </a:solidFill>
                <a:latin typeface="Euclid Circular B SemiBold"/>
              </a:rPr>
              <a:t>Ценности закладываемые в пространство Добро.Центра:</a:t>
            </a:r>
          </a:p>
          <a:p>
            <a:pPr algn="l">
              <a:defRPr/>
            </a:pPr>
            <a:r>
              <a:rPr lang="ru-RU" sz="1600" dirty="0" smtClean="0">
                <a:solidFill>
                  <a:schemeClr val="tx1"/>
                </a:solidFill>
                <a:latin typeface="Euclid Circular B SemiBold"/>
              </a:rPr>
              <a:t>– </a:t>
            </a:r>
            <a:r>
              <a:rPr lang="ru-RU" sz="1600" dirty="0">
                <a:solidFill>
                  <a:schemeClr val="tx1"/>
                </a:solidFill>
                <a:latin typeface="Euclid Circular B SemiBold"/>
              </a:rPr>
              <a:t>открытость</a:t>
            </a:r>
            <a:endParaRPr lang="ru-RU" sz="1600" dirty="0" smtClean="0">
              <a:solidFill>
                <a:schemeClr val="tx1"/>
              </a:solidFill>
              <a:latin typeface="Euclid Circular B SemiBold"/>
            </a:endParaRPr>
          </a:p>
          <a:p>
            <a:pPr algn="l">
              <a:defRPr/>
            </a:pPr>
            <a:r>
              <a:rPr lang="ru-RU" sz="1600" dirty="0">
                <a:solidFill>
                  <a:schemeClr val="tx1"/>
                </a:solidFill>
                <a:latin typeface="Euclid Circular B SemiBold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Euclid Circular B SemiBold"/>
              </a:rPr>
              <a:t>доступность</a:t>
            </a:r>
          </a:p>
          <a:p>
            <a:pPr algn="l">
              <a:defRPr/>
            </a:pPr>
            <a:r>
              <a:rPr lang="ru-RU" sz="1600" dirty="0" smtClean="0">
                <a:solidFill>
                  <a:schemeClr val="tx1"/>
                </a:solidFill>
                <a:latin typeface="Euclid Circular B SemiBold"/>
              </a:rPr>
              <a:t>– инициативность</a:t>
            </a:r>
          </a:p>
          <a:p>
            <a:pPr algn="l">
              <a:defRPr/>
            </a:pPr>
            <a:r>
              <a:rPr lang="ru-RU" sz="1600" dirty="0">
                <a:solidFill>
                  <a:schemeClr val="tx1"/>
                </a:solidFill>
                <a:latin typeface="Euclid Circular B SemiBold"/>
              </a:rPr>
              <a:t>– стремление </a:t>
            </a:r>
            <a:r>
              <a:rPr lang="ru-RU" sz="1600" dirty="0" smtClean="0">
                <a:solidFill>
                  <a:schemeClr val="tx1"/>
                </a:solidFill>
                <a:latin typeface="Euclid Circular B SemiBold"/>
              </a:rPr>
              <a:t>к новым знаниям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9446" y="1422663"/>
            <a:ext cx="2173884" cy="16304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t="13586" b="18196"/>
          <a:stretch/>
        </p:blipFill>
        <p:spPr>
          <a:xfrm>
            <a:off x="7230115" y="1422664"/>
            <a:ext cx="1792524" cy="1630414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 bwMode="auto">
          <a:xfrm>
            <a:off x="2545004" y="3005407"/>
            <a:ext cx="2185247" cy="2365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rgbClr val="2B1262"/>
                </a:solidFill>
              </a:rPr>
              <a:t>Коворкинг</a:t>
            </a:r>
            <a:endParaRPr lang="ru-RU" dirty="0">
              <a:solidFill>
                <a:srgbClr val="2B126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2538193" y="4811604"/>
            <a:ext cx="2185247" cy="2365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rgbClr val="2B1262"/>
                </a:solidFill>
              </a:rPr>
              <a:t>Лаунж-зона</a:t>
            </a:r>
            <a:endParaRPr lang="ru-RU" dirty="0">
              <a:solidFill>
                <a:srgbClr val="2B1262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4911815" y="2997794"/>
            <a:ext cx="4110824" cy="24419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rgbClr val="2B1262"/>
                </a:solidFill>
              </a:rPr>
              <a:t>Конференц-зал на 120 человек</a:t>
            </a:r>
            <a:endParaRPr lang="ru-RU" dirty="0">
              <a:solidFill>
                <a:srgbClr val="2B126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l="63749" t="17407" r="15417" b="45556"/>
          <a:stretch/>
        </p:blipFill>
        <p:spPr>
          <a:xfrm>
            <a:off x="8001000" y="374174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 bwMode="auto">
          <a:xfrm>
            <a:off x="-34636" y="1732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33" name="object 2"/>
          <p:cNvSpPr txBox="1"/>
          <p:nvPr/>
        </p:nvSpPr>
        <p:spPr bwMode="auto">
          <a:xfrm>
            <a:off x="914400" y="2190750"/>
            <a:ext cx="7162800" cy="474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Спасибо за внимание!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5923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24462</TotalTime>
  <Words>622</Words>
  <Application>Microsoft Office PowerPoint</Application>
  <DocSecurity>0</DocSecurity>
  <PresentationFormat>Экран (16:9)</PresentationFormat>
  <Paragraphs>120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Euclid Circular B</vt:lpstr>
      <vt:lpstr>Euclid Circular B Medium</vt:lpstr>
      <vt:lpstr>Euclid Circular B SemiBold</vt:lpstr>
      <vt:lpstr>Montserrat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Арина</dc:creator>
  <cp:keywords/>
  <dc:description/>
  <cp:lastModifiedBy>user</cp:lastModifiedBy>
  <cp:revision>240</cp:revision>
  <dcterms:created xsi:type="dcterms:W3CDTF">2023-03-13T00:14:48Z</dcterms:created>
  <dcterms:modified xsi:type="dcterms:W3CDTF">2024-06-07T05:39:44Z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2023-03-13T00:00:00Z</vt:filetime>
  </property>
</Properties>
</file>