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Inter" panose="020B0604020202020204" charset="0"/>
      <p:regular r:id="rId23"/>
    </p:embeddedFont>
    <p:embeddedFont>
      <p:font typeface="Inter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22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51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650757" y="3442335"/>
            <a:ext cx="8637243" cy="4209375"/>
            <a:chOff x="0" y="95251"/>
            <a:chExt cx="11516324" cy="5612500"/>
          </a:xfrm>
        </p:grpSpPr>
        <p:sp>
          <p:nvSpPr>
            <p:cNvPr id="4" name="TextBox 4"/>
            <p:cNvSpPr txBox="1"/>
            <p:nvPr/>
          </p:nvSpPr>
          <p:spPr>
            <a:xfrm>
              <a:off x="0" y="95251"/>
              <a:ext cx="11516324" cy="1706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70"/>
                </a:lnSpc>
              </a:pPr>
              <a:r>
                <a:rPr lang="ru-RU" sz="4800" dirty="0">
                  <a:solidFill>
                    <a:srgbClr val="2C3A99"/>
                  </a:solidFill>
                  <a:latin typeface="Inter"/>
                </a:rPr>
                <a:t>ЦЕНТР ДОБРОВОЛЬЧЕСКИХ</a:t>
              </a:r>
              <a:r>
                <a:rPr lang="en-US" sz="4800" dirty="0">
                  <a:solidFill>
                    <a:srgbClr val="2C3A99"/>
                  </a:solidFill>
                  <a:latin typeface="Inter"/>
                </a:rPr>
                <a:t>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219538"/>
              <a:ext cx="11516324" cy="1435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920"/>
                </a:lnSpc>
              </a:pPr>
              <a:r>
                <a:rPr lang="ru-RU" sz="10500" dirty="0">
                  <a:solidFill>
                    <a:srgbClr val="2C3A99"/>
                  </a:solidFill>
                  <a:latin typeface="Inter"/>
                </a:rPr>
                <a:t>ИНИЦИАТИВ</a:t>
              </a:r>
              <a:endParaRPr lang="en-US" sz="10500" dirty="0">
                <a:solidFill>
                  <a:srgbClr val="2C3A99"/>
                </a:solidFill>
                <a:latin typeface="Inte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655907"/>
              <a:ext cx="11516324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49"/>
                </a:lnSpc>
              </a:pPr>
              <a:r>
                <a:rPr lang="en-US" sz="5800" dirty="0">
                  <a:solidFill>
                    <a:srgbClr val="2C3A99"/>
                  </a:solidFill>
                  <a:latin typeface="Inter"/>
                </a:rPr>
                <a:t>СУРГУТСКО</a:t>
              </a:r>
              <a:r>
                <a:rPr lang="ru-RU" sz="5800" dirty="0">
                  <a:solidFill>
                    <a:srgbClr val="2C3A99"/>
                  </a:solidFill>
                  <a:latin typeface="Inter"/>
                </a:rPr>
                <a:t>ГО</a:t>
              </a:r>
              <a:r>
                <a:rPr lang="en-US" sz="5800" dirty="0">
                  <a:solidFill>
                    <a:srgbClr val="2C3A99"/>
                  </a:solidFill>
                  <a:latin typeface="Inter"/>
                </a:rPr>
                <a:t> РАЙОН</a:t>
              </a:r>
              <a:r>
                <a:rPr lang="ru-RU" sz="5800" dirty="0">
                  <a:solidFill>
                    <a:srgbClr val="2C3A99"/>
                  </a:solidFill>
                  <a:latin typeface="Inter"/>
                </a:rPr>
                <a:t>А</a:t>
              </a:r>
              <a:endParaRPr lang="en-US" sz="5800" dirty="0">
                <a:solidFill>
                  <a:srgbClr val="2C3A99"/>
                </a:solidFill>
                <a:latin typeface="Inter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248777" y="0"/>
            <a:ext cx="11039223" cy="1028700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Freeform 3"/>
          <p:cNvSpPr/>
          <p:nvPr/>
        </p:nvSpPr>
        <p:spPr>
          <a:xfrm flipH="1">
            <a:off x="7248777" y="0"/>
            <a:ext cx="11039223" cy="10287000"/>
          </a:xfrm>
          <a:custGeom>
            <a:avLst/>
            <a:gdLst/>
            <a:ahLst/>
            <a:cxnLst/>
            <a:rect l="l" t="t" r="r" b="b"/>
            <a:pathLst>
              <a:path w="11039223" h="10287000">
                <a:moveTo>
                  <a:pt x="11039223" y="0"/>
                </a:moveTo>
                <a:lnTo>
                  <a:pt x="0" y="0"/>
                </a:lnTo>
                <a:lnTo>
                  <a:pt x="0" y="10287000"/>
                </a:lnTo>
                <a:lnTo>
                  <a:pt x="11039223" y="10287000"/>
                </a:lnTo>
                <a:lnTo>
                  <a:pt x="11039223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l="-19802" r="-1980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19175"/>
            <a:ext cx="8590736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FFFFFF"/>
                </a:solidFill>
                <a:latin typeface="Inter Bold"/>
              </a:rPr>
              <a:t>ПОДГОТОВКА</a:t>
            </a:r>
          </a:p>
          <a:p>
            <a:pPr>
              <a:lnSpc>
                <a:spcPts val="9000"/>
              </a:lnSpc>
            </a:pPr>
            <a:r>
              <a:rPr lang="en-US" sz="7500">
                <a:solidFill>
                  <a:srgbClr val="FFFFFF"/>
                </a:solidFill>
                <a:latin typeface="Inter Bold"/>
              </a:rPr>
              <a:t>ДОБРОВОЛЬЦЕВ</a:t>
            </a:r>
          </a:p>
          <a:p>
            <a:pPr>
              <a:lnSpc>
                <a:spcPts val="2160"/>
              </a:lnSpc>
            </a:pPr>
            <a:endParaRPr lang="en-US" sz="7500">
              <a:solidFill>
                <a:srgbClr val="FFFFFF"/>
              </a:solidFill>
              <a:latin typeface="Inter Bold"/>
            </a:endParaRPr>
          </a:p>
          <a:p>
            <a:pPr>
              <a:lnSpc>
                <a:spcPts val="1439"/>
              </a:lnSpc>
            </a:pPr>
            <a:endParaRPr lang="en-US" sz="7500">
              <a:solidFill>
                <a:srgbClr val="FFFFFF"/>
              </a:solidFill>
              <a:latin typeface="Inter Bold"/>
            </a:endParaRPr>
          </a:p>
          <a:p>
            <a:pPr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Inter Bold"/>
              </a:rPr>
              <a:t>ОРГАНИЗАЦИЯ И ПРОВЕДЕНИЕ</a:t>
            </a:r>
          </a:p>
          <a:p>
            <a:pPr>
              <a:lnSpc>
                <a:spcPts val="3360"/>
              </a:lnSpc>
            </a:pPr>
            <a:r>
              <a:rPr lang="en-US" sz="2800" spc="114">
                <a:solidFill>
                  <a:srgbClr val="FFFFFF"/>
                </a:solidFill>
                <a:latin typeface="Inter Bold"/>
              </a:rPr>
              <a:t>ОБУЧАЮЩИХ МЕРОПРИЯТИЙ 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3380963"/>
            <a:ext cx="1481187" cy="0"/>
          </a:xfrm>
          <a:prstGeom prst="line">
            <a:avLst/>
          </a:prstGeom>
          <a:ln w="85725" cap="rnd">
            <a:solidFill>
              <a:srgbClr val="EFAFE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92265" y="0"/>
            <a:ext cx="7995735" cy="1028700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Freeform 3"/>
          <p:cNvSpPr/>
          <p:nvPr/>
        </p:nvSpPr>
        <p:spPr>
          <a:xfrm>
            <a:off x="10292265" y="0"/>
            <a:ext cx="7995735" cy="10287000"/>
          </a:xfrm>
          <a:custGeom>
            <a:avLst/>
            <a:gdLst/>
            <a:ahLst/>
            <a:cxnLst/>
            <a:rect l="l" t="t" r="r" b="b"/>
            <a:pathLst>
              <a:path w="7995735" h="10287000">
                <a:moveTo>
                  <a:pt x="0" y="0"/>
                </a:moveTo>
                <a:lnTo>
                  <a:pt x="7995735" y="0"/>
                </a:lnTo>
                <a:lnTo>
                  <a:pt x="79957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3566" b="-302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148869" y="4638675"/>
            <a:ext cx="6282528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>
                <a:solidFill>
                  <a:srgbClr val="FFFFFF"/>
                </a:solidFill>
                <a:latin typeface="Inter Bold"/>
              </a:rPr>
              <a:t>УЧАСТНИКИ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24190" y="1640807"/>
            <a:ext cx="7454666" cy="2061186"/>
            <a:chOff x="0" y="0"/>
            <a:chExt cx="9939555" cy="2748248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9939555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 spc="28">
                  <a:solidFill>
                    <a:srgbClr val="4657C8"/>
                  </a:solidFill>
                  <a:latin typeface="Inter Bold"/>
                </a:rPr>
                <a:t>ВОЛОНТЁРЫ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01194"/>
              <a:ext cx="9939555" cy="1947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en-US" sz="2099" spc="20">
                  <a:solidFill>
                    <a:srgbClr val="EFAFEF"/>
                  </a:solidFill>
                  <a:latin typeface="Inter Bold"/>
                </a:rPr>
                <a:t>различных направлений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 spc="21">
                  <a:solidFill>
                    <a:srgbClr val="EFAFEF"/>
                  </a:solidFill>
                  <a:latin typeface="Inter Bold"/>
                </a:rPr>
                <a:t>(экология, зоозащита, патриотическое направление, социальное волонтёрство, волонтёры культуры, медиа волонтёры, поисковые отряды и т.д.)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48131" y="4316485"/>
            <a:ext cx="7454666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spc="28">
                <a:solidFill>
                  <a:srgbClr val="4657C8"/>
                </a:solidFill>
                <a:latin typeface="Inter Bold"/>
              </a:rPr>
              <a:t>РУКОВОДИТЕЛИ ВОЛОНТЁРСКИХ ОБЬЕДИНЕНИЙ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8131" y="5116585"/>
            <a:ext cx="7454666" cy="73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21">
                <a:solidFill>
                  <a:srgbClr val="EFAFEF"/>
                </a:solidFill>
                <a:latin typeface="Inter Bold"/>
              </a:rPr>
              <a:t>школьные отряды, студенческие отряды, корпоративные объединения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48131" y="6933750"/>
            <a:ext cx="7454666" cy="2579530"/>
            <a:chOff x="0" y="0"/>
            <a:chExt cx="9939555" cy="343937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9939555" cy="2244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 spc="28">
                  <a:solidFill>
                    <a:srgbClr val="4657C8"/>
                  </a:solidFill>
                  <a:latin typeface="Inter Bold"/>
                </a:rPr>
                <a:t>ВОЛОНТЕРСКИЕ ЦЕНТРЫ, НКО, ОБЪЕДИНЕНИЯ НА БАЗЕ МОЛОДЁЖНЫХ ЦЕНТРОВ, ОБРАЗОВАТЕЛЬНЫХ ОРГАНИЗАЦИЙ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477594"/>
              <a:ext cx="9939555" cy="961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spc="21">
                  <a:solidFill>
                    <a:srgbClr val="EFAFEF"/>
                  </a:solidFill>
                  <a:latin typeface="Inter Bold"/>
                </a:rPr>
                <a:t>осуществляющие деятельность в сфере волонтёрства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39247" y="630598"/>
            <a:ext cx="6886233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>
                <a:solidFill>
                  <a:srgbClr val="FFFFFF"/>
                </a:solidFill>
                <a:latin typeface="Inter Bold"/>
              </a:rPr>
              <a:t>ОБУЧАЮЩИЙ</a:t>
            </a:r>
          </a:p>
          <a:p>
            <a:pPr>
              <a:lnSpc>
                <a:spcPts val="8250"/>
              </a:lnSpc>
            </a:pPr>
            <a:r>
              <a:rPr lang="en-US" sz="7500" spc="367">
                <a:solidFill>
                  <a:srgbClr val="FFFFFF"/>
                </a:solidFill>
                <a:latin typeface="Inter Bold"/>
              </a:rPr>
              <a:t>КОМПОНЕНТ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786874" y="2661718"/>
            <a:ext cx="5138606" cy="616387"/>
            <a:chOff x="0" y="0"/>
            <a:chExt cx="6851475" cy="82184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851475" cy="821849"/>
            </a:xfrm>
            <a:prstGeom prst="rect">
              <a:avLst/>
            </a:prstGeom>
            <a:solidFill>
              <a:srgbClr val="EFAFE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366468" y="150395"/>
              <a:ext cx="4319753" cy="521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r>
                <a:rPr lang="en-US" sz="2599">
                  <a:solidFill>
                    <a:srgbClr val="4657C8"/>
                  </a:solidFill>
                  <a:latin typeface="Inter Bold"/>
                </a:rPr>
                <a:t>районные проекты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0"/>
            <a:ext cx="7172499" cy="1028700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7" name="Freeform 7"/>
          <p:cNvSpPr/>
          <p:nvPr/>
        </p:nvSpPr>
        <p:spPr>
          <a:xfrm>
            <a:off x="0" y="0"/>
            <a:ext cx="7172499" cy="10287000"/>
          </a:xfrm>
          <a:custGeom>
            <a:avLst/>
            <a:gdLst/>
            <a:ahLst/>
            <a:cxnLst/>
            <a:rect l="l" t="t" r="r" b="b"/>
            <a:pathLst>
              <a:path w="7172499" h="10287000">
                <a:moveTo>
                  <a:pt x="0" y="0"/>
                </a:moveTo>
                <a:lnTo>
                  <a:pt x="7172499" y="0"/>
                </a:lnTo>
                <a:lnTo>
                  <a:pt x="71724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t="-2292" b="-229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460466" y="4026368"/>
            <a:ext cx="5139722" cy="4234099"/>
            <a:chOff x="0" y="0"/>
            <a:chExt cx="6852963" cy="5645466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6852963" cy="966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r>
                <a:rPr lang="en-US" sz="2400" spc="24">
                  <a:solidFill>
                    <a:srgbClr val="EFAFEF"/>
                  </a:solidFill>
                  <a:latin typeface="Inter Bold"/>
                </a:rPr>
                <a:t>ДОБРЫЕ ПРАКТИКИ РАЙОНА</a:t>
              </a:r>
            </a:p>
            <a:p>
              <a:pPr algn="ctr">
                <a:lnSpc>
                  <a:spcPts val="2880"/>
                </a:lnSpc>
              </a:pPr>
              <a:endParaRPr lang="en-US" sz="2400" spc="24">
                <a:solidFill>
                  <a:srgbClr val="EFAFEF"/>
                </a:solidFill>
                <a:latin typeface="Inter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08721"/>
              <a:ext cx="6852963" cy="4436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spc="24">
                  <a:solidFill>
                    <a:srgbClr val="FAF7FA"/>
                  </a:solidFill>
                  <a:latin typeface="Inter"/>
                </a:rPr>
                <a:t>муниципальный этап Международной премии #МЫВМЕСТЕ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24">
                  <a:solidFill>
                    <a:srgbClr val="FAF7FA"/>
                  </a:solidFill>
                  <a:latin typeface="Inter"/>
                </a:rPr>
                <a:t>Обучающие семинары: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24">
                  <a:solidFill>
                    <a:srgbClr val="FAF7FA"/>
                  </a:solidFill>
                  <a:latin typeface="Inter"/>
                </a:rPr>
                <a:t>- написание/оформление проектов;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24">
                  <a:solidFill>
                    <a:srgbClr val="FAF7FA"/>
                  </a:solidFill>
                  <a:latin typeface="Inter"/>
                </a:rPr>
                <a:t>- составление проектных заявок;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24">
                  <a:solidFill>
                    <a:srgbClr val="FAF7FA"/>
                  </a:solidFill>
                  <a:latin typeface="Inter"/>
                </a:rPr>
                <a:t>- публичная защита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86874" y="4026368"/>
            <a:ext cx="5138606" cy="5129027"/>
            <a:chOff x="0" y="0"/>
            <a:chExt cx="6851475" cy="683870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6851475" cy="483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r>
                <a:rPr lang="en-US" sz="2400" spc="24">
                  <a:solidFill>
                    <a:srgbClr val="EFAFEF"/>
                  </a:solidFill>
                  <a:latin typeface="Inter Bold"/>
                </a:rPr>
                <a:t>"ВОЛОНТЁРСКИЙ КОВОРКИНГ"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25557"/>
              <a:ext cx="6851475" cy="6113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u="sng" spc="24">
                  <a:solidFill>
                    <a:srgbClr val="FAF7FA"/>
                  </a:solidFill>
                  <a:latin typeface="Inter"/>
                </a:rPr>
                <a:t>обучающие мастер-классы: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24">
                  <a:solidFill>
                    <a:srgbClr val="FAF7FA"/>
                  </a:solidFill>
                  <a:latin typeface="Inter"/>
                </a:rPr>
                <a:t>- событийное волонтёрство; 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24">
                  <a:solidFill>
                    <a:srgbClr val="FAF7FA"/>
                  </a:solidFill>
                  <a:latin typeface="Inter"/>
                </a:rPr>
                <a:t>- мотивация, и наставничество в сфере волонтёрства;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24">
                  <a:solidFill>
                    <a:srgbClr val="FAF7FA"/>
                  </a:solidFill>
                  <a:latin typeface="Inter"/>
                </a:rPr>
                <a:t>- создание постоянного волонтёрского корпуса; 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24">
                  <a:solidFill>
                    <a:srgbClr val="FAF7FA"/>
                  </a:solidFill>
                  <a:latin typeface="Inter"/>
                </a:rPr>
                <a:t>- организация и управление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24">
                  <a:solidFill>
                    <a:srgbClr val="FAF7FA"/>
                  </a:solidFill>
                  <a:latin typeface="Inter"/>
                </a:rPr>
                <a:t>волонтёрской деятельностью в медиасфере, здравоохранении, профилактике общественной безопасности.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4816009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4816009"/>
          </a:xfrm>
          <a:custGeom>
            <a:avLst/>
            <a:gdLst/>
            <a:ahLst/>
            <a:cxnLst/>
            <a:rect l="l" t="t" r="r" b="b"/>
            <a:pathLst>
              <a:path w="18288000" h="4816009">
                <a:moveTo>
                  <a:pt x="0" y="0"/>
                </a:moveTo>
                <a:lnTo>
                  <a:pt x="18288000" y="0"/>
                </a:lnTo>
                <a:lnTo>
                  <a:pt x="18288000" y="4816009"/>
                </a:lnTo>
                <a:lnTo>
                  <a:pt x="0" y="481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l="-12599" t="-99029" r="-10663" b="-3910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56521" y="1498521"/>
            <a:ext cx="12974959" cy="181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FFFFFF"/>
                </a:solidFill>
                <a:latin typeface="Inter Bold"/>
              </a:rPr>
              <a:t>СЛЁТ ВОЛОНТЁРОВ </a:t>
            </a:r>
          </a:p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"ДОБРЫЙ РАЙОН"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260104"/>
            <a:ext cx="4455111" cy="2536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spc="24">
                <a:solidFill>
                  <a:srgbClr val="FFFFFF"/>
                </a:solidFill>
                <a:latin typeface="Inter Bold"/>
              </a:rPr>
              <a:t>ТЕХНОЛОГИИ</a:t>
            </a:r>
          </a:p>
          <a:p>
            <a:pPr algn="ctr">
              <a:lnSpc>
                <a:spcPts val="2880"/>
              </a:lnSpc>
            </a:pPr>
            <a:r>
              <a:rPr lang="en-US" sz="2400" spc="24">
                <a:solidFill>
                  <a:srgbClr val="FFFFFF"/>
                </a:solidFill>
                <a:latin typeface="Inter Bold"/>
              </a:rPr>
              <a:t>организации </a:t>
            </a:r>
          </a:p>
          <a:p>
            <a:pPr algn="ctr">
              <a:lnSpc>
                <a:spcPts val="2880"/>
              </a:lnSpc>
            </a:pPr>
            <a:r>
              <a:rPr lang="en-US" sz="2400" spc="24">
                <a:solidFill>
                  <a:srgbClr val="FFFFFF"/>
                </a:solidFill>
                <a:latin typeface="Inter Bold"/>
              </a:rPr>
              <a:t>и управления ВОЛОНТЁРСКОЙ ДЕЯТЕЛЬНОСТЬЮ </a:t>
            </a:r>
          </a:p>
          <a:p>
            <a:pPr algn="ctr">
              <a:lnSpc>
                <a:spcPts val="2880"/>
              </a:lnSpc>
            </a:pPr>
            <a:r>
              <a:rPr lang="en-US" sz="2400" spc="24">
                <a:solidFill>
                  <a:srgbClr val="EFAFEF"/>
                </a:solidFill>
                <a:latin typeface="Inter Bold"/>
              </a:rPr>
              <a:t>В СОБЫТИЙНОМ ВОЛОНТЁРСТВЕ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16444" y="6260104"/>
            <a:ext cx="4455111" cy="217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spc="24">
                <a:solidFill>
                  <a:srgbClr val="FFFFFF"/>
                </a:solidFill>
                <a:latin typeface="Inter Bold"/>
              </a:rPr>
              <a:t>ТЕХНОЛОГИИ</a:t>
            </a:r>
          </a:p>
          <a:p>
            <a:pPr algn="ctr">
              <a:lnSpc>
                <a:spcPts val="2880"/>
              </a:lnSpc>
            </a:pPr>
            <a:r>
              <a:rPr lang="en-US" sz="2400" spc="24">
                <a:solidFill>
                  <a:srgbClr val="FFFFFF"/>
                </a:solidFill>
                <a:latin typeface="Inter Bold"/>
              </a:rPr>
              <a:t>организации </a:t>
            </a:r>
          </a:p>
          <a:p>
            <a:pPr algn="ctr">
              <a:lnSpc>
                <a:spcPts val="2880"/>
              </a:lnSpc>
            </a:pPr>
            <a:r>
              <a:rPr lang="en-US" sz="2400" spc="24">
                <a:solidFill>
                  <a:srgbClr val="FFFFFF"/>
                </a:solidFill>
                <a:latin typeface="Inter Bold"/>
              </a:rPr>
              <a:t>и управления волонтЁрской ДЕЯТЕЛЬНОСТЬЮ </a:t>
            </a:r>
          </a:p>
          <a:p>
            <a:pPr algn="ctr">
              <a:lnSpc>
                <a:spcPts val="2880"/>
              </a:lnSpc>
            </a:pPr>
            <a:r>
              <a:rPr lang="en-US" sz="2400" spc="24">
                <a:solidFill>
                  <a:srgbClr val="EFAFEF"/>
                </a:solidFill>
                <a:latin typeface="Inter Bold"/>
              </a:rPr>
              <a:t>В МЕДИАСФЕРЕ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04189" y="6260104"/>
            <a:ext cx="4455111" cy="183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spc="24" dirty="0">
                <a:solidFill>
                  <a:srgbClr val="FFFFFF"/>
                </a:solidFill>
                <a:latin typeface="Inter Bold"/>
              </a:rPr>
              <a:t>ТЕХНОЛОГИИ</a:t>
            </a:r>
          </a:p>
          <a:p>
            <a:pPr algn="ctr">
              <a:lnSpc>
                <a:spcPts val="2880"/>
              </a:lnSpc>
            </a:pPr>
            <a:r>
              <a:rPr lang="en-US" sz="2400" spc="24" dirty="0" err="1">
                <a:solidFill>
                  <a:srgbClr val="FFFFFF"/>
                </a:solidFill>
                <a:latin typeface="Inter Bold"/>
              </a:rPr>
              <a:t>организации</a:t>
            </a:r>
            <a:r>
              <a:rPr lang="en-US" sz="2400" spc="24" dirty="0">
                <a:solidFill>
                  <a:srgbClr val="FFFFFF"/>
                </a:solidFill>
                <a:latin typeface="Inter Bold"/>
              </a:rPr>
              <a:t> </a:t>
            </a:r>
          </a:p>
          <a:p>
            <a:pPr algn="ctr">
              <a:lnSpc>
                <a:spcPts val="2880"/>
              </a:lnSpc>
            </a:pPr>
            <a:r>
              <a:rPr lang="en-US" sz="2400" spc="24" dirty="0">
                <a:solidFill>
                  <a:srgbClr val="FFFFFF"/>
                </a:solidFill>
                <a:latin typeface="Inter Bold"/>
              </a:rPr>
              <a:t>и </a:t>
            </a:r>
            <a:r>
              <a:rPr lang="en-US" sz="2400" spc="24" dirty="0" err="1">
                <a:solidFill>
                  <a:srgbClr val="FFFFFF"/>
                </a:solidFill>
                <a:latin typeface="Inter Bold"/>
              </a:rPr>
              <a:t>управления</a:t>
            </a:r>
            <a:r>
              <a:rPr lang="en-US" sz="2400" spc="24" dirty="0">
                <a:solidFill>
                  <a:srgbClr val="FFFFFF"/>
                </a:solidFill>
                <a:latin typeface="Inter Bold"/>
              </a:rPr>
              <a:t> </a:t>
            </a:r>
            <a:r>
              <a:rPr lang="en-US" sz="2400" spc="24" dirty="0" err="1">
                <a:solidFill>
                  <a:srgbClr val="FFFFFF"/>
                </a:solidFill>
                <a:latin typeface="Inter Bold"/>
              </a:rPr>
              <a:t>волонтЁрской</a:t>
            </a:r>
            <a:r>
              <a:rPr lang="en-US" sz="2400" spc="24" dirty="0">
                <a:solidFill>
                  <a:srgbClr val="FFFFFF"/>
                </a:solidFill>
                <a:latin typeface="Inter Bold"/>
              </a:rPr>
              <a:t> </a:t>
            </a:r>
            <a:r>
              <a:rPr lang="en-US" sz="2400" spc="24" dirty="0" err="1">
                <a:solidFill>
                  <a:srgbClr val="FFFFFF"/>
                </a:solidFill>
                <a:latin typeface="Inter Bold"/>
              </a:rPr>
              <a:t>деятельностью</a:t>
            </a:r>
            <a:r>
              <a:rPr lang="en-US" sz="2400" spc="24" dirty="0">
                <a:solidFill>
                  <a:srgbClr val="EFAFEF"/>
                </a:solidFill>
                <a:latin typeface="Inter Bold"/>
              </a:rPr>
              <a:t> </a:t>
            </a:r>
          </a:p>
          <a:p>
            <a:pPr algn="ctr">
              <a:lnSpc>
                <a:spcPts val="2880"/>
              </a:lnSpc>
            </a:pPr>
            <a:r>
              <a:rPr lang="en-US" sz="2400" spc="24" dirty="0">
                <a:solidFill>
                  <a:srgbClr val="EFAFEF"/>
                </a:solidFill>
                <a:latin typeface="Inter Bold"/>
              </a:rPr>
              <a:t>В СОЦИАЛЬНОЙ СФЕРЕ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91290" y="5143500"/>
            <a:ext cx="890542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48">
                <a:solidFill>
                  <a:srgbClr val="EFAFEF"/>
                </a:solidFill>
                <a:latin typeface="Inter Bold"/>
              </a:rPr>
              <a:t>КЛЮЧЕВЫЕ НАПРАВЛЕНИЯ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850" r="-10957" b="-1120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6114692"/>
            <a:ext cx="9686836" cy="314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0"/>
              </a:lnSpc>
            </a:pPr>
            <a:r>
              <a:rPr lang="en-US" sz="8063">
                <a:solidFill>
                  <a:srgbClr val="FFFFFF"/>
                </a:solidFill>
                <a:latin typeface="Inter Bold"/>
              </a:rPr>
              <a:t>ПОПУЛЯРИЗАЦИЯ</a:t>
            </a:r>
          </a:p>
          <a:p>
            <a:pPr>
              <a:lnSpc>
                <a:spcPts val="7805"/>
              </a:lnSpc>
            </a:pPr>
            <a:r>
              <a:rPr lang="en-US" sz="7096">
                <a:solidFill>
                  <a:srgbClr val="FFFFFF"/>
                </a:solidFill>
                <a:latin typeface="Inter Bold"/>
              </a:rPr>
              <a:t>ДОБРОВОЛЬЧЕСТВА</a:t>
            </a:r>
          </a:p>
          <a:p>
            <a:pPr>
              <a:lnSpc>
                <a:spcPts val="7924"/>
              </a:lnSpc>
            </a:pPr>
            <a:r>
              <a:rPr lang="en-US" sz="7203">
                <a:solidFill>
                  <a:srgbClr val="FFFFFF"/>
                </a:solidFill>
                <a:latin typeface="Inter Bold"/>
              </a:rPr>
              <a:t>В СМИ И СОЦ.СЕТЯХ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20921" y="1019175"/>
            <a:ext cx="10338379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>
                <a:solidFill>
                  <a:srgbClr val="FFFFFF"/>
                </a:solidFill>
                <a:latin typeface="Inter Bold"/>
              </a:rPr>
              <a:t>ИНФОРМАЦИОННАЯ КАМПАНИЯ НА ТВ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5376895" cy="1028700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4" name="Freeform 4"/>
          <p:cNvSpPr/>
          <p:nvPr/>
        </p:nvSpPr>
        <p:spPr>
          <a:xfrm>
            <a:off x="0" y="0"/>
            <a:ext cx="5376895" cy="10287000"/>
          </a:xfrm>
          <a:custGeom>
            <a:avLst/>
            <a:gdLst/>
            <a:ahLst/>
            <a:cxnLst/>
            <a:rect l="l" t="t" r="r" b="b"/>
            <a:pathLst>
              <a:path w="5376895" h="10287000">
                <a:moveTo>
                  <a:pt x="0" y="0"/>
                </a:moveTo>
                <a:lnTo>
                  <a:pt x="5376895" y="0"/>
                </a:lnTo>
                <a:lnTo>
                  <a:pt x="53768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r="-2754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592851" y="3314700"/>
            <a:ext cx="3666449" cy="854415"/>
            <a:chOff x="0" y="0"/>
            <a:chExt cx="4888598" cy="113922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4888598" cy="1139220"/>
            </a:xfrm>
            <a:prstGeom prst="rect">
              <a:avLst/>
            </a:prstGeom>
            <a:solidFill>
              <a:srgbClr val="EFA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02171"/>
              <a:ext cx="4888598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5000">
                  <a:solidFill>
                    <a:srgbClr val="FFFFFF"/>
                  </a:solidFill>
                  <a:latin typeface="Inter Bold"/>
                </a:rPr>
                <a:t>ПАРТНЁРЫ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03241" y="4540250"/>
            <a:ext cx="11356059" cy="4718050"/>
            <a:chOff x="0" y="0"/>
            <a:chExt cx="15141412" cy="6290733"/>
          </a:xfrm>
        </p:grpSpPr>
        <p:sp>
          <p:nvSpPr>
            <p:cNvPr id="9" name="TextBox 9"/>
            <p:cNvSpPr txBox="1"/>
            <p:nvPr/>
          </p:nvSpPr>
          <p:spPr>
            <a:xfrm>
              <a:off x="1356907" y="-123825"/>
              <a:ext cx="13784505" cy="6414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00"/>
                </a:lnSpc>
              </a:pPr>
              <a:r>
                <a:rPr lang="en-US" sz="5500" spc="55">
                  <a:solidFill>
                    <a:srgbClr val="FAF7FA"/>
                  </a:solidFill>
                  <a:latin typeface="Inter Bold"/>
                </a:rPr>
                <a:t>телеканалы "СТВ" </a:t>
              </a:r>
            </a:p>
            <a:p>
              <a:pPr>
                <a:lnSpc>
                  <a:spcPts val="7700"/>
                </a:lnSpc>
              </a:pPr>
              <a:endParaRPr lang="en-US" sz="5500" spc="55">
                <a:solidFill>
                  <a:srgbClr val="FAF7FA"/>
                </a:solidFill>
                <a:latin typeface="Inter Bold"/>
              </a:endParaRPr>
            </a:p>
            <a:p>
              <a:pPr>
                <a:lnSpc>
                  <a:spcPts val="7700"/>
                </a:lnSpc>
              </a:pPr>
              <a:r>
                <a:rPr lang="en-US" sz="5500" spc="55">
                  <a:solidFill>
                    <a:srgbClr val="FAF7FA"/>
                  </a:solidFill>
                  <a:latin typeface="Inter Bold"/>
                </a:rPr>
                <a:t>"Сургутинтерновости"</a:t>
              </a:r>
            </a:p>
            <a:p>
              <a:pPr>
                <a:lnSpc>
                  <a:spcPts val="7700"/>
                </a:lnSpc>
              </a:pPr>
              <a:endParaRPr lang="en-US" sz="5500" spc="55">
                <a:solidFill>
                  <a:srgbClr val="FAF7FA"/>
                </a:solidFill>
                <a:latin typeface="Inter Bold"/>
              </a:endParaRPr>
            </a:p>
            <a:p>
              <a:pPr>
                <a:lnSpc>
                  <a:spcPts val="7700"/>
                </a:lnSpc>
              </a:pPr>
              <a:r>
                <a:rPr lang="en-US" sz="5500" spc="55">
                  <a:solidFill>
                    <a:srgbClr val="FAF7FA"/>
                  </a:solidFill>
                  <a:latin typeface="Inter Bold"/>
                </a:rPr>
                <a:t>телерадиокомпания "Югра"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49725" cy="874410"/>
            </a:xfrm>
            <a:custGeom>
              <a:avLst/>
              <a:gdLst/>
              <a:ahLst/>
              <a:cxnLst/>
              <a:rect l="l" t="t" r="r" b="b"/>
              <a:pathLst>
                <a:path w="1049725" h="874410">
                  <a:moveTo>
                    <a:pt x="0" y="0"/>
                  </a:moveTo>
                  <a:lnTo>
                    <a:pt x="1049725" y="0"/>
                  </a:lnTo>
                  <a:lnTo>
                    <a:pt x="1049725" y="874410"/>
                  </a:lnTo>
                  <a:lnTo>
                    <a:pt x="0" y="874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2708162"/>
              <a:ext cx="1049725" cy="874410"/>
            </a:xfrm>
            <a:custGeom>
              <a:avLst/>
              <a:gdLst/>
              <a:ahLst/>
              <a:cxnLst/>
              <a:rect l="l" t="t" r="r" b="b"/>
              <a:pathLst>
                <a:path w="1049725" h="874410">
                  <a:moveTo>
                    <a:pt x="0" y="0"/>
                  </a:moveTo>
                  <a:lnTo>
                    <a:pt x="1049725" y="0"/>
                  </a:lnTo>
                  <a:lnTo>
                    <a:pt x="1049725" y="874410"/>
                  </a:lnTo>
                  <a:lnTo>
                    <a:pt x="0" y="874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5180419"/>
              <a:ext cx="1049725" cy="874410"/>
            </a:xfrm>
            <a:custGeom>
              <a:avLst/>
              <a:gdLst/>
              <a:ahLst/>
              <a:cxnLst/>
              <a:rect l="l" t="t" r="r" b="b"/>
              <a:pathLst>
                <a:path w="1049725" h="874410">
                  <a:moveTo>
                    <a:pt x="0" y="0"/>
                  </a:moveTo>
                  <a:lnTo>
                    <a:pt x="1049725" y="0"/>
                  </a:lnTo>
                  <a:lnTo>
                    <a:pt x="1049725" y="874409"/>
                  </a:lnTo>
                  <a:lnTo>
                    <a:pt x="0" y="87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462256" y="0"/>
            <a:ext cx="6825744" cy="1028700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Freeform 3"/>
          <p:cNvSpPr/>
          <p:nvPr/>
        </p:nvSpPr>
        <p:spPr>
          <a:xfrm>
            <a:off x="11462256" y="0"/>
            <a:ext cx="6825744" cy="10287000"/>
          </a:xfrm>
          <a:custGeom>
            <a:avLst/>
            <a:gdLst/>
            <a:ahLst/>
            <a:cxnLst/>
            <a:rect l="l" t="t" r="r" b="b"/>
            <a:pathLst>
              <a:path w="6825744" h="10287000">
                <a:moveTo>
                  <a:pt x="0" y="0"/>
                </a:moveTo>
                <a:lnTo>
                  <a:pt x="6825744" y="0"/>
                </a:lnTo>
                <a:lnTo>
                  <a:pt x="68257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-236" r="-23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1661" y="719803"/>
            <a:ext cx="8997368" cy="239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>
                <a:solidFill>
                  <a:srgbClr val="FFFFFF"/>
                </a:solidFill>
                <a:latin typeface="Inter Bold"/>
              </a:rPr>
              <a:t>ИНФОРМАЦИОННАЯ</a:t>
            </a:r>
          </a:p>
          <a:p>
            <a:pPr>
              <a:lnSpc>
                <a:spcPts val="6160"/>
              </a:lnSpc>
            </a:pPr>
            <a:r>
              <a:rPr lang="en-US" sz="5600">
                <a:solidFill>
                  <a:srgbClr val="FFFFFF"/>
                </a:solidFill>
                <a:latin typeface="Inter Bold"/>
              </a:rPr>
              <a:t>КАМПАНИЯ 2021 ГОД </a:t>
            </a:r>
            <a:r>
              <a:rPr lang="en-US" sz="5600">
                <a:solidFill>
                  <a:srgbClr val="EFAFEF"/>
                </a:solidFill>
                <a:latin typeface="Inter Bold"/>
              </a:rPr>
              <a:t>ИНСТРУМЕНТЫ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01661" y="3313437"/>
            <a:ext cx="8997368" cy="1250950"/>
            <a:chOff x="0" y="0"/>
            <a:chExt cx="11996491" cy="1667933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2056189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EFAFEF"/>
                  </a:solidFill>
                  <a:latin typeface="Inter Bold"/>
                </a:rPr>
                <a:t>ШАГ 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902465" y="-47625"/>
              <a:ext cx="9094025" cy="1715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 spc="24">
                  <a:solidFill>
                    <a:srgbClr val="FFFFFF"/>
                  </a:solidFill>
                  <a:latin typeface="Inter"/>
                </a:rPr>
                <a:t>АНОНСИРОВАНИЕ</a:t>
              </a:r>
              <a:r>
                <a:rPr lang="en-US" sz="2499" spc="24">
                  <a:solidFill>
                    <a:srgbClr val="EFAFEF"/>
                  </a:solidFill>
                  <a:latin typeface="Inter Bold"/>
                </a:rPr>
                <a:t> ПРОЕКТОВ</a:t>
              </a:r>
              <a:r>
                <a:rPr lang="en-US" sz="2499" spc="24">
                  <a:solidFill>
                    <a:srgbClr val="FFFFFF"/>
                  </a:solidFill>
                  <a:latin typeface="Inter"/>
                </a:rPr>
                <a:t>, НАПРАВЛЕННЫХ НА ВОВЛЕЧЕНИЕ МОЛОДЁЖИ В  ДЕЯТЕЛЬНОСТЬ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1661" y="4775356"/>
            <a:ext cx="8997368" cy="1250950"/>
            <a:chOff x="0" y="0"/>
            <a:chExt cx="11996491" cy="1667933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2056189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EFAFEF"/>
                  </a:solidFill>
                  <a:latin typeface="Inter Bold"/>
                </a:rPr>
                <a:t>ШАГ 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902465" y="-57150"/>
              <a:ext cx="9094025" cy="1725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 spc="25">
                  <a:solidFill>
                    <a:srgbClr val="FFFFFF"/>
                  </a:solidFill>
                  <a:latin typeface="Inter"/>
                </a:rPr>
                <a:t>ПОЗИЦИОНИРОВАНИЕ ЦЕНТРА ДОБРОВОЛЬЧЕСКИХ ИНИЦИАТИВ СУРГУТСКОГО РАЙОНА В СОЦ. СЕТЯХ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01661" y="6208839"/>
            <a:ext cx="8997368" cy="2127250"/>
            <a:chOff x="0" y="0"/>
            <a:chExt cx="11996491" cy="283633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2056189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EFAFEF"/>
                  </a:solidFill>
                  <a:latin typeface="Inter Bold"/>
                </a:rPr>
                <a:t>ШАГ 3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02465" y="-57150"/>
              <a:ext cx="9094025" cy="2893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 spc="25">
                  <a:solidFill>
                    <a:srgbClr val="FFFFFF"/>
                  </a:solidFill>
                  <a:latin typeface="Inter"/>
                </a:rPr>
                <a:t>ВЗАИМОДЕЙСТВИЕ С РЕГИОНАЛЬНЫМИ И ФЕДЕРАЛЬНЫМИ ПРЕДСТАВИТЕЛЯМИ В СФЕРЕ ВОЛОНТЁРСТВА:</a:t>
              </a:r>
            </a:p>
            <a:p>
              <a:pPr>
                <a:lnSpc>
                  <a:spcPts val="3499"/>
                </a:lnSpc>
              </a:pPr>
              <a:r>
                <a:rPr lang="en-US" sz="2499" spc="24">
                  <a:solidFill>
                    <a:srgbClr val="EFAFEF"/>
                  </a:solidFill>
                  <a:latin typeface="Inter"/>
                </a:rPr>
                <a:t>«ДОБРО. РУ»,</a:t>
              </a:r>
            </a:p>
            <a:p>
              <a:pPr>
                <a:lnSpc>
                  <a:spcPts val="3499"/>
                </a:lnSpc>
              </a:pPr>
              <a:r>
                <a:rPr lang="en-US" sz="2499" spc="24">
                  <a:solidFill>
                    <a:srgbClr val="EFAFEF"/>
                  </a:solidFill>
                  <a:latin typeface="Inter"/>
                </a:rPr>
                <a:t>«ЦЕНТР ДОБРОВОЛЬЧЕСТВА ЮГРЫ»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1661" y="8632825"/>
            <a:ext cx="8997368" cy="812800"/>
            <a:chOff x="0" y="0"/>
            <a:chExt cx="11996491" cy="108373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2056189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EFAFEF"/>
                  </a:solidFill>
                  <a:latin typeface="Inter Bold"/>
                </a:rPr>
                <a:t>ШАГ 4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902465" y="-57150"/>
              <a:ext cx="9094025" cy="1140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 spc="25">
                  <a:solidFill>
                    <a:srgbClr val="FFFFFF"/>
                  </a:solidFill>
                  <a:latin typeface="Inter"/>
                </a:rPr>
                <a:t>РАЗВИТИЕ НАПРАВЛЕНИЯ </a:t>
              </a:r>
              <a:r>
                <a:rPr lang="en-US" sz="2500" spc="25">
                  <a:solidFill>
                    <a:srgbClr val="EFAFEF"/>
                  </a:solidFill>
                  <a:latin typeface="Inter"/>
                </a:rPr>
                <a:t>МЕДИАВОЛОНТЁРСТВО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88098" y="486220"/>
            <a:ext cx="8760833" cy="2781340"/>
            <a:chOff x="0" y="0"/>
            <a:chExt cx="11681110" cy="3708454"/>
          </a:xfrm>
        </p:grpSpPr>
        <p:sp>
          <p:nvSpPr>
            <p:cNvPr id="3" name="AutoShape 3"/>
            <p:cNvSpPr/>
            <p:nvPr/>
          </p:nvSpPr>
          <p:spPr>
            <a:xfrm>
              <a:off x="0" y="2886605"/>
              <a:ext cx="6851475" cy="821849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1681110" cy="2429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40"/>
                </a:lnSpc>
              </a:pPr>
              <a:r>
                <a:rPr lang="en-US" sz="6400">
                  <a:solidFill>
                    <a:srgbClr val="EFAFEF"/>
                  </a:solidFill>
                  <a:latin typeface="Inter Bold"/>
                </a:rPr>
                <a:t>РЕКЛАМНАЯ КАМПАНИЯ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21450" y="3037000"/>
              <a:ext cx="6191191" cy="521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r>
                <a:rPr lang="en-US" sz="2599">
                  <a:solidFill>
                    <a:srgbClr val="4657C8"/>
                  </a:solidFill>
                  <a:latin typeface="Inter Bold"/>
                </a:rPr>
                <a:t>ЭТАПЫ ПОДГОТОВКИ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0"/>
            <a:ext cx="7172499" cy="1028700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7" name="Freeform 7"/>
          <p:cNvSpPr/>
          <p:nvPr/>
        </p:nvSpPr>
        <p:spPr>
          <a:xfrm>
            <a:off x="0" y="0"/>
            <a:ext cx="7172499" cy="10287000"/>
          </a:xfrm>
          <a:custGeom>
            <a:avLst/>
            <a:gdLst/>
            <a:ahLst/>
            <a:cxnLst/>
            <a:rect l="l" t="t" r="r" b="b"/>
            <a:pathLst>
              <a:path w="7172499" h="10287000">
                <a:moveTo>
                  <a:pt x="0" y="0"/>
                </a:moveTo>
                <a:lnTo>
                  <a:pt x="7172499" y="0"/>
                </a:lnTo>
                <a:lnTo>
                  <a:pt x="71724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 t="-2292" b="-229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588098" y="3525655"/>
            <a:ext cx="10135391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EFAFEF"/>
                </a:solidFill>
                <a:latin typeface="Inter Bold"/>
              </a:rPr>
              <a:t>СОЗДАНИЕ АВТОРСКОГО МАКЕТА </a:t>
            </a:r>
          </a:p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EFAFEF"/>
                </a:solidFill>
                <a:latin typeface="Inter Bold"/>
              </a:rPr>
              <a:t>И ПОСТОВ В ЕДИНОЙ КОНЦЕПЦИИ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88098" y="4676775"/>
            <a:ext cx="895191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FFFFFF"/>
                </a:solidFill>
                <a:latin typeface="Inter Bold"/>
              </a:rPr>
              <a:t>СОСТАВЛЕНИЕ КАЛЕНДАРЯ ПУБЛИКАЦИЙ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88098" y="5358851"/>
            <a:ext cx="895191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EFAFEF"/>
                </a:solidFill>
                <a:latin typeface="Inter Bold"/>
              </a:rPr>
              <a:t>СОЗДАНИЕ ПРЕСС-РЕЛИЗА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88098" y="6061197"/>
            <a:ext cx="895191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FFFFFF"/>
                </a:solidFill>
                <a:latin typeface="Inter Bold"/>
              </a:rPr>
              <a:t>АДРЕСНАЯ РАБОТА С НАСЕЛЕНИЕМ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88098" y="6955021"/>
            <a:ext cx="964986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EFAFEF"/>
                </a:solidFill>
                <a:latin typeface="Inter Bold"/>
              </a:rPr>
              <a:t>РАБОТА С КООРДИНАТОРАМИ ВОЛОНТЕРСКИХ ОБЪЕДИНЕНИЙ В ПОСЕЛЕНИЯХ РАЙОНА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88098" y="8306044"/>
            <a:ext cx="895191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FFFFFF"/>
                </a:solidFill>
                <a:latin typeface="Inter Bold"/>
              </a:rPr>
              <a:t>ПРИВЛЕЧЕНИЕ НОВЫХ ВОЛОНТЁРОВ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09440" y="8986836"/>
            <a:ext cx="964986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EFAFEF"/>
                </a:solidFill>
                <a:latin typeface="Inter Bold"/>
              </a:rPr>
              <a:t>НАПИСАНИЕ ОБЩИХ ПОСТОВ С ИСПОЛЬЗОВАНИЕМ УНИКАЛЬНОГО ХЭШТЕГА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462256" y="0"/>
            <a:ext cx="6825744" cy="1028700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Freeform 3"/>
          <p:cNvSpPr/>
          <p:nvPr/>
        </p:nvSpPr>
        <p:spPr>
          <a:xfrm>
            <a:off x="11462256" y="0"/>
            <a:ext cx="6825744" cy="10287000"/>
          </a:xfrm>
          <a:custGeom>
            <a:avLst/>
            <a:gdLst/>
            <a:ahLst/>
            <a:cxnLst/>
            <a:rect l="l" t="t" r="r" b="b"/>
            <a:pathLst>
              <a:path w="6825744" h="10287000">
                <a:moveTo>
                  <a:pt x="0" y="0"/>
                </a:moveTo>
                <a:lnTo>
                  <a:pt x="6825744" y="0"/>
                </a:lnTo>
                <a:lnTo>
                  <a:pt x="68257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-236" r="-23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0294" y="490772"/>
            <a:ext cx="10721106" cy="1499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dirty="0">
                <a:solidFill>
                  <a:srgbClr val="693BA1"/>
                </a:solidFill>
                <a:latin typeface="Inter Bold"/>
              </a:rPr>
              <a:t>ИНФОРМАЦИОННЫЕ</a:t>
            </a:r>
            <a:r>
              <a:rPr lang="ru-RU" sz="4400" dirty="0">
                <a:solidFill>
                  <a:srgbClr val="693BA1"/>
                </a:solidFill>
                <a:latin typeface="Inter Bold"/>
              </a:rPr>
              <a:t> </a:t>
            </a:r>
            <a:r>
              <a:rPr lang="en-US" sz="4400" dirty="0">
                <a:solidFill>
                  <a:srgbClr val="693BA1"/>
                </a:solidFill>
                <a:latin typeface="Inter Bold"/>
              </a:rPr>
              <a:t>ПЛАТФОРМЫ</a:t>
            </a:r>
            <a:endParaRPr lang="ru-RU" sz="4400" dirty="0">
              <a:solidFill>
                <a:srgbClr val="693BA1"/>
              </a:solidFill>
              <a:latin typeface="Inter Bold"/>
            </a:endParaRPr>
          </a:p>
          <a:p>
            <a:pPr>
              <a:lnSpc>
                <a:spcPts val="6160"/>
              </a:lnSpc>
            </a:pPr>
            <a:r>
              <a:rPr lang="ru-RU" sz="3600" dirty="0">
                <a:solidFill>
                  <a:srgbClr val="693BA1"/>
                </a:solidFill>
                <a:latin typeface="Inter Bold"/>
              </a:rPr>
              <a:t>ИСПОЛЬЗУЕМЫЕ В РАБОТЕ ВОЛОНТЁРАМИ</a:t>
            </a:r>
            <a:endParaRPr lang="en-US" sz="3600" dirty="0">
              <a:solidFill>
                <a:srgbClr val="693BA1"/>
              </a:solidFill>
              <a:latin typeface="Inter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80294" y="2354004"/>
            <a:ext cx="8997368" cy="1184910"/>
            <a:chOff x="0" y="0"/>
            <a:chExt cx="11996491" cy="1579880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2056189" cy="483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24">
                  <a:solidFill>
                    <a:srgbClr val="4657C8"/>
                  </a:solidFill>
                  <a:latin typeface="Inter Bold"/>
                </a:rPr>
                <a:t># 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902465" y="-76200"/>
              <a:ext cx="9094025" cy="1656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spc="36">
                  <a:solidFill>
                    <a:srgbClr val="EFAFEF"/>
                  </a:solidFill>
                  <a:latin typeface="Inter Bold"/>
                </a:rPr>
                <a:t>DOBRO.RU</a:t>
              </a:r>
            </a:p>
            <a:p>
              <a:pPr>
                <a:lnSpc>
                  <a:spcPts val="504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"/>
                </a:rPr>
                <a:t>https://dobro.ru/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0294" y="3686031"/>
            <a:ext cx="8997368" cy="1070610"/>
            <a:chOff x="0" y="0"/>
            <a:chExt cx="11996491" cy="1427480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2056189" cy="483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24">
                  <a:solidFill>
                    <a:srgbClr val="4657C8"/>
                  </a:solidFill>
                  <a:latin typeface="Inter Bold"/>
                </a:rPr>
                <a:t># 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902465" y="9525"/>
              <a:ext cx="9094025" cy="1417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40"/>
                </a:lnSpc>
              </a:pPr>
              <a:r>
                <a:rPr lang="en-US" sz="3600" spc="36">
                  <a:solidFill>
                    <a:srgbClr val="EFAFEF"/>
                  </a:solidFill>
                  <a:latin typeface="Inter Bold"/>
                </a:rPr>
                <a:t>«Волонтёры Победы»</a:t>
              </a:r>
            </a:p>
            <a:p>
              <a:pPr>
                <a:lnSpc>
                  <a:spcPts val="414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"/>
                </a:rPr>
                <a:t>https://волонтёрыпобеды.рф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2013" y="6774024"/>
            <a:ext cx="10609121" cy="1016635"/>
            <a:chOff x="0" y="0"/>
            <a:chExt cx="14145495" cy="135551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59033"/>
              <a:ext cx="2552390" cy="483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24" dirty="0">
                  <a:solidFill>
                    <a:srgbClr val="4657C8"/>
                  </a:solidFill>
                  <a:latin typeface="Inter Bold"/>
                </a:rPr>
                <a:t># </a:t>
              </a:r>
              <a:r>
                <a:rPr lang="ru-RU" sz="2400" spc="24" dirty="0">
                  <a:solidFill>
                    <a:srgbClr val="4657C8"/>
                  </a:solidFill>
                  <a:latin typeface="Inter Bold"/>
                </a:rPr>
                <a:t>4</a:t>
              </a:r>
              <a:endParaRPr lang="en-US" sz="2400" spc="24" dirty="0">
                <a:solidFill>
                  <a:srgbClr val="4657C8"/>
                </a:solidFill>
                <a:latin typeface="Inter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856892" y="-76200"/>
              <a:ext cx="11288603" cy="1431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spc="36" dirty="0" err="1">
                  <a:solidFill>
                    <a:srgbClr val="EFAFEF"/>
                  </a:solidFill>
                  <a:latin typeface="Inter Bold"/>
                </a:rPr>
                <a:t>Мобильное</a:t>
              </a:r>
              <a:r>
                <a:rPr lang="en-US" sz="3600" spc="36" dirty="0">
                  <a:solidFill>
                    <a:srgbClr val="EFAFEF"/>
                  </a:solidFill>
                  <a:latin typeface="Inter Bold"/>
                </a:rPr>
                <a:t> </a:t>
              </a:r>
              <a:r>
                <a:rPr lang="en-US" sz="3600" spc="36" dirty="0" err="1">
                  <a:solidFill>
                    <a:srgbClr val="EFAFEF"/>
                  </a:solidFill>
                  <a:latin typeface="Inter Bold"/>
                </a:rPr>
                <a:t>приложение</a:t>
              </a:r>
              <a:r>
                <a:rPr lang="en-US" sz="3600" spc="36" dirty="0">
                  <a:solidFill>
                    <a:srgbClr val="EFAFEF"/>
                  </a:solidFill>
                  <a:latin typeface="Inter Bold"/>
                </a:rPr>
                <a:t> Skill Cup </a:t>
              </a:r>
            </a:p>
            <a:p>
              <a:pPr>
                <a:lnSpc>
                  <a:spcPts val="3640"/>
                </a:lnSpc>
              </a:pPr>
              <a:r>
                <a:rPr lang="en-US" sz="2600" spc="26" dirty="0">
                  <a:solidFill>
                    <a:srgbClr val="4657C8"/>
                  </a:solidFill>
                  <a:latin typeface="Inter"/>
                </a:rPr>
                <a:t>https://волонтёрыпобеды.рф/lk/mgr/events/id/2456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78610" y="5149791"/>
            <a:ext cx="9099052" cy="1184910"/>
            <a:chOff x="0" y="0"/>
            <a:chExt cx="12132069" cy="157988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86791"/>
              <a:ext cx="2056189" cy="483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24">
                  <a:solidFill>
                    <a:srgbClr val="4657C8"/>
                  </a:solidFill>
                  <a:latin typeface="Inter Bold"/>
                </a:rPr>
                <a:t># 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38044" y="-76200"/>
              <a:ext cx="9094025" cy="1656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spc="36">
                  <a:solidFill>
                    <a:srgbClr val="EFAFEF"/>
                  </a:solidFill>
                  <a:latin typeface="Inter Bold"/>
                </a:rPr>
                <a:t>«Добро Университет» </a:t>
              </a:r>
            </a:p>
            <a:p>
              <a:pPr>
                <a:lnSpc>
                  <a:spcPts val="504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"/>
                </a:rPr>
                <a:t>https://edu.dobro.ru/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4816009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4816009"/>
          </a:xfrm>
          <a:custGeom>
            <a:avLst/>
            <a:gdLst/>
            <a:ahLst/>
            <a:cxnLst/>
            <a:rect l="l" t="t" r="r" b="b"/>
            <a:pathLst>
              <a:path w="18288000" h="4816009">
                <a:moveTo>
                  <a:pt x="0" y="0"/>
                </a:moveTo>
                <a:lnTo>
                  <a:pt x="18288000" y="0"/>
                </a:lnTo>
                <a:lnTo>
                  <a:pt x="18288000" y="4816009"/>
                </a:lnTo>
                <a:lnTo>
                  <a:pt x="0" y="481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t="-66179" b="-8729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56521" y="1788880"/>
            <a:ext cx="1297495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>
                <a:solidFill>
                  <a:srgbClr val="FAF7FA"/>
                </a:solidFill>
                <a:latin typeface="Inter Bold"/>
              </a:rPr>
              <a:t>DOBRO.RU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6260104"/>
            <a:ext cx="4455111" cy="3327281"/>
            <a:chOff x="0" y="0"/>
            <a:chExt cx="5940149" cy="4436375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5940149" cy="1449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r>
                <a:rPr lang="en-US" sz="2400" spc="24">
                  <a:solidFill>
                    <a:srgbClr val="EFAFEF"/>
                  </a:solidFill>
                  <a:latin typeface="Inter Bold"/>
                </a:rPr>
                <a:t>РЕГИСТРАЦИЯ </a:t>
              </a:r>
            </a:p>
            <a:p>
              <a:pPr algn="ctr">
                <a:lnSpc>
                  <a:spcPts val="2880"/>
                </a:lnSpc>
              </a:pPr>
              <a:r>
                <a:rPr lang="en-US" sz="2400" spc="24">
                  <a:solidFill>
                    <a:srgbClr val="EFAFEF"/>
                  </a:solidFill>
                  <a:latin typeface="Inter Bold"/>
                </a:rPr>
                <a:t>ЛИЧНОЙ ЭЛЕКТРОННОЙ КНИЖКИ ВОЛОНТЁРА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96684"/>
              <a:ext cx="5940149" cy="243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en-US" sz="2099" spc="20">
                  <a:solidFill>
                    <a:srgbClr val="FAF7FA"/>
                  </a:solidFill>
                  <a:latin typeface="Inter"/>
                </a:rPr>
                <a:t>- требуется минимальное количество персональных данных;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 spc="21">
                  <a:solidFill>
                    <a:srgbClr val="FAF7FA"/>
                  </a:solidFill>
                  <a:latin typeface="Inter"/>
                </a:rPr>
                <a:t>- получаем возможность получать волонтёрские часы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16444" y="6260104"/>
            <a:ext cx="4455111" cy="3327281"/>
            <a:chOff x="0" y="0"/>
            <a:chExt cx="5940149" cy="4436375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5940149" cy="1449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r>
                <a:rPr lang="en-US" sz="2400" spc="24">
                  <a:solidFill>
                    <a:srgbClr val="EFAFEF"/>
                  </a:solidFill>
                  <a:latin typeface="Inter Bold"/>
                </a:rPr>
                <a:t>УЧАСТИЕ</a:t>
              </a:r>
            </a:p>
            <a:p>
              <a:pPr algn="ctr">
                <a:lnSpc>
                  <a:spcPts val="2880"/>
                </a:lnSpc>
              </a:pPr>
              <a:r>
                <a:rPr lang="en-US" sz="2400" spc="24">
                  <a:solidFill>
                    <a:srgbClr val="EFAFEF"/>
                  </a:solidFill>
                  <a:latin typeface="Inter Bold"/>
                </a:rPr>
                <a:t>В КОНКУРСАХ И МЕРОПРИЯТИЯХ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996684"/>
              <a:ext cx="5940149" cy="243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en-US" sz="2099" spc="20">
                  <a:solidFill>
                    <a:srgbClr val="FAF7FA"/>
                  </a:solidFill>
                  <a:latin typeface="Inter"/>
                </a:rPr>
                <a:t>- районных, региональных, федеральных;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 spc="21">
                  <a:solidFill>
                    <a:srgbClr val="FAF7FA"/>
                  </a:solidFill>
                  <a:latin typeface="Inter"/>
                </a:rPr>
                <a:t>- возможность создавать мероприятия для привлечения волонтёров, как организатор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04189" y="6260104"/>
            <a:ext cx="4455111" cy="3327281"/>
            <a:chOff x="0" y="0"/>
            <a:chExt cx="5940149" cy="443637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5940149" cy="1449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  <a:p>
              <a:pPr algn="ctr">
                <a:lnSpc>
                  <a:spcPts val="2880"/>
                </a:lnSpc>
              </a:pPr>
              <a:r>
                <a:rPr lang="en-US" sz="2400" spc="24">
                  <a:solidFill>
                    <a:srgbClr val="EFAFEF"/>
                  </a:solidFill>
                  <a:latin typeface="Inter Bold"/>
                </a:rPr>
                <a:t>ОБУЧЕНИЕ</a:t>
              </a:r>
            </a:p>
            <a:p>
              <a:pPr algn="ctr">
                <a:lnSpc>
                  <a:spcPts val="2880"/>
                </a:lnSpc>
              </a:pPr>
              <a:endParaRPr lang="en-US" sz="2400" spc="24">
                <a:solidFill>
                  <a:srgbClr val="EFAFEF"/>
                </a:solidFill>
                <a:latin typeface="Inter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96684"/>
              <a:ext cx="5940149" cy="243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9"/>
                </a:lnSpc>
              </a:pPr>
              <a:r>
                <a:rPr lang="en-US" sz="2099" spc="20">
                  <a:solidFill>
                    <a:srgbClr val="FAF7FA"/>
                  </a:solidFill>
                  <a:latin typeface="Inter"/>
                </a:rPr>
                <a:t>- основы волонтёрства;</a:t>
              </a:r>
            </a:p>
            <a:p>
              <a:pPr algn="ctr">
                <a:lnSpc>
                  <a:spcPts val="2939"/>
                </a:lnSpc>
              </a:pPr>
              <a:r>
                <a:rPr lang="en-US" sz="2099" spc="20">
                  <a:solidFill>
                    <a:srgbClr val="FAF7FA"/>
                  </a:solidFill>
                  <a:latin typeface="Inter"/>
                </a:rPr>
                <a:t>- курсы по направлениям добровольческой деятельности;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 spc="21">
                  <a:solidFill>
                    <a:srgbClr val="FAF7FA"/>
                  </a:solidFill>
                  <a:latin typeface="Inter"/>
                </a:rPr>
                <a:t>- курсы для руководителей добровольческих объединений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462256" y="0"/>
            <a:ext cx="6825744" cy="1028700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Freeform 3"/>
          <p:cNvSpPr/>
          <p:nvPr/>
        </p:nvSpPr>
        <p:spPr>
          <a:xfrm>
            <a:off x="11462256" y="0"/>
            <a:ext cx="6825744" cy="10287000"/>
          </a:xfrm>
          <a:custGeom>
            <a:avLst/>
            <a:gdLst/>
            <a:ahLst/>
            <a:cxnLst/>
            <a:rect l="l" t="t" r="r" b="b"/>
            <a:pathLst>
              <a:path w="6825744" h="10287000">
                <a:moveTo>
                  <a:pt x="0" y="0"/>
                </a:moveTo>
                <a:lnTo>
                  <a:pt x="6825744" y="0"/>
                </a:lnTo>
                <a:lnTo>
                  <a:pt x="68257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-236" r="-23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59870" y="4038098"/>
            <a:ext cx="9895936" cy="3291840"/>
            <a:chOff x="0" y="0"/>
            <a:chExt cx="13194582" cy="4389120"/>
          </a:xfrm>
        </p:grpSpPr>
        <p:sp>
          <p:nvSpPr>
            <p:cNvPr id="5" name="TextBox 5"/>
            <p:cNvSpPr txBox="1"/>
            <p:nvPr/>
          </p:nvSpPr>
          <p:spPr>
            <a:xfrm>
              <a:off x="0" y="187397"/>
              <a:ext cx="2289865" cy="483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24">
                  <a:solidFill>
                    <a:srgbClr val="4657C8"/>
                  </a:solidFill>
                  <a:latin typeface="Inter Bold"/>
                </a:rPr>
                <a:t># 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76493" y="57150"/>
              <a:ext cx="11718089" cy="4331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 Bold"/>
                </a:rPr>
                <a:t>Работа по направлениям:</a:t>
              </a:r>
            </a:p>
            <a:p>
              <a:pPr>
                <a:lnSpc>
                  <a:spcPts val="360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 Bold"/>
                </a:rPr>
                <a:t>- Великая Победа</a:t>
              </a:r>
            </a:p>
            <a:p>
              <a:pPr>
                <a:lnSpc>
                  <a:spcPts val="360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 Bold"/>
                </a:rPr>
                <a:t>- Связь поколений</a:t>
              </a:r>
            </a:p>
            <a:p>
              <a:pPr>
                <a:lnSpc>
                  <a:spcPts val="360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 Bold"/>
                </a:rPr>
                <a:t>- Моя победа</a:t>
              </a:r>
            </a:p>
            <a:p>
              <a:pPr>
                <a:lnSpc>
                  <a:spcPts val="360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 Bold"/>
                </a:rPr>
                <a:t>- Наши победы</a:t>
              </a:r>
            </a:p>
            <a:p>
              <a:pPr>
                <a:lnSpc>
                  <a:spcPts val="360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 Bold"/>
                </a:rPr>
                <a:t>- Медиапобеды</a:t>
              </a:r>
            </a:p>
            <a:p>
              <a:pPr>
                <a:lnSpc>
                  <a:spcPts val="360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 Bold"/>
                </a:rPr>
                <a:t>- Моя история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9870" y="7694342"/>
            <a:ext cx="10202386" cy="1341120"/>
            <a:chOff x="0" y="0"/>
            <a:chExt cx="13603181" cy="1788160"/>
          </a:xfrm>
        </p:grpSpPr>
        <p:sp>
          <p:nvSpPr>
            <p:cNvPr id="8" name="TextBox 8"/>
            <p:cNvSpPr txBox="1"/>
            <p:nvPr/>
          </p:nvSpPr>
          <p:spPr>
            <a:xfrm>
              <a:off x="0" y="187397"/>
              <a:ext cx="2360776" cy="483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24">
                  <a:solidFill>
                    <a:srgbClr val="4657C8"/>
                  </a:solidFill>
                  <a:latin typeface="Inter Bold"/>
                </a:rPr>
                <a:t># 3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22216" y="47625"/>
              <a:ext cx="12080965" cy="1740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en-US" sz="3300" spc="33">
                  <a:solidFill>
                    <a:srgbClr val="4657C8"/>
                  </a:solidFill>
                  <a:latin typeface="Inter Bold"/>
                </a:rPr>
                <a:t>Возможность участия во всероссийском движении, ориентированном </a:t>
              </a:r>
            </a:p>
            <a:p>
              <a:pPr>
                <a:lnSpc>
                  <a:spcPts val="3300"/>
                </a:lnSpc>
              </a:pPr>
              <a:r>
                <a:rPr lang="en-US" sz="3300" spc="33">
                  <a:solidFill>
                    <a:srgbClr val="4657C8"/>
                  </a:solidFill>
                  <a:latin typeface="Inter Bold"/>
                </a:rPr>
                <a:t>на сохранение исторической памяти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59870" y="1490664"/>
            <a:ext cx="8997368" cy="805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5600">
                <a:solidFill>
                  <a:srgbClr val="693BA1"/>
                </a:solidFill>
                <a:latin typeface="Inter Bold"/>
              </a:rPr>
              <a:t>ВОЛОНТЁРЫ ПОБЕДЫ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59870" y="2453267"/>
            <a:ext cx="9895936" cy="1005840"/>
            <a:chOff x="0" y="0"/>
            <a:chExt cx="13194582" cy="134112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87397"/>
              <a:ext cx="2289865" cy="483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spc="24">
                  <a:solidFill>
                    <a:srgbClr val="4657C8"/>
                  </a:solidFill>
                  <a:latin typeface="Inter Bold"/>
                </a:rPr>
                <a:t># 1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76493" y="57150"/>
              <a:ext cx="11718089" cy="1283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600" spc="36">
                  <a:solidFill>
                    <a:srgbClr val="4657C8"/>
                  </a:solidFill>
                  <a:latin typeface="Inter Bold"/>
                </a:rPr>
                <a:t>Регистрация на портале с 14 лет (при наличии паспорта)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248777" y="0"/>
            <a:ext cx="11039223" cy="1028700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Freeform 3"/>
          <p:cNvSpPr/>
          <p:nvPr/>
        </p:nvSpPr>
        <p:spPr>
          <a:xfrm>
            <a:off x="7248777" y="0"/>
            <a:ext cx="11039223" cy="10287000"/>
          </a:xfrm>
          <a:custGeom>
            <a:avLst/>
            <a:gdLst/>
            <a:ahLst/>
            <a:cxnLst/>
            <a:rect l="l" t="t" r="r" b="b"/>
            <a:pathLst>
              <a:path w="11039223" h="10287000">
                <a:moveTo>
                  <a:pt x="0" y="0"/>
                </a:moveTo>
                <a:lnTo>
                  <a:pt x="11039223" y="0"/>
                </a:lnTo>
                <a:lnTo>
                  <a:pt x="1103922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t="-30534" b="-305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36220" y="612030"/>
            <a:ext cx="8307780" cy="1828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>
                <a:solidFill>
                  <a:srgbClr val="EFAFEF"/>
                </a:solidFill>
                <a:latin typeface="Inter Bold"/>
              </a:rPr>
              <a:t>ИНФОРМАЦИОН</a:t>
            </a:r>
            <a:r>
              <a:rPr lang="en-US" sz="6000">
                <a:solidFill>
                  <a:srgbClr val="4657C8"/>
                </a:solidFill>
                <a:latin typeface="Inter Bold"/>
              </a:rPr>
              <a:t>НАЯ</a:t>
            </a:r>
            <a:r>
              <a:rPr lang="en-US" sz="6000">
                <a:solidFill>
                  <a:srgbClr val="EFAFEF"/>
                </a:solidFill>
                <a:latin typeface="Inter Bold"/>
              </a:rPr>
              <a:t> СИСТЕМА ЕЛКА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220" y="2739206"/>
            <a:ext cx="830778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FFFFFF"/>
                </a:solidFill>
                <a:latin typeface="Inter Bold"/>
              </a:rPr>
              <a:t>ELKANKO.RU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6220" y="3879710"/>
            <a:ext cx="6412557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EFAFEF"/>
                </a:solidFill>
                <a:latin typeface="Inter Bold"/>
              </a:rPr>
              <a:t>Е</a:t>
            </a:r>
            <a:r>
              <a:rPr lang="en-US" sz="3999" dirty="0">
                <a:solidFill>
                  <a:srgbClr val="FFFFFF"/>
                </a:solidFill>
                <a:latin typeface="Inter Bold"/>
              </a:rPr>
              <a:t>ДИНЫЙ </a:t>
            </a:r>
            <a:r>
              <a:rPr lang="en-US" sz="3999" dirty="0">
                <a:solidFill>
                  <a:srgbClr val="EFAFEF"/>
                </a:solidFill>
                <a:latin typeface="Inter Bold"/>
              </a:rPr>
              <a:t>Л</a:t>
            </a:r>
            <a:r>
              <a:rPr lang="en-US" sz="3999" dirty="0">
                <a:solidFill>
                  <a:srgbClr val="FFFFFF"/>
                </a:solidFill>
                <a:latin typeface="Inter Bold"/>
              </a:rPr>
              <a:t>ИЧНЫЙ </a:t>
            </a:r>
            <a:r>
              <a:rPr lang="en-US" sz="3999" dirty="0">
                <a:solidFill>
                  <a:srgbClr val="EFAFEF"/>
                </a:solidFill>
                <a:latin typeface="Inter Bold"/>
              </a:rPr>
              <a:t>К</a:t>
            </a:r>
            <a:r>
              <a:rPr lang="en-US" sz="3999" dirty="0">
                <a:solidFill>
                  <a:srgbClr val="FFFFFF"/>
                </a:solidFill>
                <a:latin typeface="Inter Bold"/>
              </a:rPr>
              <a:t>АБИНЕТ </a:t>
            </a:r>
            <a:r>
              <a:rPr lang="en-US" sz="3999" dirty="0">
                <a:solidFill>
                  <a:srgbClr val="EFAFEF"/>
                </a:solidFill>
                <a:latin typeface="Inter Bold"/>
              </a:rPr>
              <a:t>А</a:t>
            </a:r>
            <a:r>
              <a:rPr lang="en-US" sz="3999" dirty="0">
                <a:solidFill>
                  <a:srgbClr val="FFFFFF"/>
                </a:solidFill>
                <a:latin typeface="Inter Bold"/>
              </a:rPr>
              <a:t>КТИВИСТА </a:t>
            </a:r>
            <a:r>
              <a:rPr lang="en-US" sz="3999" dirty="0">
                <a:solidFill>
                  <a:srgbClr val="EFAFEF"/>
                </a:solidFill>
                <a:latin typeface="Inter Bold"/>
              </a:rPr>
              <a:t>ЮГРЫ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7648" y="6259266"/>
            <a:ext cx="6629701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Inter Bold"/>
              </a:rPr>
              <a:t>*ЛИЧНЫЙ КАБИНЕТ АКТИВИСТА</a:t>
            </a:r>
          </a:p>
          <a:p>
            <a:pPr>
              <a:lnSpc>
                <a:spcPts val="3600"/>
              </a:lnSpc>
            </a:pPr>
            <a:endParaRPr lang="en-US" sz="3000">
              <a:solidFill>
                <a:srgbClr val="FFFFFF"/>
              </a:solidFill>
              <a:latin typeface="Inter Bold"/>
            </a:endParaRPr>
          </a:p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Inter Bold"/>
              </a:rPr>
              <a:t>*БАЗА ОРГАНИЗАЦИЙ И АКТИВИСТОВ</a:t>
            </a:r>
          </a:p>
          <a:p>
            <a:pPr>
              <a:lnSpc>
                <a:spcPts val="3600"/>
              </a:lnSpc>
            </a:pPr>
            <a:endParaRPr lang="en-US" sz="3000">
              <a:solidFill>
                <a:srgbClr val="FFFFFF"/>
              </a:solidFill>
              <a:latin typeface="Inter Bold"/>
            </a:endParaRPr>
          </a:p>
          <a:p>
            <a:pPr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Inter Bold"/>
              </a:rPr>
              <a:t>*БАЗА ПРОЕКТОВ</a:t>
            </a:r>
          </a:p>
          <a:p>
            <a:pPr>
              <a:lnSpc>
                <a:spcPts val="3600"/>
              </a:lnSpc>
            </a:pPr>
            <a:endParaRPr lang="en-US" sz="3000">
              <a:solidFill>
                <a:srgbClr val="FFFFFF"/>
              </a:solidFill>
              <a:latin typeface="Inter Bold"/>
            </a:endParaRPr>
          </a:p>
          <a:p>
            <a:pPr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Inter Bold"/>
              </a:rPr>
              <a:t>*ОБУЧАЮЩИЙ ВИДЕОКУРС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96652" cy="1028700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Freeform 3"/>
          <p:cNvSpPr/>
          <p:nvPr/>
        </p:nvSpPr>
        <p:spPr>
          <a:xfrm>
            <a:off x="0" y="0"/>
            <a:ext cx="11196652" cy="10287000"/>
          </a:xfrm>
          <a:custGeom>
            <a:avLst/>
            <a:gdLst/>
            <a:ahLst/>
            <a:cxnLst/>
            <a:rect l="l" t="t" r="r" b="b"/>
            <a:pathLst>
              <a:path w="11196652" h="10287000">
                <a:moveTo>
                  <a:pt x="0" y="0"/>
                </a:moveTo>
                <a:lnTo>
                  <a:pt x="11196652" y="0"/>
                </a:lnTo>
                <a:lnTo>
                  <a:pt x="1119665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l="-19183" r="-22592" b="-287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703370" y="3627438"/>
            <a:ext cx="5989662" cy="307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40"/>
              </a:lnSpc>
            </a:pPr>
            <a:r>
              <a:rPr lang="en-US" sz="5400">
                <a:solidFill>
                  <a:srgbClr val="FAF7FA"/>
                </a:solidFill>
                <a:latin typeface="Inter Bold"/>
              </a:rPr>
              <a:t>КОНКУРСЫ ПОДДЕРЖКИ ВОЛОНТЁРСКИХ</a:t>
            </a:r>
          </a:p>
          <a:p>
            <a:pPr algn="r">
              <a:lnSpc>
                <a:spcPts val="6160"/>
              </a:lnSpc>
            </a:pPr>
            <a:r>
              <a:rPr lang="en-US" sz="5600">
                <a:solidFill>
                  <a:srgbClr val="FAF7FA"/>
                </a:solidFill>
                <a:latin typeface="Inter Bold"/>
              </a:rPr>
              <a:t>проектов</a:t>
            </a:r>
          </a:p>
        </p:txBody>
      </p:sp>
      <p:sp>
        <p:nvSpPr>
          <p:cNvPr id="5" name="AutoShape 5"/>
          <p:cNvSpPr/>
          <p:nvPr/>
        </p:nvSpPr>
        <p:spPr>
          <a:xfrm>
            <a:off x="16211845" y="6697662"/>
            <a:ext cx="1481187" cy="0"/>
          </a:xfrm>
          <a:prstGeom prst="line">
            <a:avLst/>
          </a:prstGeom>
          <a:ln w="85725" cap="rnd">
            <a:solidFill>
              <a:srgbClr val="EFAFE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4590" y="432075"/>
            <a:ext cx="8015823" cy="1820969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TextBox 3"/>
          <p:cNvSpPr txBox="1"/>
          <p:nvPr/>
        </p:nvSpPr>
        <p:spPr>
          <a:xfrm>
            <a:off x="528215" y="526924"/>
            <a:ext cx="7743751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Inter Bold"/>
              </a:rPr>
              <a:t>ТЕРРИТОРИЯ </a:t>
            </a:r>
          </a:p>
          <a:p>
            <a:pPr algn="r"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Inter Bold"/>
              </a:rPr>
              <a:t>АКТИВНЫХ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4590" y="2649245"/>
            <a:ext cx="6986521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spc="27">
                <a:solidFill>
                  <a:srgbClr val="4657C8"/>
                </a:solidFill>
                <a:latin typeface="Inter Bold"/>
              </a:rPr>
              <a:t>КОНКУРС МОЛОДЁЖНЫХ ПРОЕКТОВ</a:t>
            </a:r>
          </a:p>
          <a:p>
            <a:pPr>
              <a:lnSpc>
                <a:spcPts val="3919"/>
              </a:lnSpc>
            </a:pPr>
            <a:r>
              <a:rPr lang="en-US" sz="2800" spc="28">
                <a:solidFill>
                  <a:srgbClr val="4657C8"/>
                </a:solidFill>
                <a:latin typeface="Inter Bold"/>
              </a:rPr>
              <a:t>СУРГУТСКОГО РАЙОНА</a:t>
            </a:r>
          </a:p>
        </p:txBody>
      </p:sp>
      <p:sp>
        <p:nvSpPr>
          <p:cNvPr id="5" name="AutoShape 5"/>
          <p:cNvSpPr/>
          <p:nvPr/>
        </p:nvSpPr>
        <p:spPr>
          <a:xfrm>
            <a:off x="8636268" y="5094150"/>
            <a:ext cx="9651732" cy="5192850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6" name="Freeform 6"/>
          <p:cNvSpPr/>
          <p:nvPr/>
        </p:nvSpPr>
        <p:spPr>
          <a:xfrm>
            <a:off x="8636268" y="5094150"/>
            <a:ext cx="9651732" cy="5192850"/>
          </a:xfrm>
          <a:custGeom>
            <a:avLst/>
            <a:gdLst/>
            <a:ahLst/>
            <a:cxnLst/>
            <a:rect l="l" t="t" r="r" b="b"/>
            <a:pathLst>
              <a:path w="9651732" h="5192850">
                <a:moveTo>
                  <a:pt x="0" y="0"/>
                </a:moveTo>
                <a:lnTo>
                  <a:pt x="9651732" y="0"/>
                </a:lnTo>
                <a:lnTo>
                  <a:pt x="9651732" y="5192850"/>
                </a:lnTo>
                <a:lnTo>
                  <a:pt x="0" y="5192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8000"/>
            </a:blip>
            <a:stretch>
              <a:fillRect t="-19989" b="-17474"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8636268" y="0"/>
            <a:ext cx="9651732" cy="4737924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8" name="Freeform 8"/>
          <p:cNvSpPr/>
          <p:nvPr/>
        </p:nvSpPr>
        <p:spPr>
          <a:xfrm>
            <a:off x="8636268" y="0"/>
            <a:ext cx="9651732" cy="4737924"/>
          </a:xfrm>
          <a:custGeom>
            <a:avLst/>
            <a:gdLst/>
            <a:ahLst/>
            <a:cxnLst/>
            <a:rect l="l" t="t" r="r" b="b"/>
            <a:pathLst>
              <a:path w="9651732" h="4737924">
                <a:moveTo>
                  <a:pt x="0" y="0"/>
                </a:moveTo>
                <a:lnTo>
                  <a:pt x="9651732" y="0"/>
                </a:lnTo>
                <a:lnTo>
                  <a:pt x="9651732" y="4737924"/>
                </a:lnTo>
                <a:lnTo>
                  <a:pt x="0" y="4737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7000"/>
            </a:blip>
            <a:stretch>
              <a:fillRect t="-5805" b="-3000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1235" y="3751769"/>
            <a:ext cx="7699178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 spc="27">
                <a:solidFill>
                  <a:srgbClr val="4657C8"/>
                </a:solidFill>
                <a:latin typeface="Inter Bold"/>
              </a:rPr>
              <a:t> "ДОБРОВОЛЬЧЕСТВО" </a:t>
            </a:r>
          </a:p>
          <a:p>
            <a:pPr algn="r">
              <a:lnSpc>
                <a:spcPts val="3919"/>
              </a:lnSpc>
            </a:pPr>
            <a:r>
              <a:rPr lang="en-US" sz="2800" spc="28">
                <a:solidFill>
                  <a:srgbClr val="4657C8"/>
                </a:solidFill>
                <a:latin typeface="Inter Bold"/>
              </a:rPr>
              <a:t>- НАИБОЛЕЕ ЗАЯВЛЯЕМАЯ НОМИНАЦИЯ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8949" y="7250580"/>
            <a:ext cx="7743751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9"/>
              </a:lnSpc>
            </a:pPr>
            <a:r>
              <a:rPr lang="en-US" sz="9600">
                <a:solidFill>
                  <a:srgbClr val="EFAFEF"/>
                </a:solidFill>
                <a:latin typeface="Inter Bold"/>
              </a:rPr>
              <a:t>200 000,00 </a:t>
            </a:r>
          </a:p>
          <a:p>
            <a:pPr algn="ctr">
              <a:lnSpc>
                <a:spcPts val="6839"/>
              </a:lnSpc>
            </a:pPr>
            <a:r>
              <a:rPr lang="en-US" sz="7200">
                <a:solidFill>
                  <a:srgbClr val="EFAFEF"/>
                </a:solidFill>
                <a:latin typeface="Inter Bold"/>
              </a:rPr>
              <a:t>рублей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116643" y="6508635"/>
            <a:ext cx="6511718" cy="522869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12" name="TextBox 12"/>
          <p:cNvSpPr txBox="1"/>
          <p:nvPr/>
        </p:nvSpPr>
        <p:spPr>
          <a:xfrm>
            <a:off x="1232173" y="6420502"/>
            <a:ext cx="6335833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spc="36">
                <a:solidFill>
                  <a:srgbClr val="4657C8"/>
                </a:solidFill>
                <a:latin typeface="Inter Bold"/>
              </a:rPr>
              <a:t>ГРАНТОВАЯ ПОДДЕРЖКА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57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03237" y="0"/>
            <a:ext cx="12856063" cy="5514963"/>
          </a:xfrm>
          <a:prstGeom prst="rect">
            <a:avLst/>
          </a:prstGeom>
          <a:solidFill>
            <a:srgbClr val="EFAFEF"/>
          </a:solidFill>
        </p:spPr>
      </p:sp>
      <p:sp>
        <p:nvSpPr>
          <p:cNvPr id="3" name="Freeform 3"/>
          <p:cNvSpPr/>
          <p:nvPr/>
        </p:nvSpPr>
        <p:spPr>
          <a:xfrm>
            <a:off x="4403237" y="0"/>
            <a:ext cx="12856063" cy="5514963"/>
          </a:xfrm>
          <a:custGeom>
            <a:avLst/>
            <a:gdLst/>
            <a:ahLst/>
            <a:cxnLst/>
            <a:rect l="l" t="t" r="r" b="b"/>
            <a:pathLst>
              <a:path w="12856063" h="5514963">
                <a:moveTo>
                  <a:pt x="0" y="0"/>
                </a:moveTo>
                <a:lnTo>
                  <a:pt x="12856063" y="0"/>
                </a:lnTo>
                <a:lnTo>
                  <a:pt x="12856063" y="5514963"/>
                </a:lnTo>
                <a:lnTo>
                  <a:pt x="0" y="55149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340"/>
            </a:blip>
            <a:stretch>
              <a:fillRect t="-66653" b="-6665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66140" y="656512"/>
            <a:ext cx="2083154" cy="9716901"/>
            <a:chOff x="0" y="0"/>
            <a:chExt cx="704672" cy="32869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4672" cy="3286952"/>
            </a:xfrm>
            <a:custGeom>
              <a:avLst/>
              <a:gdLst/>
              <a:ahLst/>
              <a:cxnLst/>
              <a:rect l="l" t="t" r="r" b="b"/>
              <a:pathLst>
                <a:path w="704672" h="3286952">
                  <a:moveTo>
                    <a:pt x="0" y="0"/>
                  </a:moveTo>
                  <a:lnTo>
                    <a:pt x="704672" y="0"/>
                  </a:lnTo>
                  <a:lnTo>
                    <a:pt x="704672" y="3286952"/>
                  </a:lnTo>
                  <a:lnTo>
                    <a:pt x="0" y="3286952"/>
                  </a:lnTo>
                  <a:lnTo>
                    <a:pt x="0" y="0"/>
                  </a:lnTo>
                </a:path>
              </a:pathLst>
            </a:custGeom>
            <a:solidFill>
              <a:srgbClr val="EFAFE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66140" y="6590568"/>
            <a:ext cx="5826725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FFFFFF"/>
                </a:solidFill>
                <a:latin typeface="Inter Bold"/>
              </a:rPr>
              <a:t>ДОБРЫЕ ПРАКТИКИ РАЙОНА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92468" y="6541355"/>
            <a:ext cx="10188060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24">
                <a:solidFill>
                  <a:srgbClr val="FFFFFF"/>
                </a:solidFill>
                <a:latin typeface="Inter"/>
              </a:rPr>
              <a:t>Муниципальный этап Международной премии #МЫВМЕСТЕ, направленный на выявление и поддержку инициатив и действующих проектов в сфере волонтёрской деятельности.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FFFFFF"/>
                </a:solidFill>
                <a:latin typeface="Inter"/>
              </a:rPr>
              <a:t>Это возможность найти единомышленников и партнеров, тиражировать свой проект, получить экспертную оценку и финансовую поддержку.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71865" y="3829591"/>
            <a:ext cx="12344270" cy="2863504"/>
            <a:chOff x="0" y="0"/>
            <a:chExt cx="16459027" cy="3818005"/>
          </a:xfrm>
        </p:grpSpPr>
        <p:sp>
          <p:nvSpPr>
            <p:cNvPr id="4" name="TextBox 4"/>
            <p:cNvSpPr txBox="1"/>
            <p:nvPr/>
          </p:nvSpPr>
          <p:spPr>
            <a:xfrm>
              <a:off x="842651" y="47625"/>
              <a:ext cx="14773726" cy="108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</a:pPr>
              <a:r>
                <a:rPr lang="en-US" sz="5600">
                  <a:solidFill>
                    <a:srgbClr val="FFFFFF"/>
                  </a:solidFill>
                  <a:latin typeface="Inter Bold"/>
                </a:rPr>
                <a:t>ОДОБРЕНО ДОБРОМ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70080"/>
              <a:ext cx="16459027" cy="244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spc="30" dirty="0">
                  <a:solidFill>
                    <a:srgbClr val="FFFFFF"/>
                  </a:solidFill>
                  <a:latin typeface="Inter Bold"/>
                </a:rPr>
                <a:t>ПРЕМИЯ ЛУЧШИХ ПРАКТИК В СФЕРЕ ВОЛОНТЁРСТВА. 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 spc="30" dirty="0">
                  <a:solidFill>
                    <a:srgbClr val="FFFFFF"/>
                  </a:solidFill>
                  <a:latin typeface="Inter Bold"/>
                </a:rPr>
                <a:t>МЕДИЙНОЕ ОСВЕЩЕНИЕ РЕЗУЛЬТАТОВ 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 spc="30" dirty="0">
                  <a:solidFill>
                    <a:srgbClr val="FFFFFF"/>
                  </a:solidFill>
                  <a:latin typeface="Inter Bold"/>
                </a:rPr>
                <a:t>НАИБОЛЕЕ ПОЛЕЗНЫХ И УСПЕШНЫХ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 spc="30" dirty="0">
                  <a:solidFill>
                    <a:srgbClr val="FFFFFF"/>
                  </a:solidFill>
                  <a:latin typeface="Inter Bold"/>
                </a:rPr>
                <a:t>ВОЛОНТЁРСКИХ ИНИЦИАТИВ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579</Words>
  <Application>Microsoft Office PowerPoint</Application>
  <PresentationFormat>Произвольный</PresentationFormat>
  <Paragraphs>151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Inter</vt:lpstr>
      <vt:lpstr>Inter Bold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Волонтёры и волонтерство в Сургутском районе</dc:title>
  <dc:creator>ДНС</dc:creator>
  <cp:lastModifiedBy>ДНС</cp:lastModifiedBy>
  <cp:revision>4</cp:revision>
  <dcterms:created xsi:type="dcterms:W3CDTF">2006-08-16T00:00:00Z</dcterms:created>
  <dcterms:modified xsi:type="dcterms:W3CDTF">2023-12-26T04:16:28Z</dcterms:modified>
  <dc:identifier>DAFtJdXt6ZU</dc:identifier>
</cp:coreProperties>
</file>