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4" r:id="rId2"/>
    <p:sldId id="266" r:id="rId3"/>
    <p:sldId id="307" r:id="rId4"/>
    <p:sldId id="303" r:id="rId5"/>
    <p:sldId id="302" r:id="rId6"/>
    <p:sldId id="305" r:id="rId7"/>
  </p:sldIdLst>
  <p:sldSz cx="12192000" cy="6858000"/>
  <p:notesSz cx="6858000" cy="9144000"/>
  <p:embeddedFontLst>
    <p:embeddedFont>
      <p:font typeface="Circe Bold" panose="020B0604020202020204" charset="-52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Black" panose="020B0604020202020204" charset="-52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гирева Раиса Витальевна" initials="МРВ" lastIdx="9" clrIdx="0">
    <p:extLst>
      <p:ext uri="{19B8F6BF-5375-455C-9EA6-DF929625EA0E}">
        <p15:presenceInfo xmlns:p15="http://schemas.microsoft.com/office/powerpoint/2012/main" userId="Могирева Раиса Вита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9"/>
    <a:srgbClr val="FF954D"/>
    <a:srgbClr val="FFD93A"/>
    <a:srgbClr val="74668C"/>
    <a:srgbClr val="664B75"/>
    <a:srgbClr val="7D70AC"/>
    <a:srgbClr val="8C7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29DDD-2AC1-4FEF-BDB7-A2C4763E83E7}" v="27" dt="2021-08-12T10:32:10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4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F2D2-B481-4A4E-A355-EB0941AA5C5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14DB-DDD9-4CD8-8205-76CB277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1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1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/>
              <a:t>28.05.2022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0232" y="1678115"/>
            <a:ext cx="110715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Montserrat" panose="00000500000000000000" pitchFamily="50" charset="-52"/>
              </a:rPr>
              <a:t>МЕЖДУНАРОДНАЯ ПРЕМИЯ </a:t>
            </a:r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#</a:t>
            </a:r>
            <a:r>
              <a:rPr lang="ru-RU" sz="4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МЫВМЕСТЕ 2022</a:t>
            </a:r>
            <a:endParaRPr lang="en-US" sz="40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КАТЕГОРИЯ «НКО»</a:t>
            </a:r>
            <a:endParaRPr lang="ru-RU" sz="40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560232" y="4848214"/>
            <a:ext cx="11071535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проекта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«ПОМОЩЬ ИДЕТ»</a:t>
            </a:r>
            <a:endParaRPr lang="ru-RU" sz="3200" dirty="0"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Номинация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«Здоровье нации»</a:t>
            </a:r>
            <a:endParaRPr lang="ru-RU" sz="3200" dirty="0"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Автор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Виктор Стародубцев</a:t>
            </a:r>
            <a:endParaRPr lang="ru-RU" sz="3200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1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5376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О ПРОЕКТЕ (для всех треков)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405602" y="2481936"/>
            <a:ext cx="5291813" cy="4210266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681" y="2613341"/>
            <a:ext cx="4745252" cy="614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Montserrat" panose="00000500000000000000" pitchFamily="50" charset="-52"/>
              </a:rPr>
              <a:t>Цель проекта: Оказание паллиативной медицинской и социального помощи неизлечимо больным в Березовском районе, г. Сосновоборске, ЗАТО Железногорск Красноярского края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Montserrat" panose="00000500000000000000" pitchFamily="50" charset="-52"/>
              </a:rPr>
              <a:t>Результаты проекта:</a:t>
            </a:r>
            <a:endParaRPr lang="ru-RU" sz="1200" b="1" dirty="0">
              <a:latin typeface="Montserrat" panose="00000500000000000000" pitchFamily="50" charset="-52"/>
            </a:endParaRPr>
          </a:p>
          <a:p>
            <a:r>
              <a:rPr lang="ru-RU" sz="1200" b="1" dirty="0"/>
              <a:t>1.Сформирована команда для оказания паллиативной помощи в Березовском районе, г. Сосновоборске и ЗАТО Железногорск Красноярского края в составе 9 специалистов и 30 волонтеров. </a:t>
            </a:r>
            <a:endParaRPr lang="ru-RU" sz="1200" dirty="0"/>
          </a:p>
          <a:p>
            <a:r>
              <a:rPr lang="ru-RU" sz="1200" b="1" dirty="0"/>
              <a:t>2.Неизлечимо больным оказано не менее 350 медицинских услуг паллиативной медицинской помощи по стандарту Минздрава РФ. Организовано динамическое наблюдение за состоянием пациентов, проводится лечение болевого синдрома.</a:t>
            </a:r>
            <a:endParaRPr lang="ru-RU" sz="1200" dirty="0"/>
          </a:p>
          <a:p>
            <a:r>
              <a:rPr lang="ru-RU" sz="1200" b="1" dirty="0"/>
              <a:t>3.Силами волонтеров оказаны не менее 450 социальных услуг пациентам и их родственникам </a:t>
            </a:r>
            <a:endParaRPr lang="ru-RU" sz="1200" dirty="0"/>
          </a:p>
          <a:p>
            <a:r>
              <a:rPr lang="ru-RU" sz="1200" b="1" dirty="0"/>
              <a:t>4.Получили практические навыки по уходу за неизлечимо больными не менее 150 чел. родственников пациентов</a:t>
            </a:r>
            <a:endParaRPr lang="ru-RU" sz="1200" dirty="0"/>
          </a:p>
          <a:p>
            <a:r>
              <a:rPr lang="ru-RU" sz="1200" b="1" dirty="0"/>
              <a:t>5. Осуществлено информационное освещение проекта, в социальных сетях опубликовано не менее 12 публикаций по проекту, с охватом читателей по каждому материалу не менее 3000 чел.</a:t>
            </a:r>
            <a:endParaRPr lang="ru-R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8680" y="1602219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1"/>
                </a:solidFill>
                <a:latin typeface="Montserrat" panose="00000500000000000000" pitchFamily="50" charset="-52"/>
              </a:rPr>
              <a:t>КТО МЫ</a:t>
            </a:r>
            <a:r>
              <a:rPr lang="ru-RU" sz="19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? </a:t>
            </a:r>
            <a:endParaRPr lang="ru-RU" sz="19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50F120-62FD-4CD0-8395-748BA35CDF5A}"/>
              </a:ext>
            </a:extLst>
          </p:cNvPr>
          <p:cNvSpPr/>
          <p:nvPr/>
        </p:nvSpPr>
        <p:spPr>
          <a:xfrm>
            <a:off x="6096000" y="2735581"/>
            <a:ext cx="5690399" cy="2993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71608"/>
            <a:ext cx="4123174" cy="3057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5" y="2747879"/>
            <a:ext cx="1567224" cy="904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4" y="3695631"/>
            <a:ext cx="1567224" cy="984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75" y="4723395"/>
            <a:ext cx="1567224" cy="10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1527522"/>
            <a:ext cx="8944108" cy="463022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443060"/>
            <a:ext cx="5376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О ПРОЕКТЕ (для всех треков)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405601" y="2746901"/>
            <a:ext cx="5690399" cy="3292157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538781" y="2914142"/>
            <a:ext cx="4745151" cy="6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Мы реализуем национальный проект «Здравоохранение»</a:t>
            </a:r>
            <a:endParaRPr lang="ru-RU" sz="1800" b="1" dirty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8680" y="1602219"/>
            <a:ext cx="4745151" cy="31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1"/>
                </a:solidFill>
                <a:latin typeface="Montserrat" panose="00000500000000000000" pitchFamily="50" charset="-52"/>
              </a:rPr>
              <a:t>МЫ В СОЦИАЛЬНЫХ СЕТЯХ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50F120-62FD-4CD0-8395-748BA35CDF5A}"/>
              </a:ext>
            </a:extLst>
          </p:cNvPr>
          <p:cNvSpPr/>
          <p:nvPr/>
        </p:nvSpPr>
        <p:spPr>
          <a:xfrm>
            <a:off x="6148554" y="2746901"/>
            <a:ext cx="5690399" cy="3292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СКРИНШОТЫ, ДРУГИЕ ИЛЛЮСТРАЦИИ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4" y="3659092"/>
            <a:ext cx="914890" cy="914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5" y="4822897"/>
            <a:ext cx="914890" cy="914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6" y="2944054"/>
            <a:ext cx="914890" cy="914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6" y="4947122"/>
            <a:ext cx="925769" cy="846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6" y="3957517"/>
            <a:ext cx="942755" cy="865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4" y="4480983"/>
            <a:ext cx="1787333" cy="1558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45" y="4471152"/>
            <a:ext cx="1933900" cy="1558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1" y="2783049"/>
            <a:ext cx="1411711" cy="1714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29" y="2783049"/>
            <a:ext cx="1395578" cy="17112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70" y="2813455"/>
            <a:ext cx="1384046" cy="17112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1" y="2783049"/>
            <a:ext cx="1435499" cy="17112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72" y="4494278"/>
            <a:ext cx="1916215" cy="1525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91" y="3600771"/>
            <a:ext cx="3448320" cy="23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5421823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4582660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335" y="113216"/>
            <a:ext cx="7733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ПРИЗНАНИЕ И ВОВЛЕЧЕННОСТЬ</a:t>
            </a:r>
          </a:p>
          <a:p>
            <a:r>
              <a:rPr lang="ru-RU" sz="2400" b="1" dirty="0">
                <a:latin typeface="Montserrat Black" panose="00000A00000000000000" pitchFamily="50" charset="-52"/>
              </a:rPr>
              <a:t>(«ДЕЙСТВУЮЩИЕ ЛИЦА» для всех треков)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280809" y="1624607"/>
            <a:ext cx="4012089" cy="51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Montserrat" panose="020B0604020202020204" charset="-52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F36146E-0B4B-4853-AF59-9190C3EFA455}"/>
              </a:ext>
            </a:extLst>
          </p:cNvPr>
          <p:cNvSpPr/>
          <p:nvPr/>
        </p:nvSpPr>
        <p:spPr>
          <a:xfrm>
            <a:off x="379349" y="1666001"/>
            <a:ext cx="8185531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БЛАГОПОЛУЧАТЕЛИ: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Онкобольные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и их родственники   382 чел.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791CE06-99F6-4FBF-AEF0-326F8613DE67}"/>
              </a:ext>
            </a:extLst>
          </p:cNvPr>
          <p:cNvSpPr/>
          <p:nvPr/>
        </p:nvSpPr>
        <p:spPr>
          <a:xfrm>
            <a:off x="364660" y="2299854"/>
            <a:ext cx="8200220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ВОЛОНТЁРЫ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: люди желающие помочь больным людям 37 чел. 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494D68A-834C-44CD-B9CA-833FFDA9AEAB}"/>
              </a:ext>
            </a:extLst>
          </p:cNvPr>
          <p:cNvSpPr/>
          <p:nvPr/>
        </p:nvSpPr>
        <p:spPr>
          <a:xfrm>
            <a:off x="379349" y="3006235"/>
            <a:ext cx="8185531" cy="536157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ПАРТНЁРЫ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: (медицинские, религиозные, некоммерческие и коммерческие, общественные  организации, волонтеры-медики) 14 </a:t>
            </a:r>
            <a:endParaRPr lang="ru-RU" sz="1633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E205661-626F-4B7D-B106-358D7850ADF7}"/>
              </a:ext>
            </a:extLst>
          </p:cNvPr>
          <p:cNvSpPr/>
          <p:nvPr/>
        </p:nvSpPr>
        <p:spPr>
          <a:xfrm>
            <a:off x="379349" y="3803143"/>
            <a:ext cx="8185531" cy="816404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ОРГАНЫ ВЛАСТИ: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Министерство здравоохранения Красноярского края, Администрации г. Сосновоборска, ЗАТО Железногорск, Березовского района</a:t>
            </a:r>
            <a:endParaRPr lang="ru-RU" sz="24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C571A9D-FABE-4C67-BD9D-AD1B988AAB5A}"/>
              </a:ext>
            </a:extLst>
          </p:cNvPr>
          <p:cNvSpPr/>
          <p:nvPr/>
        </p:nvSpPr>
        <p:spPr>
          <a:xfrm>
            <a:off x="379349" y="4923532"/>
            <a:ext cx="8185531" cy="692003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МЕДИА: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«Сегодняшняя газета-26», телепрограмма «</a:t>
            </a:r>
            <a:r>
              <a:rPr lang="ru-RU" sz="1600" b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Информ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- экспресс», сайт организации </a:t>
            </a:r>
            <a:r>
              <a:rPr lang="en-US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http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://hospice26.ru</a:t>
            </a:r>
            <a:r>
              <a:rPr lang="en-US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/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, социальные сети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1094F04-FA32-4135-B2EA-C6FDC631AC1E}"/>
              </a:ext>
            </a:extLst>
          </p:cNvPr>
          <p:cNvSpPr/>
          <p:nvPr/>
        </p:nvSpPr>
        <p:spPr>
          <a:xfrm>
            <a:off x="364660" y="5919520"/>
            <a:ext cx="8200220" cy="83297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Награды: Лауреат премии </a:t>
            </a:r>
            <a:r>
              <a:rPr lang="ru-RU" sz="1600" b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онкопациентов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«Будем жить!» – Лучший хоспис (2019), Знак общественного признания «Доброволец России» (2018), грамота комиссии Государственной Думы ФС РФ ( 2016)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9C7A7D-FB9C-4294-9BD0-6E602A7FA818}"/>
              </a:ext>
            </a:extLst>
          </p:cNvPr>
          <p:cNvSpPr/>
          <p:nvPr/>
        </p:nvSpPr>
        <p:spPr>
          <a:xfrm>
            <a:off x="8740371" y="1666000"/>
            <a:ext cx="2980487" cy="39873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71" y="1667344"/>
            <a:ext cx="2980487" cy="1980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77" y="3647552"/>
            <a:ext cx="2971281" cy="19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243406"/>
            <a:ext cx="5755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БЮДЖЕТ (СМЕТА) ПРОЕКТА </a:t>
            </a:r>
          </a:p>
          <a:p>
            <a:r>
              <a:rPr lang="ru-RU" sz="2400" b="1" dirty="0">
                <a:latin typeface="Montserrat Black" panose="00000A00000000000000" pitchFamily="50" charset="-52"/>
              </a:rPr>
              <a:t>(для трека «Волонтёры и НКО»)</a:t>
            </a:r>
          </a:p>
          <a:p>
            <a:endParaRPr lang="ru-RU" sz="2400" dirty="0"/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B1606DCC-87F2-4BCC-908F-8FABB098BF55}"/>
              </a:ext>
            </a:extLst>
          </p:cNvPr>
          <p:cNvGrpSpPr/>
          <p:nvPr/>
        </p:nvGrpSpPr>
        <p:grpSpPr>
          <a:xfrm>
            <a:off x="1982783" y="1165058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5C53EE68-8CD7-4E67-B3F0-61F8E17673E1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Равнобедренный треугольник 79">
              <a:extLst>
                <a:ext uri="{FF2B5EF4-FFF2-40B4-BE49-F238E27FC236}">
                  <a16:creationId xmlns:a16="http://schemas.microsoft.com/office/drawing/2014/main" id="{9EA24566-1878-4F56-A82E-C11F7A06FDB6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CB6A7DB-5183-4733-9BBB-D43395BBED7C}"/>
              </a:ext>
            </a:extLst>
          </p:cNvPr>
          <p:cNvSpPr/>
          <p:nvPr/>
        </p:nvSpPr>
        <p:spPr>
          <a:xfrm>
            <a:off x="7130854" y="1892645"/>
            <a:ext cx="3043025" cy="617076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</a:t>
            </a:r>
            <a:r>
              <a:rPr lang="ru-RU" dirty="0" smtClean="0"/>
              <a:t>оммунальные услуги</a:t>
            </a:r>
            <a:r>
              <a:rPr lang="ru-RU" dirty="0"/>
              <a:t>, </a:t>
            </a:r>
            <a:r>
              <a:rPr lang="ru-RU" dirty="0" smtClean="0"/>
              <a:t>аренда</a:t>
            </a:r>
            <a:r>
              <a:rPr lang="ru-RU" dirty="0"/>
              <a:t>, </a:t>
            </a:r>
            <a:r>
              <a:rPr lang="ru-RU" dirty="0" smtClean="0"/>
              <a:t>бензин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49A1BA39-9D11-4875-85E3-F9C8CD1B4658}"/>
              </a:ext>
            </a:extLst>
          </p:cNvPr>
          <p:cNvSpPr/>
          <p:nvPr/>
        </p:nvSpPr>
        <p:spPr>
          <a:xfrm>
            <a:off x="1999089" y="1189016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309</a:t>
            </a:r>
            <a:r>
              <a:rPr lang="ru-RU" dirty="0"/>
              <a:t> </a:t>
            </a:r>
            <a:r>
              <a:rPr lang="ru-RU" dirty="0" smtClean="0"/>
              <a:t>585,00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19A0F1C-4145-41A0-BBB6-644C030CAAF0}"/>
              </a:ext>
            </a:extLst>
          </p:cNvPr>
          <p:cNvSpPr/>
          <p:nvPr/>
        </p:nvSpPr>
        <p:spPr>
          <a:xfrm>
            <a:off x="7130855" y="341644"/>
            <a:ext cx="3032518" cy="1281085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Оплата услуг привлеченных специалистов, включая </a:t>
            </a:r>
            <a:r>
              <a:rPr lang="ru-RU" dirty="0" smtClean="0"/>
              <a:t>специалистов-медиков для </a:t>
            </a:r>
            <a:r>
              <a:rPr lang="ru-RU" dirty="0"/>
              <a:t>оказания помощи неизлечимо больным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DBC396B0-9375-47BD-92BF-068D382DF446}"/>
              </a:ext>
            </a:extLst>
          </p:cNvPr>
          <p:cNvGrpSpPr/>
          <p:nvPr/>
        </p:nvGrpSpPr>
        <p:grpSpPr>
          <a:xfrm>
            <a:off x="1318063" y="1170078"/>
            <a:ext cx="584207" cy="492091"/>
            <a:chOff x="377332" y="2027353"/>
            <a:chExt cx="702731" cy="591927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4D899FDA-3C5F-4120-8F8B-BCB7973AF294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173B6E5-6C71-41BA-8EEF-7FECF1144F54}"/>
                </a:ext>
              </a:extLst>
            </p:cNvPr>
            <p:cNvSpPr txBox="1"/>
            <p:nvPr/>
          </p:nvSpPr>
          <p:spPr>
            <a:xfrm>
              <a:off x="494483" y="2060235"/>
              <a:ext cx="585580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1</a:t>
              </a:r>
              <a:endParaRPr lang="ru-RU" dirty="0">
                <a:solidFill>
                  <a:schemeClr val="accent2">
                    <a:lumMod val="75000"/>
                  </a:schemeClr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0F3822B9-1304-472B-B477-D35EFB4C4AC4}"/>
              </a:ext>
            </a:extLst>
          </p:cNvPr>
          <p:cNvGrpSpPr/>
          <p:nvPr/>
        </p:nvGrpSpPr>
        <p:grpSpPr>
          <a:xfrm>
            <a:off x="1314632" y="2032164"/>
            <a:ext cx="587638" cy="492091"/>
            <a:chOff x="377332" y="2027353"/>
            <a:chExt cx="706858" cy="591927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CF915A89-5C21-4447-ABDC-247DBB0ED6A8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799B936-BB85-4796-9E16-37E3A82552C8}"/>
                </a:ext>
              </a:extLst>
            </p:cNvPr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2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97C02AB-17F0-4FCF-937D-359B20534497}"/>
              </a:ext>
            </a:extLst>
          </p:cNvPr>
          <p:cNvGrpSpPr/>
          <p:nvPr/>
        </p:nvGrpSpPr>
        <p:grpSpPr>
          <a:xfrm>
            <a:off x="1314343" y="2963716"/>
            <a:ext cx="608154" cy="492091"/>
            <a:chOff x="377332" y="2027353"/>
            <a:chExt cx="731536" cy="591927"/>
          </a:xfrm>
        </p:grpSpPr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BE35B1A0-4AA1-40E1-B35C-BC96B5C1056A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4C75369-0450-4AAE-8C7E-409369716C6C}"/>
                </a:ext>
              </a:extLst>
            </p:cNvPr>
            <p:cNvSpPr txBox="1"/>
            <p:nvPr/>
          </p:nvSpPr>
          <p:spPr>
            <a:xfrm>
              <a:off x="513410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3</a:t>
              </a: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24394020-AAEA-43C0-ABAE-4468CA152684}"/>
              </a:ext>
            </a:extLst>
          </p:cNvPr>
          <p:cNvGrpSpPr/>
          <p:nvPr/>
        </p:nvGrpSpPr>
        <p:grpSpPr>
          <a:xfrm>
            <a:off x="1314343" y="3915370"/>
            <a:ext cx="579380" cy="492091"/>
            <a:chOff x="377332" y="2027353"/>
            <a:chExt cx="696924" cy="591927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4E099C6B-BD8C-496E-BC85-96ECC42E87FE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A79642C-5623-471D-BF56-9BAD6903C1B2}"/>
                </a:ext>
              </a:extLst>
            </p:cNvPr>
            <p:cNvSpPr txBox="1"/>
            <p:nvPr/>
          </p:nvSpPr>
          <p:spPr>
            <a:xfrm>
              <a:off x="478798" y="2101185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4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9706C62-50F9-4BAB-A8D2-F4AFBFFCD9E2}"/>
              </a:ext>
            </a:extLst>
          </p:cNvPr>
          <p:cNvGrpSpPr/>
          <p:nvPr/>
        </p:nvGrpSpPr>
        <p:grpSpPr>
          <a:xfrm>
            <a:off x="1334860" y="4837573"/>
            <a:ext cx="587638" cy="492091"/>
            <a:chOff x="377332" y="2027353"/>
            <a:chExt cx="706858" cy="591927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4334B5CB-2CC9-448C-9F99-20B8D6F767A4}"/>
                </a:ext>
              </a:extLst>
            </p:cNvPr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EB8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75000"/>
                  </a:schemeClr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48D27A0-F880-4DB9-9E2D-A8FAAD19483C}"/>
                </a:ext>
              </a:extLst>
            </p:cNvPr>
            <p:cNvSpPr txBox="1"/>
            <p:nvPr/>
          </p:nvSpPr>
          <p:spPr>
            <a:xfrm>
              <a:off x="488732" y="2088912"/>
              <a:ext cx="595458" cy="444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Circe ExtraBold" panose="020B0802020203020203" pitchFamily="34" charset="-52"/>
                </a:rPr>
                <a:t>5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AF20329-6B45-4262-ABEA-5C311F0AA522}"/>
              </a:ext>
            </a:extLst>
          </p:cNvPr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D0C7FFDF-9C1D-448A-9F8C-55D2096F7C83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Равнобедренный треугольник 100">
              <a:extLst>
                <a:ext uri="{FF2B5EF4-FFF2-40B4-BE49-F238E27FC236}">
                  <a16:creationId xmlns:a16="http://schemas.microsoft.com/office/drawing/2014/main" id="{56441280-B56E-49B7-AA2D-F9BA5231C815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C6120D7C-AB18-48A5-9DB1-10C2043322C1}"/>
              </a:ext>
            </a:extLst>
          </p:cNvPr>
          <p:cNvGrpSpPr/>
          <p:nvPr/>
        </p:nvGrpSpPr>
        <p:grpSpPr>
          <a:xfrm>
            <a:off x="1982783" y="2971429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A7B5367D-8476-4B29-AB9F-8E4E43E3E7F9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Равнобедренный треугольник 103">
              <a:extLst>
                <a:ext uri="{FF2B5EF4-FFF2-40B4-BE49-F238E27FC236}">
                  <a16:creationId xmlns:a16="http://schemas.microsoft.com/office/drawing/2014/main" id="{80783DDD-D30A-479A-9D25-71371F33F4E9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77FF354-EEF4-4693-8FA7-9D1AF9218614}"/>
              </a:ext>
            </a:extLst>
          </p:cNvPr>
          <p:cNvGrpSpPr/>
          <p:nvPr/>
        </p:nvGrpSpPr>
        <p:grpSpPr>
          <a:xfrm>
            <a:off x="1982783" y="3908795"/>
            <a:ext cx="4098571" cy="470071"/>
            <a:chOff x="1970016" y="2050176"/>
            <a:chExt cx="4098571" cy="470071"/>
          </a:xfrm>
          <a:solidFill>
            <a:schemeClr val="accent4"/>
          </a:solidFill>
        </p:grpSpPr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F54657C9-3601-4092-938A-43F89D39C893}"/>
                </a:ext>
              </a:extLst>
            </p:cNvPr>
            <p:cNvSpPr/>
            <p:nvPr/>
          </p:nvSpPr>
          <p:spPr>
            <a:xfrm>
              <a:off x="1970016" y="2057225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Равнобедренный треугольник 106">
              <a:extLst>
                <a:ext uri="{FF2B5EF4-FFF2-40B4-BE49-F238E27FC236}">
                  <a16:creationId xmlns:a16="http://schemas.microsoft.com/office/drawing/2014/main" id="{E6380B1D-E637-4ACD-811C-36F35D532A73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91EB1E2D-E7F1-4865-9502-8C779E0071BD}"/>
              </a:ext>
            </a:extLst>
          </p:cNvPr>
          <p:cNvGrpSpPr/>
          <p:nvPr/>
        </p:nvGrpSpPr>
        <p:grpSpPr>
          <a:xfrm>
            <a:off x="1982783" y="4841904"/>
            <a:ext cx="4098571" cy="463022"/>
            <a:chOff x="1970016" y="1997327"/>
            <a:chExt cx="4098571" cy="463022"/>
          </a:xfrm>
          <a:solidFill>
            <a:schemeClr val="accent4"/>
          </a:solidFill>
        </p:grpSpPr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CBD9A60D-850B-4FCA-BF0D-E7F7CFE400A5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Равнобедренный треугольник 109">
              <a:extLst>
                <a:ext uri="{FF2B5EF4-FFF2-40B4-BE49-F238E27FC236}">
                  <a16:creationId xmlns:a16="http://schemas.microsoft.com/office/drawing/2014/main" id="{0913C5E6-8CB8-42C3-95FB-D2F22F2966C7}"/>
                </a:ext>
              </a:extLst>
            </p:cNvPr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DFD076DE-A9D8-4569-9D36-2E6225D350AF}"/>
              </a:ext>
            </a:extLst>
          </p:cNvPr>
          <p:cNvSpPr/>
          <p:nvPr/>
        </p:nvSpPr>
        <p:spPr>
          <a:xfrm>
            <a:off x="7206285" y="2822115"/>
            <a:ext cx="2977400" cy="755097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Изготовление летней </a:t>
            </a:r>
            <a:r>
              <a:rPr lang="ru-RU" dirty="0" smtClean="0"/>
              <a:t>и зимней формы волонтеров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C1798AF-BC62-4AFF-A6C5-B53492935252}"/>
              </a:ext>
            </a:extLst>
          </p:cNvPr>
          <p:cNvSpPr/>
          <p:nvPr/>
        </p:nvSpPr>
        <p:spPr>
          <a:xfrm>
            <a:off x="7206285" y="3803835"/>
            <a:ext cx="2957088" cy="846839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Изготовление ордена "Доброты" </a:t>
            </a:r>
            <a:r>
              <a:rPr lang="ru-RU" dirty="0" smtClean="0"/>
              <a:t>лучшим волонтерам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D105590-CE1D-4FCD-B33E-D9F3AC6A69C2}"/>
              </a:ext>
            </a:extLst>
          </p:cNvPr>
          <p:cNvSpPr/>
          <p:nvPr/>
        </p:nvSpPr>
        <p:spPr>
          <a:xfrm>
            <a:off x="7206284" y="4752870"/>
            <a:ext cx="2970089" cy="763675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Выпуск брошюры </a:t>
            </a:r>
            <a:r>
              <a:rPr lang="ru-RU" dirty="0" smtClean="0"/>
              <a:t>«</a:t>
            </a:r>
            <a:r>
              <a:rPr lang="ru-RU" dirty="0"/>
              <a:t>Волонтеры в хосписе</a:t>
            </a:r>
            <a:r>
              <a:rPr lang="ru-RU" dirty="0" smtClean="0"/>
              <a:t>» для паллиативных НКО Сибири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3BA5DCC2-50B8-469E-B624-0E0FE0BC0B50}"/>
              </a:ext>
            </a:extLst>
          </p:cNvPr>
          <p:cNvSpPr/>
          <p:nvPr/>
        </p:nvSpPr>
        <p:spPr>
          <a:xfrm>
            <a:off x="2018121" y="2023220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456</a:t>
            </a:r>
            <a:r>
              <a:rPr lang="ru-RU" dirty="0"/>
              <a:t> 000,00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29BF212F-4D61-466C-B076-161BEB84B947}"/>
              </a:ext>
            </a:extLst>
          </p:cNvPr>
          <p:cNvSpPr/>
          <p:nvPr/>
        </p:nvSpPr>
        <p:spPr>
          <a:xfrm>
            <a:off x="2019405" y="3041731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486</a:t>
            </a:r>
            <a:r>
              <a:rPr lang="ru-RU" dirty="0"/>
              <a:t> </a:t>
            </a:r>
            <a:r>
              <a:rPr lang="ru-RU" dirty="0" smtClean="0"/>
              <a:t>000,00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963C238-0DC0-422E-82BD-CEE17946274F}"/>
              </a:ext>
            </a:extLst>
          </p:cNvPr>
          <p:cNvSpPr/>
          <p:nvPr/>
        </p:nvSpPr>
        <p:spPr>
          <a:xfrm>
            <a:off x="2018121" y="396749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87 300,00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4F945642-0ACC-4D93-8C33-743113192DBB}"/>
              </a:ext>
            </a:extLst>
          </p:cNvPr>
          <p:cNvSpPr/>
          <p:nvPr/>
        </p:nvSpPr>
        <p:spPr>
          <a:xfrm>
            <a:off x="2062336" y="4870664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260</a:t>
            </a:r>
            <a:r>
              <a:rPr lang="ru-RU" dirty="0"/>
              <a:t> </a:t>
            </a:r>
            <a:r>
              <a:rPr lang="ru-RU" dirty="0" smtClean="0"/>
              <a:t>000,00</a:t>
            </a:r>
            <a:endParaRPr lang="ru-RU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875888CC-120F-4416-A2F0-1E7AC494041A}"/>
              </a:ext>
            </a:extLst>
          </p:cNvPr>
          <p:cNvSpPr/>
          <p:nvPr/>
        </p:nvSpPr>
        <p:spPr>
          <a:xfrm>
            <a:off x="7130854" y="4877297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A05BBA74-6DCB-40D0-81C1-FEBB31836A8D}"/>
              </a:ext>
            </a:extLst>
          </p:cNvPr>
          <p:cNvSpPr/>
          <p:nvPr/>
        </p:nvSpPr>
        <p:spPr>
          <a:xfrm>
            <a:off x="1982783" y="5743168"/>
            <a:ext cx="7810697" cy="463022"/>
          </a:xfrm>
          <a:prstGeom prst="rect">
            <a:avLst/>
          </a:prstGeom>
          <a:solidFill>
            <a:schemeClr val="accent2"/>
          </a:solidFill>
          <a:ln>
            <a:solidFill>
              <a:srgbClr val="FF9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                                                 1</a:t>
            </a:r>
            <a:r>
              <a:rPr lang="ru-RU" b="1" dirty="0"/>
              <a:t> </a:t>
            </a:r>
            <a:r>
              <a:rPr lang="ru-RU" b="1" dirty="0" smtClean="0"/>
              <a:t>598</a:t>
            </a:r>
            <a:r>
              <a:rPr lang="ru-RU" b="1" dirty="0"/>
              <a:t> </a:t>
            </a:r>
            <a:r>
              <a:rPr lang="ru-RU" b="1" dirty="0" smtClean="0"/>
              <a:t>885,00</a:t>
            </a:r>
            <a:endParaRPr lang="ru-RU" dirty="0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5EF59587-C1DE-4769-AD48-1A6096AA1D25}"/>
              </a:ext>
            </a:extLst>
          </p:cNvPr>
          <p:cNvSpPr/>
          <p:nvPr/>
        </p:nvSpPr>
        <p:spPr>
          <a:xfrm>
            <a:off x="2190541" y="5809186"/>
            <a:ext cx="343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ИТОГОВАЯ СУММА</a:t>
            </a:r>
          </a:p>
        </p:txBody>
      </p:sp>
    </p:spTree>
    <p:extLst>
      <p:ext uri="{BB962C8B-B14F-4D97-AF65-F5344CB8AC3E}">
        <p14:creationId xmlns:p14="http://schemas.microsoft.com/office/powerpoint/2010/main" val="39821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0B9DE2A-924E-4B8C-8777-22A9ED614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80" y="2458883"/>
            <a:ext cx="10188900" cy="1523455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Montserrat" panose="00000500000000000000" pitchFamily="50" charset="-52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372225" y="5856618"/>
            <a:ext cx="11071535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Контактные данные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hospice26@gmail.com, 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7 (983) 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150-03-04 </a:t>
            </a:r>
            <a:endParaRPr lang="en-US" dirty="0" smtClean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r>
              <a:rPr lang="en-US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hospice26.ru/</a:t>
            </a:r>
            <a:r>
              <a:rPr lang="ru-RU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Социальные 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сети:</a:t>
            </a:r>
            <a:endParaRPr lang="ru-RU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42" y="5424444"/>
            <a:ext cx="1181097" cy="1181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46" y="5424444"/>
            <a:ext cx="1235002" cy="1235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67" y="5424444"/>
            <a:ext cx="1260745" cy="12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9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435</Words>
  <Application>Microsoft Office PowerPoint</Application>
  <PresentationFormat>Широкоэкранный</PresentationFormat>
  <Paragraphs>66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Circe Bold</vt:lpstr>
      <vt:lpstr>Circe ExtraBold</vt:lpstr>
      <vt:lpstr>Calibri Light</vt:lpstr>
      <vt:lpstr>Circe</vt:lpstr>
      <vt:lpstr>Calibri</vt:lpstr>
      <vt:lpstr>Montserrat Black</vt:lpstr>
      <vt:lpstr>Times New Roman</vt:lpstr>
      <vt:lpstr>Montserrat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акция #МЫВМЕСТЕ</dc:title>
  <dc:creator>Зоя Дурдина</dc:creator>
  <cp:lastModifiedBy>Пользователь Windows</cp:lastModifiedBy>
  <cp:revision>271</cp:revision>
  <dcterms:created xsi:type="dcterms:W3CDTF">2020-03-24T07:41:27Z</dcterms:created>
  <dcterms:modified xsi:type="dcterms:W3CDTF">2022-05-28T04:55:43Z</dcterms:modified>
</cp:coreProperties>
</file>