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78" r:id="rId3"/>
    <p:sldId id="272" r:id="rId4"/>
    <p:sldId id="271" r:id="rId5"/>
    <p:sldId id="273" r:id="rId6"/>
    <p:sldId id="274" r:id="rId7"/>
    <p:sldId id="276" r:id="rId8"/>
    <p:sldId id="275" r:id="rId9"/>
    <p:sldId id="280" r:id="rId10"/>
    <p:sldId id="277" r:id="rId11"/>
    <p:sldId id="279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97" userDrawn="1">
          <p15:clr>
            <a:srgbClr val="A4A3A4"/>
          </p15:clr>
        </p15:guide>
        <p15:guide id="3" pos="7383" userDrawn="1">
          <p15:clr>
            <a:srgbClr val="A4A3A4"/>
          </p15:clr>
        </p15:guide>
        <p15:guide id="4" orient="horz" pos="22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565" autoAdjust="0"/>
    <p:restoredTop sz="94660"/>
  </p:normalViewPr>
  <p:slideViewPr>
    <p:cSldViewPr showGuides="1">
      <p:cViewPr varScale="1">
        <p:scale>
          <a:sx n="72" d="100"/>
          <a:sy n="72" d="100"/>
        </p:scale>
        <p:origin x="588" y="66"/>
      </p:cViewPr>
      <p:guideLst>
        <p:guide pos="297"/>
        <p:guide pos="7383"/>
        <p:guide orient="horz" pos="22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3C8CBA-DC7A-4289-80CD-CD01572704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3C1FCD-E55A-44F9-8892-4A807A5E7A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6C0511-0FDB-47C7-8B90-805CCD0E1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414D97-70E7-480F-8222-6F34BC1BF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72CF26-0EA7-4A60-A210-ACE087D01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52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48D3AF-1EE6-45DF-AA11-D7AB75E7E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377B6A6-4D61-42B4-A7F9-D6501E284E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4B2191B-759C-4D44-89F7-EC08A4E844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AB8909-870D-4FAC-933E-F49BA52FF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1DB187-B7BC-47EF-81B4-86880DDC1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15EB44-D8A8-42A2-87B4-E776B77D9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651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C27E39-7F3D-4E7F-9668-EF9507FA4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FCA81D4-0BCB-42ED-AC7A-E45FD3460A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CE0F1C-109C-4EA2-A65F-E09C6E55A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5594AD-D178-48AF-8C58-D05C74CDF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510DED-63B7-48D8-9E06-A662429C8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477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60AC84A-7B23-4D54-A9DB-161407CE68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6E8208-861E-4EF3-816E-6E44D756E8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05B6CA-BF28-4CFD-BE93-F003DA31D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0D3FC2-39D2-49CB-BDCD-4237856A1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15A0C-6D58-410E-A92A-3BB23112C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308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ользовательский макет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63AF58E-CCD9-4DE6-A7E2-26BDC09F15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4041BA97-BAD9-4001-9506-E11005E18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5125"/>
            <a:ext cx="11475001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224D964D-FD5B-48F5-8B18-EACAC60492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0999" y="1836737"/>
            <a:ext cx="11530013" cy="102234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" name="Таблица 2">
            <a:extLst>
              <a:ext uri="{FF2B5EF4-FFF2-40B4-BE49-F238E27FC236}">
                <a16:creationId xmlns:a16="http://schemas.microsoft.com/office/drawing/2014/main" id="{957B8229-3341-4204-ABAC-7770516A4EC8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280988" y="2713037"/>
            <a:ext cx="11630512" cy="3779838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872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E359AD-D581-4F32-8D7B-5A7303ACA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34C58F-C553-4C59-A9E5-5639B012F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1C6E13-94F1-4E84-9F27-B4C3B094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6272E1-B1DF-4FBD-A0FD-492ABFCAC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4DEC83-DAA5-4C6D-8D4B-BF03457A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186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92E189-CF27-420A-85D2-E5876822A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D5A772-C4C8-4E08-B48F-8CD51F434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BC306F-4EA4-496E-A1CA-5F6823D51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464ED1-21C8-4BCE-AF1A-B821DC4C6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936C59-1F73-4222-8ED4-BF5683B47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136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FE85C9-EC20-436D-BAE5-2C4F12436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8B4579-DA0D-40FA-BCCC-F526B965E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96D469-6CF6-494C-A1D2-E70D422036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A158C2-021E-481A-885A-9D0352A2C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62E538-35FF-491E-A7A3-82618B2A1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63556A-DAAA-4C39-BCB7-91D7999A4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588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EF1A4-36D4-4779-9E12-492529174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F2FBDC-D97C-46B0-8030-D8E4C2D56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2B0FC86-B369-46C5-A7B8-B99B53D3F0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B09F369-837B-4C2E-8FA2-9C1F1791CA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AD0DC6A-000D-4F70-86B5-771632A54A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A301BC7-CB1F-4DBC-A2EB-9670C3B61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548F8B-02D5-4903-9013-3F583D64F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12BB498-3D96-439C-AB4D-8E8D73EDA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679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229087-FCBB-470F-B429-7A680B520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20036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229087-FCBB-470F-B429-7A680B520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E1A572D3-4DA6-4192-BFF8-8B6EB79AD353}"/>
              </a:ext>
            </a:extLst>
          </p:cNvPr>
          <p:cNvSpPr/>
          <p:nvPr userDrawn="1"/>
        </p:nvSpPr>
        <p:spPr>
          <a:xfrm>
            <a:off x="0" y="6534000"/>
            <a:ext cx="3396000" cy="324000"/>
          </a:xfrm>
          <a:custGeom>
            <a:avLst/>
            <a:gdLst>
              <a:gd name="connsiteX0" fmla="*/ 0 w 3396000"/>
              <a:gd name="connsiteY0" fmla="*/ 0 h 324000"/>
              <a:gd name="connsiteX1" fmla="*/ 3216000 w 3396000"/>
              <a:gd name="connsiteY1" fmla="*/ 0 h 324000"/>
              <a:gd name="connsiteX2" fmla="*/ 3396000 w 3396000"/>
              <a:gd name="connsiteY2" fmla="*/ 324000 h 324000"/>
              <a:gd name="connsiteX3" fmla="*/ 3216000 w 3396000"/>
              <a:gd name="connsiteY3" fmla="*/ 324000 h 324000"/>
              <a:gd name="connsiteX4" fmla="*/ 3036000 w 3396000"/>
              <a:gd name="connsiteY4" fmla="*/ 324000 h 324000"/>
              <a:gd name="connsiteX5" fmla="*/ 0 w 3396000"/>
              <a:gd name="connsiteY5" fmla="*/ 324000 h 3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96000" h="32400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BF8DA119-664A-4591-A005-453FEF365E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68525"/>
            <a:ext cx="10515600" cy="40957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37563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EB3FA51-943B-4086-A25F-C0E65DD36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1000" y="279000"/>
            <a:ext cx="6570000" cy="99387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8B6AFF7-ABF1-4A29-84D5-00E32979F1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30825" y="1538288"/>
            <a:ext cx="6570663" cy="43211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06DB0F6D-303F-4E81-A3D0-5C56453C23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6063" y="234000"/>
            <a:ext cx="2249487" cy="2609662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Рисунок 8">
            <a:extLst>
              <a:ext uri="{FF2B5EF4-FFF2-40B4-BE49-F238E27FC236}">
                <a16:creationId xmlns:a16="http://schemas.microsoft.com/office/drawing/2014/main" id="{E19019EB-1908-499F-8DDD-57FCF302CF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2780" y="3113662"/>
            <a:ext cx="2249487" cy="32846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8">
            <a:extLst>
              <a:ext uri="{FF2B5EF4-FFF2-40B4-BE49-F238E27FC236}">
                <a16:creationId xmlns:a16="http://schemas.microsoft.com/office/drawing/2014/main" id="{42858865-2D1D-4E01-A5ED-8E9703C3F9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91802" y="549000"/>
            <a:ext cx="2249487" cy="32846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8">
            <a:extLst>
              <a:ext uri="{FF2B5EF4-FFF2-40B4-BE49-F238E27FC236}">
                <a16:creationId xmlns:a16="http://schemas.microsoft.com/office/drawing/2014/main" id="{E2644163-594C-4D16-97AD-5643AA6E3E0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91802" y="4095550"/>
            <a:ext cx="2249487" cy="2609662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103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07E728-47D6-4475-94EF-3689685F2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F32C15-1300-464F-BA54-88642F54F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ABC4BB-D24E-414A-9426-CF01BC1B30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441789-CBAA-4724-8D24-AEFAEB111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E03F1F-5631-4AE9-84F5-166B1B540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D6C9F5-D723-4000-88BA-417FC3BE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760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9A010C-DA26-43A3-A460-B317C2B3E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CAD0C7-F3AF-4A99-B7A4-594FB878E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B9764E-3742-48FF-B875-763B97BD96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C4ABE-3AB2-4760-AE95-817E917DACAD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A3201E-2B60-46A4-8BD3-4AC0C01120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470D74-DAAC-4D19-ACF5-2EF1544C91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5"/>
            <a:extLst>
              <a:ext uri="{FF2B5EF4-FFF2-40B4-BE49-F238E27FC236}">
                <a16:creationId xmlns:a16="http://schemas.microsoft.com/office/drawing/2014/main" id="{835B29EF-FFFB-41B4-9133-19FFA86AB34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70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1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4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C5B631-169A-4D1E-842E-471334F99A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" t="32413" r="609" b="1"/>
          <a:stretch/>
        </p:blipFill>
        <p:spPr>
          <a:xfrm>
            <a:off x="0" y="5269"/>
            <a:ext cx="13050000" cy="6858000"/>
          </a:xfrm>
          <a:prstGeom prst="rect">
            <a:avLst/>
          </a:prstGeom>
        </p:spPr>
      </p:pic>
      <p:sp>
        <p:nvSpPr>
          <p:cNvPr id="5" name="Равнобедренный треугольник 4">
            <a:extLst>
              <a:ext uri="{FF2B5EF4-FFF2-40B4-BE49-F238E27FC236}">
                <a16:creationId xmlns:a16="http://schemas.microsoft.com/office/drawing/2014/main" id="{9573714E-25BA-4621-BC06-F674ACA688E6}"/>
              </a:ext>
            </a:extLst>
          </p:cNvPr>
          <p:cNvSpPr/>
          <p:nvPr/>
        </p:nvSpPr>
        <p:spPr>
          <a:xfrm rot="3582820">
            <a:off x="6167737" y="-3076997"/>
            <a:ext cx="12879218" cy="11102774"/>
          </a:xfrm>
          <a:prstGeom prst="triangle">
            <a:avLst/>
          </a:prstGeom>
          <a:solidFill>
            <a:schemeClr val="accent2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 Light" panose="00000400000000000000" pitchFamily="2" charset="-52"/>
            </a:endParaRPr>
          </a:p>
        </p:txBody>
      </p:sp>
      <p:sp>
        <p:nvSpPr>
          <p:cNvPr id="2" name="??">
            <a:extLst>
              <a:ext uri="{FF2B5EF4-FFF2-40B4-BE49-F238E27FC236}">
                <a16:creationId xmlns:a16="http://schemas.microsoft.com/office/drawing/2014/main" id="{CFD11C75-3D15-4B86-8B73-740E0D80BB86}"/>
              </a:ext>
            </a:extLst>
          </p:cNvPr>
          <p:cNvSpPr txBox="1"/>
          <p:nvPr/>
        </p:nvSpPr>
        <p:spPr>
          <a:xfrm>
            <a:off x="6294938" y="775954"/>
            <a:ext cx="558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Montserrat ExtraBold" panose="00000900000000000000" pitchFamily="2" charset="-52"/>
              </a:rPr>
              <a:t>Волонтерский коворкинг центр «Лаборатория знаний»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FE97D5-4582-45E6-B532-B29F4062D964}"/>
              </a:ext>
            </a:extLst>
          </p:cNvPr>
          <p:cNvSpPr txBox="1"/>
          <p:nvPr/>
        </p:nvSpPr>
        <p:spPr>
          <a:xfrm>
            <a:off x="9084938" y="6233168"/>
            <a:ext cx="32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г. Уфа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71E85C8A-60B2-438F-B536-309B2FFB43E3}"/>
              </a:ext>
            </a:extLst>
          </p:cNvPr>
          <p:cNvGrpSpPr/>
          <p:nvPr/>
        </p:nvGrpSpPr>
        <p:grpSpPr>
          <a:xfrm>
            <a:off x="9946119" y="5710233"/>
            <a:ext cx="1666357" cy="848956"/>
            <a:chOff x="9946119" y="5710233"/>
            <a:chExt cx="1666357" cy="848956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D3C49B55-08D4-4932-9BCD-C227BAA21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1000" y="5710233"/>
              <a:ext cx="701476" cy="848956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7E623B46-C29D-467A-8B49-67EC868D1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6119" y="5839431"/>
              <a:ext cx="699838" cy="6998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8757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4A558B8-332C-4D16-B9B4-D1930BA1F8B7}"/>
              </a:ext>
            </a:extLst>
          </p:cNvPr>
          <p:cNvSpPr/>
          <p:nvPr/>
        </p:nvSpPr>
        <p:spPr>
          <a:xfrm>
            <a:off x="1483500" y="526500"/>
            <a:ext cx="5265000" cy="1485000"/>
          </a:xfrm>
          <a:prstGeom prst="roundRect">
            <a:avLst/>
          </a:prstGeom>
          <a:solidFill>
            <a:schemeClr val="accent2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B416EABF-02EF-4A42-AAAE-865F27B65DF3}"/>
              </a:ext>
            </a:extLst>
          </p:cNvPr>
          <p:cNvSpPr/>
          <p:nvPr/>
        </p:nvSpPr>
        <p:spPr>
          <a:xfrm>
            <a:off x="1056000" y="324000"/>
            <a:ext cx="5400000" cy="1485000"/>
          </a:xfrm>
          <a:prstGeom prst="roundRect">
            <a:avLst/>
          </a:prstGeom>
          <a:solidFill>
            <a:schemeClr val="accent2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00C11C-2432-4345-9811-D7B74440FE1C}"/>
              </a:ext>
            </a:extLst>
          </p:cNvPr>
          <p:cNvSpPr txBox="1"/>
          <p:nvPr/>
        </p:nvSpPr>
        <p:spPr>
          <a:xfrm>
            <a:off x="2316000" y="466335"/>
            <a:ext cx="3262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Montserrat ExtraBold" panose="00000900000000000000" pitchFamily="2" charset="-52"/>
              </a:rPr>
              <a:t>НАШИ ПАРТНЕРЫ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85090E-A1D3-4563-9624-5C1B81E0F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00" y="2576046"/>
            <a:ext cx="2115000" cy="2115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A37C4F-C9ED-404B-831D-66A7F59F6C14}"/>
              </a:ext>
            </a:extLst>
          </p:cNvPr>
          <p:cNvSpPr txBox="1"/>
          <p:nvPr/>
        </p:nvSpPr>
        <p:spPr>
          <a:xfrm>
            <a:off x="886400" y="4749647"/>
            <a:ext cx="35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Montserrat Medium" panose="00000600000000000000" pitchFamily="2" charset="-52"/>
              </a:rPr>
              <a:t>Лига молодежной политики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AAC8152-0693-4B8C-BC40-23E46D2160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7" r="18118" b="39501"/>
          <a:stretch/>
        </p:blipFill>
        <p:spPr>
          <a:xfrm>
            <a:off x="3899596" y="2791947"/>
            <a:ext cx="2110458" cy="16215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42E943-8946-43A9-BC9B-BA545669542B}"/>
              </a:ext>
            </a:extLst>
          </p:cNvPr>
          <p:cNvSpPr txBox="1"/>
          <p:nvPr/>
        </p:nvSpPr>
        <p:spPr>
          <a:xfrm>
            <a:off x="3756000" y="4708001"/>
            <a:ext cx="292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Montserrat Medium" panose="00000600000000000000" pitchFamily="2" charset="-52"/>
              </a:rPr>
              <a:t>Министерство молодежной политики и спорта РБ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1890C6C-0CAB-4530-A638-AB197809F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594" y="189000"/>
            <a:ext cx="1784770" cy="2160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F17DF4A-6D15-4CAF-B017-24CE62214B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6" t="7678" r="20474" b="23753"/>
          <a:stretch/>
        </p:blipFill>
        <p:spPr>
          <a:xfrm>
            <a:off x="6963650" y="2645993"/>
            <a:ext cx="1615944" cy="185567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45DFC1C-4C69-4C75-B368-1D5BD7FAED23}"/>
              </a:ext>
            </a:extLst>
          </p:cNvPr>
          <p:cNvSpPr txBox="1"/>
          <p:nvPr/>
        </p:nvSpPr>
        <p:spPr>
          <a:xfrm>
            <a:off x="6768700" y="4708001"/>
            <a:ext cx="2079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Montserrat Medium" panose="00000600000000000000" pitchFamily="2" charset="-52"/>
              </a:rPr>
              <a:t>Министерство спорта РФ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AD92980-F48A-4132-A04A-7004B7C6A7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190" y="2639546"/>
            <a:ext cx="1703922" cy="200784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91A409B-9EB9-4633-9862-C963A49BC4F7}"/>
              </a:ext>
            </a:extLst>
          </p:cNvPr>
          <p:cNvSpPr txBox="1"/>
          <p:nvPr/>
        </p:nvSpPr>
        <p:spPr>
          <a:xfrm>
            <a:off x="9269012" y="4749647"/>
            <a:ext cx="2474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Montserrat Medium" panose="00000600000000000000" pitchFamily="2" charset="-52"/>
              </a:rPr>
              <a:t>Российский Союз Боевых искусств 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B9872486-2B4D-4712-8405-5F587479EFE3}"/>
              </a:ext>
            </a:extLst>
          </p:cNvPr>
          <p:cNvGrpSpPr/>
          <p:nvPr/>
        </p:nvGrpSpPr>
        <p:grpSpPr>
          <a:xfrm>
            <a:off x="10290913" y="6129426"/>
            <a:ext cx="1111585" cy="539574"/>
            <a:chOff x="9946119" y="5710233"/>
            <a:chExt cx="1666357" cy="848956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7271A1A-5EDA-44E2-8F9F-C8CFA7499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1000" y="5710233"/>
              <a:ext cx="701476" cy="848956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94C229CA-2EDA-47F9-977A-D732B7358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6119" y="5839431"/>
              <a:ext cx="699838" cy="6998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5686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57A866F-F4A8-4A1D-9092-1F38828747DC}"/>
              </a:ext>
            </a:extLst>
          </p:cNvPr>
          <p:cNvSpPr/>
          <p:nvPr/>
        </p:nvSpPr>
        <p:spPr>
          <a:xfrm>
            <a:off x="4619011" y="1671535"/>
            <a:ext cx="7278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Montserrat SemiBold" panose="00000700000000000000" pitchFamily="2" charset="-52"/>
              </a:rPr>
              <a:t>Ежегодно мы проводим кураторские часы посвященные волонтерской деятельности, где студенты лично могут познакомиться с их руководителями, узнать о специфике работы волонтера, ближайших мероприятиях, задать интересующие вопросы. По окончанию собрания руководители предоставляют  свои данные для связи. </a:t>
            </a:r>
            <a:endParaRPr lang="ru-RU" dirty="0">
              <a:latin typeface="Montserrat SemiBold" panose="00000700000000000000" pitchFamily="2" charset="-52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4694EDEE-FEBA-4A71-9F2D-DF19ACCE00F2}"/>
              </a:ext>
            </a:extLst>
          </p:cNvPr>
          <p:cNvSpPr/>
          <p:nvPr/>
        </p:nvSpPr>
        <p:spPr>
          <a:xfrm>
            <a:off x="1236000" y="639000"/>
            <a:ext cx="3127500" cy="1485000"/>
          </a:xfrm>
          <a:prstGeom prst="roundRect">
            <a:avLst/>
          </a:prstGeom>
          <a:solidFill>
            <a:schemeClr val="accent2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D54C5E5-6D7B-41E5-8DF1-2826FF1EEA65}"/>
              </a:ext>
            </a:extLst>
          </p:cNvPr>
          <p:cNvSpPr/>
          <p:nvPr/>
        </p:nvSpPr>
        <p:spPr>
          <a:xfrm>
            <a:off x="808500" y="436500"/>
            <a:ext cx="3217338" cy="1485000"/>
          </a:xfrm>
          <a:prstGeom prst="roundRect">
            <a:avLst/>
          </a:prstGeom>
          <a:solidFill>
            <a:schemeClr val="accent2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8D3B2D6-A43C-44E4-A88B-A94F7455186F}"/>
              </a:ext>
            </a:extLst>
          </p:cNvPr>
          <p:cNvSpPr/>
          <p:nvPr/>
        </p:nvSpPr>
        <p:spPr>
          <a:xfrm>
            <a:off x="4611000" y="43650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Montserrat SemiBold" panose="00000700000000000000" pitchFamily="2" charset="-52"/>
              </a:rPr>
              <a:t>Главной работой руководителей волонтерского центра является привлечение, обучение, удерживание и поощрение волонтеров. </a:t>
            </a: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C38D02F-4A17-41F0-8AE7-F51D226AADA2}"/>
              </a:ext>
            </a:extLst>
          </p:cNvPr>
          <p:cNvSpPr/>
          <p:nvPr/>
        </p:nvSpPr>
        <p:spPr>
          <a:xfrm>
            <a:off x="4611000" y="549817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Montserrat SemiBold" panose="00000700000000000000" pitchFamily="2" charset="-52"/>
              </a:rPr>
              <a:t>Каждый год нам удается привлечь большое количество волонтеров, все это благодаря широкой агитации нашей деятельности.</a:t>
            </a: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17D54A8-045E-4331-9EFE-4662687CB579}"/>
              </a:ext>
            </a:extLst>
          </p:cNvPr>
          <p:cNvSpPr/>
          <p:nvPr/>
        </p:nvSpPr>
        <p:spPr>
          <a:xfrm>
            <a:off x="4619010" y="3716258"/>
            <a:ext cx="69669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Montserrat SemiBold" panose="00000700000000000000" pitchFamily="2" charset="-52"/>
              </a:rPr>
              <a:t>Для тех, кто не смог посетить наше собрание, мы развешиваем плакаты и брошюры с краткой информацией о нашем центре, яркие постеры привлекают внимание студентов, а информация для связи позволяет им в кратчайшие сроки связаться с руководителями и стать частью семьи волонтеров.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EDCA6E-3C35-4772-A08D-3F7AC10A6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00" y="2326500"/>
            <a:ext cx="3778424" cy="37784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076ED7-9B66-47E4-ACC2-BC34FCDDC387}"/>
              </a:ext>
            </a:extLst>
          </p:cNvPr>
          <p:cNvSpPr txBox="1"/>
          <p:nvPr/>
        </p:nvSpPr>
        <p:spPr>
          <a:xfrm>
            <a:off x="1179669" y="917390"/>
            <a:ext cx="247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Montserrat ExtraBold" panose="00000900000000000000" pitchFamily="2" charset="-52"/>
              </a:rPr>
              <a:t>АГИТАЦИЯ</a:t>
            </a:r>
          </a:p>
        </p:txBody>
      </p:sp>
    </p:spTree>
    <p:extLst>
      <p:ext uri="{BB962C8B-B14F-4D97-AF65-F5344CB8AC3E}">
        <p14:creationId xmlns:p14="http://schemas.microsoft.com/office/powerpoint/2010/main" val="2222691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D75D8770-88B6-4D3E-AAB4-37ADF9F983A9}"/>
              </a:ext>
            </a:extLst>
          </p:cNvPr>
          <p:cNvSpPr/>
          <p:nvPr/>
        </p:nvSpPr>
        <p:spPr>
          <a:xfrm>
            <a:off x="1371000" y="512667"/>
            <a:ext cx="2970000" cy="846333"/>
          </a:xfrm>
          <a:prstGeom prst="round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8B6FEDD-C0E8-4C00-A0B6-80AA7D240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9E6A176-E0A5-4442-8E8E-2DF6E8CC62E8}"/>
              </a:ext>
            </a:extLst>
          </p:cNvPr>
          <p:cNvSpPr/>
          <p:nvPr/>
        </p:nvSpPr>
        <p:spPr>
          <a:xfrm rot="5400000">
            <a:off x="-1384959" y="2699959"/>
            <a:ext cx="3320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Montserrat Light" panose="00000400000000000000" pitchFamily="2" charset="-52"/>
              </a:rPr>
              <a:t>Быть волонтером - модно!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6668D48A-333B-4F40-A672-994E7B95E999}"/>
              </a:ext>
            </a:extLst>
          </p:cNvPr>
          <p:cNvCxnSpPr>
            <a:cxnSpLocks/>
          </p:cNvCxnSpPr>
          <p:nvPr/>
        </p:nvCxnSpPr>
        <p:spPr>
          <a:xfrm>
            <a:off x="246000" y="4544695"/>
            <a:ext cx="0" cy="189930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DF66CC01-BC2D-4D0D-9F6F-AABE5C089B9F}"/>
              </a:ext>
            </a:extLst>
          </p:cNvPr>
          <p:cNvSpPr/>
          <p:nvPr/>
        </p:nvSpPr>
        <p:spPr>
          <a:xfrm>
            <a:off x="1101000" y="324000"/>
            <a:ext cx="3105000" cy="90055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390EE5-372B-4D57-B9C4-5CF0A5E1731B}"/>
              </a:ext>
            </a:extLst>
          </p:cNvPr>
          <p:cNvSpPr txBox="1"/>
          <p:nvPr/>
        </p:nvSpPr>
        <p:spPr>
          <a:xfrm>
            <a:off x="1497266" y="512667"/>
            <a:ext cx="25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Montserrat ExtraBold" panose="00000900000000000000" pitchFamily="2" charset="-52"/>
              </a:rPr>
              <a:t>Наш девиз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6D78C8-5905-4272-9F6F-5366B962A368}"/>
              </a:ext>
            </a:extLst>
          </p:cNvPr>
          <p:cNvSpPr txBox="1"/>
          <p:nvPr/>
        </p:nvSpPr>
        <p:spPr>
          <a:xfrm>
            <a:off x="1143059" y="1899000"/>
            <a:ext cx="4229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Montserrat SemiBold" panose="00000700000000000000" pitchFamily="2" charset="-52"/>
              </a:rPr>
              <a:t>Наши сердца созданы творить добро!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E89FF59-7B8E-4321-93C9-CB756C0BC9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58" y="1575848"/>
            <a:ext cx="5282152" cy="528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04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88948170-2BF2-4DEE-8F62-55B447E179A9}"/>
              </a:ext>
            </a:extLst>
          </p:cNvPr>
          <p:cNvSpPr/>
          <p:nvPr/>
        </p:nvSpPr>
        <p:spPr>
          <a:xfrm>
            <a:off x="696000" y="114764"/>
            <a:ext cx="4544999" cy="855761"/>
          </a:xfrm>
          <a:prstGeom prst="roundRect">
            <a:avLst/>
          </a:pr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4C3D77B3-092C-4FC0-98EB-FA157D83EFED}"/>
              </a:ext>
            </a:extLst>
          </p:cNvPr>
          <p:cNvGrpSpPr/>
          <p:nvPr/>
        </p:nvGrpSpPr>
        <p:grpSpPr>
          <a:xfrm>
            <a:off x="492200" y="1181588"/>
            <a:ext cx="3248025" cy="2076450"/>
            <a:chOff x="485870" y="734267"/>
            <a:chExt cx="3248025" cy="207645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7B0F38BC-80FF-4CD8-9453-CE7E63D21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5870" y="734267"/>
              <a:ext cx="3248025" cy="2076450"/>
            </a:xfrm>
            <a:prstGeom prst="rect">
              <a:avLst/>
            </a:prstGeom>
          </p:spPr>
        </p:pic>
        <p:sp>
          <p:nvSpPr>
            <p:cNvPr id="4" name="Прямоугольник: скругленные противолежащие углы 3">
              <a:extLst>
                <a:ext uri="{FF2B5EF4-FFF2-40B4-BE49-F238E27FC236}">
                  <a16:creationId xmlns:a16="http://schemas.microsoft.com/office/drawing/2014/main" id="{F859D3C9-0357-4627-8449-E308BAFCA46B}"/>
                </a:ext>
              </a:extLst>
            </p:cNvPr>
            <p:cNvSpPr/>
            <p:nvPr/>
          </p:nvSpPr>
          <p:spPr>
            <a:xfrm>
              <a:off x="1772382" y="914751"/>
              <a:ext cx="675000" cy="495000"/>
            </a:xfrm>
            <a:prstGeom prst="round2DiagRect">
              <a:avLst>
                <a:gd name="adj1" fmla="val 0"/>
                <a:gd name="adj2" fmla="val 2939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Montserrat ExtraBold" panose="00000900000000000000" pitchFamily="2" charset="-52"/>
                </a:rPr>
                <a:t>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23D60E5-5056-4D3D-B20C-7416854FD20F}"/>
                </a:ext>
              </a:extLst>
            </p:cNvPr>
            <p:cNvSpPr txBox="1"/>
            <p:nvPr/>
          </p:nvSpPr>
          <p:spPr>
            <a:xfrm>
              <a:off x="816325" y="1588174"/>
              <a:ext cx="25871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Montserrat ExtraBold" panose="00000900000000000000" pitchFamily="2" charset="-52"/>
                </a:rPr>
                <a:t>«Волонтер Пандемии»</a:t>
              </a: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1B44384-2542-4C1E-B10B-D9F00CCADF3E}"/>
              </a:ext>
            </a:extLst>
          </p:cNvPr>
          <p:cNvGrpSpPr/>
          <p:nvPr/>
        </p:nvGrpSpPr>
        <p:grpSpPr>
          <a:xfrm>
            <a:off x="4428435" y="1181588"/>
            <a:ext cx="3248025" cy="2076450"/>
            <a:chOff x="4429076" y="965447"/>
            <a:chExt cx="3248025" cy="207645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C5AA0700-161A-4C52-8707-FB4B0780D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9076" y="965447"/>
              <a:ext cx="3248025" cy="207645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89E5092-1750-485C-894D-2989EA7EA1C5}"/>
                </a:ext>
              </a:extLst>
            </p:cNvPr>
            <p:cNvSpPr txBox="1"/>
            <p:nvPr/>
          </p:nvSpPr>
          <p:spPr>
            <a:xfrm>
              <a:off x="4651919" y="1680854"/>
              <a:ext cx="288855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Montserrat ExtraBold" panose="00000900000000000000" pitchFamily="2" charset="-52"/>
                </a:rPr>
                <a:t>Республиканский этап олимпиады по физической культуре «Кубок Гагарина</a:t>
              </a:r>
              <a:r>
                <a:rPr lang="ru-RU" dirty="0">
                  <a:latin typeface="Montserrat ExtraBold" panose="00000900000000000000" pitchFamily="2" charset="-52"/>
                </a:rPr>
                <a:t>»</a:t>
              </a: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F0C28B7-5A95-4A0B-BE65-777C6B8DA8FF}"/>
              </a:ext>
            </a:extLst>
          </p:cNvPr>
          <p:cNvGrpSpPr/>
          <p:nvPr/>
        </p:nvGrpSpPr>
        <p:grpSpPr>
          <a:xfrm>
            <a:off x="8472488" y="1181588"/>
            <a:ext cx="3248025" cy="2076450"/>
            <a:chOff x="8472917" y="946256"/>
            <a:chExt cx="3248025" cy="2076450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3B5DF945-62D4-4DC4-B4C0-3C9D5D24D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72917" y="946256"/>
              <a:ext cx="3248025" cy="207645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30B885-8713-42E5-8654-C9351F3E0DF9}"/>
                </a:ext>
              </a:extLst>
            </p:cNvPr>
            <p:cNvSpPr txBox="1"/>
            <p:nvPr/>
          </p:nvSpPr>
          <p:spPr>
            <a:xfrm>
              <a:off x="8693389" y="1707830"/>
              <a:ext cx="270424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Montserrat ExtraBold" panose="00000900000000000000" pitchFamily="2" charset="-52"/>
                </a:rPr>
                <a:t>Универсиада Минсельхоз России</a:t>
              </a:r>
            </a:p>
          </p:txBody>
        </p:sp>
        <p:sp>
          <p:nvSpPr>
            <p:cNvPr id="19" name="Прямоугольник: скругленные противолежащие углы 18">
              <a:extLst>
                <a:ext uri="{FF2B5EF4-FFF2-40B4-BE49-F238E27FC236}">
                  <a16:creationId xmlns:a16="http://schemas.microsoft.com/office/drawing/2014/main" id="{5F4C16F1-C74B-4E83-99E2-6564050D3697}"/>
                </a:ext>
              </a:extLst>
            </p:cNvPr>
            <p:cNvSpPr/>
            <p:nvPr/>
          </p:nvSpPr>
          <p:spPr>
            <a:xfrm>
              <a:off x="9708010" y="1131197"/>
              <a:ext cx="675000" cy="495000"/>
            </a:xfrm>
            <a:prstGeom prst="round2DiagRect">
              <a:avLst>
                <a:gd name="adj1" fmla="val 0"/>
                <a:gd name="adj2" fmla="val 2939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Montserrat ExtraBold" panose="00000900000000000000" pitchFamily="2" charset="-52"/>
                </a:rPr>
                <a:t>3</a:t>
              </a: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0698487-037E-4D76-AA4B-67B36EFA933B}"/>
              </a:ext>
            </a:extLst>
          </p:cNvPr>
          <p:cNvGrpSpPr/>
          <p:nvPr/>
        </p:nvGrpSpPr>
        <p:grpSpPr>
          <a:xfrm>
            <a:off x="485870" y="3835294"/>
            <a:ext cx="3248025" cy="2076450"/>
            <a:chOff x="455186" y="4047283"/>
            <a:chExt cx="3248025" cy="2076450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FCF54F99-AD31-46E3-990D-09C883F6E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5186" y="4047283"/>
              <a:ext cx="3248025" cy="207645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B2952B6-0513-4E1F-9158-991AEC2C8C1D}"/>
                </a:ext>
              </a:extLst>
            </p:cNvPr>
            <p:cNvSpPr txBox="1"/>
            <p:nvPr/>
          </p:nvSpPr>
          <p:spPr>
            <a:xfrm>
              <a:off x="785641" y="4915883"/>
              <a:ext cx="2587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latin typeface="Montserrat ExtraBold" panose="00000900000000000000" pitchFamily="2" charset="-52"/>
                </a:rPr>
                <a:t>«Бессмертный полк»</a:t>
              </a:r>
            </a:p>
          </p:txBody>
        </p:sp>
        <p:sp>
          <p:nvSpPr>
            <p:cNvPr id="11" name="Прямоугольник: скругленные противолежащие углы 10">
              <a:extLst>
                <a:ext uri="{FF2B5EF4-FFF2-40B4-BE49-F238E27FC236}">
                  <a16:creationId xmlns:a16="http://schemas.microsoft.com/office/drawing/2014/main" id="{6F040892-125E-424A-ADEB-252A010336C8}"/>
                </a:ext>
              </a:extLst>
            </p:cNvPr>
            <p:cNvSpPr/>
            <p:nvPr/>
          </p:nvSpPr>
          <p:spPr>
            <a:xfrm>
              <a:off x="1686000" y="4234083"/>
              <a:ext cx="675000" cy="495000"/>
            </a:xfrm>
            <a:prstGeom prst="round2DiagRect">
              <a:avLst>
                <a:gd name="adj1" fmla="val 0"/>
                <a:gd name="adj2" fmla="val 2939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Montserrat ExtraBold" panose="00000900000000000000" pitchFamily="2" charset="-52"/>
                </a:rPr>
                <a:t>4</a:t>
              </a:r>
            </a:p>
          </p:txBody>
        </p:sp>
      </p:grpSp>
      <p:sp>
        <p:nvSpPr>
          <p:cNvPr id="22" name="Прямоугольник: скругленные противолежащие углы 21">
            <a:extLst>
              <a:ext uri="{FF2B5EF4-FFF2-40B4-BE49-F238E27FC236}">
                <a16:creationId xmlns:a16="http://schemas.microsoft.com/office/drawing/2014/main" id="{06E82A49-D9F6-4623-BA14-8FC2F5B6BC2C}"/>
              </a:ext>
            </a:extLst>
          </p:cNvPr>
          <p:cNvSpPr/>
          <p:nvPr/>
        </p:nvSpPr>
        <p:spPr>
          <a:xfrm>
            <a:off x="5634729" y="1358066"/>
            <a:ext cx="675000" cy="495000"/>
          </a:xfrm>
          <a:prstGeom prst="round2DiagRect">
            <a:avLst>
              <a:gd name="adj1" fmla="val 0"/>
              <a:gd name="adj2" fmla="val 2939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Montserrat ExtraBold" panose="00000900000000000000" pitchFamily="2" charset="-52"/>
              </a:rPr>
              <a:t>2</a:t>
            </a: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60013F79-92F8-4BA4-AD2E-EB82CE12174F}"/>
              </a:ext>
            </a:extLst>
          </p:cNvPr>
          <p:cNvGrpSpPr/>
          <p:nvPr/>
        </p:nvGrpSpPr>
        <p:grpSpPr>
          <a:xfrm>
            <a:off x="4471987" y="3835294"/>
            <a:ext cx="3248025" cy="2076450"/>
            <a:chOff x="4472432" y="4047283"/>
            <a:chExt cx="3248025" cy="2076450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AD1F8511-B1AE-4451-AF90-099315C63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2432" y="4047283"/>
              <a:ext cx="3248025" cy="2076450"/>
            </a:xfrm>
            <a:prstGeom prst="rect">
              <a:avLst/>
            </a:prstGeom>
          </p:spPr>
        </p:pic>
        <p:sp>
          <p:nvSpPr>
            <p:cNvPr id="24" name="Прямоугольник: скругленные противолежащие углы 23">
              <a:extLst>
                <a:ext uri="{FF2B5EF4-FFF2-40B4-BE49-F238E27FC236}">
                  <a16:creationId xmlns:a16="http://schemas.microsoft.com/office/drawing/2014/main" id="{43FEEC9B-88F4-4254-AEA0-22A293709CE9}"/>
                </a:ext>
              </a:extLst>
            </p:cNvPr>
            <p:cNvSpPr/>
            <p:nvPr/>
          </p:nvSpPr>
          <p:spPr>
            <a:xfrm>
              <a:off x="5716034" y="4223917"/>
              <a:ext cx="675000" cy="495000"/>
            </a:xfrm>
            <a:prstGeom prst="round2DiagRect">
              <a:avLst>
                <a:gd name="adj1" fmla="val 0"/>
                <a:gd name="adj2" fmla="val 2939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Montserrat ExtraBold" panose="00000900000000000000" pitchFamily="2" charset="-52"/>
                </a:rPr>
                <a:t>5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6A85825-06C0-470F-A6B4-D6295512CFBF}"/>
                </a:ext>
              </a:extLst>
            </p:cNvPr>
            <p:cNvSpPr txBox="1"/>
            <p:nvPr/>
          </p:nvSpPr>
          <p:spPr>
            <a:xfrm>
              <a:off x="4838102" y="4755154"/>
              <a:ext cx="25157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Montserrat ExtraBold" panose="00000900000000000000" pitchFamily="2" charset="-52"/>
                </a:rPr>
                <a:t>Международная специализированная выставка «Агрокомплекс»</a:t>
              </a: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4684F7A9-E2D7-4976-91C5-074AA06D45C0}"/>
              </a:ext>
            </a:extLst>
          </p:cNvPr>
          <p:cNvGrpSpPr/>
          <p:nvPr/>
        </p:nvGrpSpPr>
        <p:grpSpPr>
          <a:xfrm>
            <a:off x="8472487" y="3835294"/>
            <a:ext cx="3248025" cy="2076450"/>
            <a:chOff x="8450037" y="4042343"/>
            <a:chExt cx="3248025" cy="2076450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D4C8824C-974D-4D3A-8EC3-C13903063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50037" y="4042343"/>
              <a:ext cx="3248025" cy="2076450"/>
            </a:xfrm>
            <a:prstGeom prst="rect">
              <a:avLst/>
            </a:prstGeom>
          </p:spPr>
        </p:pic>
        <p:sp>
          <p:nvSpPr>
            <p:cNvPr id="27" name="Прямоугольник: скругленные противолежащие углы 26">
              <a:extLst>
                <a:ext uri="{FF2B5EF4-FFF2-40B4-BE49-F238E27FC236}">
                  <a16:creationId xmlns:a16="http://schemas.microsoft.com/office/drawing/2014/main" id="{9A806A53-AF6D-4057-B310-F43C40CD072F}"/>
                </a:ext>
              </a:extLst>
            </p:cNvPr>
            <p:cNvSpPr/>
            <p:nvPr/>
          </p:nvSpPr>
          <p:spPr>
            <a:xfrm>
              <a:off x="9719597" y="4247558"/>
              <a:ext cx="675000" cy="495000"/>
            </a:xfrm>
            <a:prstGeom prst="round2DiagRect">
              <a:avLst>
                <a:gd name="adj1" fmla="val 0"/>
                <a:gd name="adj2" fmla="val 2939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Montserrat ExtraBold" panose="00000900000000000000" pitchFamily="2" charset="-52"/>
                </a:rPr>
                <a:t>6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BF55277-ED37-4400-835E-AB8EB7EEA3D8}"/>
                </a:ext>
              </a:extLst>
            </p:cNvPr>
            <p:cNvSpPr txBox="1"/>
            <p:nvPr/>
          </p:nvSpPr>
          <p:spPr>
            <a:xfrm>
              <a:off x="8597500" y="4755154"/>
              <a:ext cx="285112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Montserrat ExtraBold" panose="00000900000000000000" pitchFamily="2" charset="-52"/>
                </a:rPr>
                <a:t>Республиканский конкурс-фестиваль юных талантов «Новое поколение»</a:t>
              </a:r>
            </a:p>
          </p:txBody>
        </p:sp>
      </p:grp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A1370702-C951-453F-914C-EA25238A7860}"/>
              </a:ext>
            </a:extLst>
          </p:cNvPr>
          <p:cNvSpPr/>
          <p:nvPr/>
        </p:nvSpPr>
        <p:spPr>
          <a:xfrm>
            <a:off x="-429000" y="6489000"/>
            <a:ext cx="3846000" cy="585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9DF9B01F-0F53-471C-8B2D-10F83D11D341}"/>
              </a:ext>
            </a:extLst>
          </p:cNvPr>
          <p:cNvGrpSpPr/>
          <p:nvPr/>
        </p:nvGrpSpPr>
        <p:grpSpPr>
          <a:xfrm>
            <a:off x="10232796" y="5984785"/>
            <a:ext cx="1256722" cy="640260"/>
            <a:chOff x="9946119" y="5710233"/>
            <a:chExt cx="1666357" cy="848956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52E8CC67-3CC1-4697-A5F8-0FF596E4C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1000" y="5710233"/>
              <a:ext cx="701476" cy="848956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B9DAB39B-3C69-4321-86DA-273E4DF5A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6119" y="5839431"/>
              <a:ext cx="699838" cy="699838"/>
            </a:xfrm>
            <a:prstGeom prst="rect">
              <a:avLst/>
            </a:prstGeom>
          </p:spPr>
        </p:pic>
      </p:grpSp>
      <p:sp>
        <p:nvSpPr>
          <p:cNvPr id="39" name="??">
            <a:extLst>
              <a:ext uri="{FF2B5EF4-FFF2-40B4-BE49-F238E27FC236}">
                <a16:creationId xmlns:a16="http://schemas.microsoft.com/office/drawing/2014/main" id="{6BAEFF51-D632-4FE1-9AD8-C8EF81BC3B48}"/>
              </a:ext>
            </a:extLst>
          </p:cNvPr>
          <p:cNvSpPr txBox="1"/>
          <p:nvPr/>
        </p:nvSpPr>
        <p:spPr>
          <a:xfrm>
            <a:off x="756162" y="139528"/>
            <a:ext cx="4424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Montserrat ExtraBold" panose="00000900000000000000" pitchFamily="2" charset="-52"/>
              </a:rPr>
              <a:t>Участие в региональных мероприятиях 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158C1C01-7C23-4A16-9B65-4B58C3D9E211}"/>
              </a:ext>
            </a:extLst>
          </p:cNvPr>
          <p:cNvSpPr/>
          <p:nvPr/>
        </p:nvSpPr>
        <p:spPr>
          <a:xfrm>
            <a:off x="-6143058" y="1368246"/>
            <a:ext cx="618675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latin typeface="Montserrat SemiBold" panose="00000700000000000000" pitchFamily="2" charset="-52"/>
              </a:rPr>
              <a:t>Our</a:t>
            </a:r>
            <a:r>
              <a:rPr lang="ru-RU" sz="2800" dirty="0">
                <a:latin typeface="Montserrat SemiBold" panose="00000700000000000000" pitchFamily="2" charset="-52"/>
              </a:rPr>
              <a:t> </a:t>
            </a:r>
            <a:r>
              <a:rPr lang="ru-RU" sz="2800" dirty="0" err="1">
                <a:latin typeface="Montserrat SemiBold" panose="00000700000000000000" pitchFamily="2" charset="-52"/>
              </a:rPr>
              <a:t>volunteer</a:t>
            </a:r>
            <a:r>
              <a:rPr lang="ru-RU" sz="2800" dirty="0">
                <a:latin typeface="Montserrat SemiBold" panose="00000700000000000000" pitchFamily="2" charset="-52"/>
              </a:rPr>
              <a:t> </a:t>
            </a:r>
            <a:r>
              <a:rPr lang="ru-RU" sz="2800" dirty="0" err="1">
                <a:latin typeface="Montserrat SemiBold" panose="00000700000000000000" pitchFamily="2" charset="-52"/>
              </a:rPr>
              <a:t>coworking</a:t>
            </a:r>
            <a:r>
              <a:rPr lang="ru-RU" sz="2800" dirty="0">
                <a:latin typeface="Montserrat SemiBold" panose="00000700000000000000" pitchFamily="2" charset="-52"/>
              </a:rPr>
              <a:t> </a:t>
            </a:r>
            <a:r>
              <a:rPr lang="ru-RU" sz="2800" dirty="0" err="1">
                <a:latin typeface="Montserrat SemiBold" panose="00000700000000000000" pitchFamily="2" charset="-52"/>
              </a:rPr>
              <a:t>center</a:t>
            </a:r>
            <a:r>
              <a:rPr lang="ru-RU" sz="2800" dirty="0">
                <a:latin typeface="Montserrat SemiBold" panose="00000700000000000000" pitchFamily="2" charset="-52"/>
              </a:rPr>
              <a:t> </a:t>
            </a:r>
            <a:r>
              <a:rPr lang="ru-RU" sz="2800" dirty="0" err="1">
                <a:latin typeface="Montserrat SemiBold" panose="00000700000000000000" pitchFamily="2" charset="-52"/>
              </a:rPr>
              <a:t>has</a:t>
            </a:r>
            <a:r>
              <a:rPr lang="ru-RU" sz="2800" dirty="0">
                <a:latin typeface="Montserrat SemiBold" panose="00000700000000000000" pitchFamily="2" charset="-52"/>
              </a:rPr>
              <a:t> </a:t>
            </a:r>
            <a:r>
              <a:rPr lang="ru-RU" sz="2800" dirty="0" err="1">
                <a:latin typeface="Montserrat SemiBold" panose="00000700000000000000" pitchFamily="2" charset="-52"/>
              </a:rPr>
              <a:t>been</a:t>
            </a:r>
            <a:r>
              <a:rPr lang="ru-RU" sz="2800" dirty="0">
                <a:latin typeface="Montserrat SemiBold" panose="00000700000000000000" pitchFamily="2" charset="-52"/>
              </a:rPr>
              <a:t> </a:t>
            </a:r>
            <a:r>
              <a:rPr lang="ru-RU" sz="2800" dirty="0" err="1">
                <a:latin typeface="Montserrat SemiBold" panose="00000700000000000000" pitchFamily="2" charset="-52"/>
              </a:rPr>
              <a:t>functioning</a:t>
            </a:r>
            <a:r>
              <a:rPr lang="ru-RU" sz="2800" dirty="0">
                <a:latin typeface="Montserrat SemiBold" panose="00000700000000000000" pitchFamily="2" charset="-52"/>
              </a:rPr>
              <a:t> </a:t>
            </a:r>
            <a:r>
              <a:rPr lang="ru-RU" sz="2800" dirty="0" err="1">
                <a:latin typeface="Montserrat SemiBold" panose="00000700000000000000" pitchFamily="2" charset="-52"/>
              </a:rPr>
              <a:t>since</a:t>
            </a:r>
            <a:r>
              <a:rPr lang="ru-RU" sz="2800" dirty="0">
                <a:latin typeface="Montserrat SemiBold" panose="00000700000000000000" pitchFamily="2" charset="-52"/>
              </a:rPr>
              <a:t> 2018. </a:t>
            </a:r>
            <a:r>
              <a:rPr lang="ru-RU" sz="2800" dirty="0" err="1">
                <a:latin typeface="Montserrat SemiBold" panose="00000700000000000000" pitchFamily="2" charset="-52"/>
              </a:rPr>
              <a:t>We</a:t>
            </a:r>
            <a:r>
              <a:rPr lang="ru-RU" sz="2800" dirty="0">
                <a:latin typeface="Montserrat SemiBold" panose="00000700000000000000" pitchFamily="2" charset="-52"/>
              </a:rPr>
              <a:t> </a:t>
            </a:r>
            <a:r>
              <a:rPr lang="ru-RU" sz="2800" dirty="0" err="1">
                <a:latin typeface="Montserrat SemiBold" panose="00000700000000000000" pitchFamily="2" charset="-52"/>
              </a:rPr>
              <a:t>work</a:t>
            </a:r>
            <a:r>
              <a:rPr lang="ru-RU" sz="2800" dirty="0">
                <a:latin typeface="Montserrat SemiBold" panose="00000700000000000000" pitchFamily="2" charset="-52"/>
              </a:rPr>
              <a:t> </a:t>
            </a:r>
            <a:r>
              <a:rPr lang="ru-RU" sz="2800" dirty="0" err="1">
                <a:latin typeface="Montserrat SemiBold" panose="00000700000000000000" pitchFamily="2" charset="-52"/>
              </a:rPr>
              <a:t>in</a:t>
            </a:r>
            <a:r>
              <a:rPr lang="ru-RU" sz="2800" dirty="0">
                <a:latin typeface="Montserrat SemiBold" panose="00000700000000000000" pitchFamily="2" charset="-52"/>
              </a:rPr>
              <a:t> </a:t>
            </a:r>
            <a:r>
              <a:rPr lang="ru-RU" sz="2800" dirty="0" err="1">
                <a:latin typeface="Montserrat SemiBold" panose="00000700000000000000" pitchFamily="2" charset="-52"/>
              </a:rPr>
              <a:t>several</a:t>
            </a:r>
            <a:r>
              <a:rPr lang="ru-RU" sz="2800" dirty="0">
                <a:latin typeface="Montserrat SemiBold" panose="00000700000000000000" pitchFamily="2" charset="-52"/>
              </a:rPr>
              <a:t> </a:t>
            </a:r>
            <a:r>
              <a:rPr lang="ru-RU" sz="2800" dirty="0" err="1">
                <a:latin typeface="Montserrat SemiBold" panose="00000700000000000000" pitchFamily="2" charset="-52"/>
              </a:rPr>
              <a:t>areas</a:t>
            </a:r>
            <a:r>
              <a:rPr lang="ru-RU" sz="2800" dirty="0">
                <a:latin typeface="Montserrat SemiBold" panose="00000700000000000000" pitchFamily="2" charset="-52"/>
              </a:rPr>
              <a:t>: </a:t>
            </a:r>
            <a:r>
              <a:rPr lang="ru-RU" sz="2800" dirty="0" err="1">
                <a:latin typeface="Montserrat SemiBold" panose="00000700000000000000" pitchFamily="2" charset="-52"/>
              </a:rPr>
              <a:t>event</a:t>
            </a:r>
            <a:r>
              <a:rPr lang="ru-RU" sz="2800" dirty="0">
                <a:latin typeface="Montserrat SemiBold" panose="00000700000000000000" pitchFamily="2" charset="-52"/>
              </a:rPr>
              <a:t> </a:t>
            </a:r>
            <a:r>
              <a:rPr lang="ru-RU" sz="2800" dirty="0" err="1">
                <a:latin typeface="Montserrat SemiBold" panose="00000700000000000000" pitchFamily="2" charset="-52"/>
              </a:rPr>
              <a:t>volunteering</a:t>
            </a:r>
            <a:r>
              <a:rPr lang="ru-RU" sz="2800" dirty="0">
                <a:latin typeface="Montserrat SemiBold" panose="00000700000000000000" pitchFamily="2" charset="-52"/>
              </a:rPr>
              <a:t>, </a:t>
            </a:r>
            <a:r>
              <a:rPr lang="ru-RU" sz="2800" dirty="0" err="1">
                <a:latin typeface="Montserrat SemiBold" panose="00000700000000000000" pitchFamily="2" charset="-52"/>
              </a:rPr>
              <a:t>volunteering</a:t>
            </a:r>
            <a:r>
              <a:rPr lang="ru-RU" sz="2800" dirty="0">
                <a:latin typeface="Montserrat SemiBold" panose="00000700000000000000" pitchFamily="2" charset="-52"/>
              </a:rPr>
              <a:t>, </a:t>
            </a:r>
            <a:r>
              <a:rPr lang="ru-RU" sz="2800" dirty="0" err="1">
                <a:latin typeface="Montserrat SemiBold" panose="00000700000000000000" pitchFamily="2" charset="-52"/>
              </a:rPr>
              <a:t>eco-volunteering</a:t>
            </a:r>
            <a:r>
              <a:rPr lang="ru-RU" sz="2800" dirty="0">
                <a:latin typeface="Montserrat SemiBold" panose="00000700000000000000" pitchFamily="2" charset="-52"/>
              </a:rPr>
              <a:t>, </a:t>
            </a:r>
            <a:r>
              <a:rPr lang="ru-RU" sz="2800" dirty="0" err="1">
                <a:latin typeface="Montserrat SemiBold" panose="00000700000000000000" pitchFamily="2" charset="-52"/>
              </a:rPr>
              <a:t>etc</a:t>
            </a:r>
            <a:r>
              <a:rPr lang="ru-RU" sz="2800" dirty="0">
                <a:latin typeface="Montserrat SemiBold" panose="00000700000000000000" pitchFamily="2" charset="-52"/>
              </a:rPr>
              <a:t>. </a:t>
            </a:r>
            <a:r>
              <a:rPr lang="ru-RU" sz="2800" dirty="0" err="1">
                <a:latin typeface="Montserrat SemiBold" panose="00000700000000000000" pitchFamily="2" charset="-52"/>
              </a:rPr>
              <a:t>In</a:t>
            </a:r>
            <a:r>
              <a:rPr lang="ru-RU" sz="2800" dirty="0">
                <a:latin typeface="Montserrat SemiBold" panose="00000700000000000000" pitchFamily="2" charset="-52"/>
              </a:rPr>
              <a:t> </a:t>
            </a:r>
            <a:r>
              <a:rPr lang="ru-RU" sz="2800" dirty="0" err="1">
                <a:latin typeface="Montserrat SemiBold" panose="00000700000000000000" pitchFamily="2" charset="-52"/>
              </a:rPr>
              <a:t>total</a:t>
            </a:r>
            <a:r>
              <a:rPr lang="ru-RU" sz="2800" dirty="0">
                <a:latin typeface="Montserrat SemiBold" panose="00000700000000000000" pitchFamily="2" charset="-52"/>
              </a:rPr>
              <a:t>, 209 </a:t>
            </a:r>
            <a:r>
              <a:rPr lang="ru-RU" sz="2800" dirty="0" err="1">
                <a:latin typeface="Montserrat SemiBold" panose="00000700000000000000" pitchFamily="2" charset="-52"/>
              </a:rPr>
              <a:t>participants</a:t>
            </a:r>
            <a:r>
              <a:rPr lang="ru-RU" sz="2800" dirty="0">
                <a:latin typeface="Montserrat SemiBold" panose="00000700000000000000" pitchFamily="2" charset="-52"/>
              </a:rPr>
              <a:t> </a:t>
            </a:r>
            <a:r>
              <a:rPr lang="ru-RU" sz="2800" dirty="0" err="1">
                <a:latin typeface="Montserrat SemiBold" panose="00000700000000000000" pitchFamily="2" charset="-52"/>
              </a:rPr>
              <a:t>are</a:t>
            </a:r>
            <a:r>
              <a:rPr lang="ru-RU" sz="2800" dirty="0">
                <a:latin typeface="Montserrat SemiBold" panose="00000700000000000000" pitchFamily="2" charset="-52"/>
              </a:rPr>
              <a:t> </a:t>
            </a:r>
            <a:r>
              <a:rPr lang="ru-RU" sz="2800" dirty="0" err="1">
                <a:latin typeface="Montserrat SemiBold" panose="00000700000000000000" pitchFamily="2" charset="-52"/>
              </a:rPr>
              <a:t>involved</a:t>
            </a:r>
            <a:r>
              <a:rPr lang="ru-RU" sz="2800" dirty="0">
                <a:latin typeface="Montserrat SemiBold" panose="00000700000000000000" pitchFamily="2" charset="-52"/>
              </a:rPr>
              <a:t> </a:t>
            </a:r>
            <a:r>
              <a:rPr lang="ru-RU" sz="2800" dirty="0" err="1">
                <a:latin typeface="Montserrat SemiBold" panose="00000700000000000000" pitchFamily="2" charset="-52"/>
              </a:rPr>
              <a:t>in</a:t>
            </a:r>
            <a:r>
              <a:rPr lang="ru-RU" sz="2800" dirty="0">
                <a:latin typeface="Montserrat SemiBold" panose="00000700000000000000" pitchFamily="2" charset="-52"/>
              </a:rPr>
              <a:t> </a:t>
            </a:r>
            <a:r>
              <a:rPr lang="ru-RU" sz="2800" dirty="0" err="1">
                <a:latin typeface="Montserrat SemiBold" panose="00000700000000000000" pitchFamily="2" charset="-52"/>
              </a:rPr>
              <a:t>our</a:t>
            </a:r>
            <a:r>
              <a:rPr lang="ru-RU" sz="2800" dirty="0">
                <a:latin typeface="Montserrat SemiBold" panose="00000700000000000000" pitchFamily="2" charset="-52"/>
              </a:rPr>
              <a:t> </a:t>
            </a:r>
            <a:r>
              <a:rPr lang="ru-RU" sz="2800" dirty="0" err="1">
                <a:latin typeface="Montserrat SemiBold" panose="00000700000000000000" pitchFamily="2" charset="-52"/>
              </a:rPr>
              <a:t>center</a:t>
            </a:r>
            <a:r>
              <a:rPr lang="ru-RU" sz="2800" dirty="0">
                <a:latin typeface="Montserrat SemiBold" panose="00000700000000000000" pitchFamily="2" charset="-52"/>
              </a:rPr>
              <a:t>, </a:t>
            </a:r>
            <a:r>
              <a:rPr lang="ru-RU" sz="2800" dirty="0" err="1">
                <a:latin typeface="Montserrat SemiBold" panose="00000700000000000000" pitchFamily="2" charset="-52"/>
              </a:rPr>
              <a:t>including</a:t>
            </a:r>
            <a:r>
              <a:rPr lang="ru-RU" sz="2800" dirty="0">
                <a:latin typeface="Montserrat SemiBold" panose="00000700000000000000" pitchFamily="2" charset="-52"/>
              </a:rPr>
              <a:t> 12 </a:t>
            </a:r>
            <a:r>
              <a:rPr lang="ru-RU" sz="2800" dirty="0" err="1">
                <a:latin typeface="Montserrat SemiBold" panose="00000700000000000000" pitchFamily="2" charset="-52"/>
              </a:rPr>
              <a:t>managers</a:t>
            </a:r>
            <a:r>
              <a:rPr lang="ru-RU" sz="2800" dirty="0">
                <a:latin typeface="Montserrat SemiBold" panose="00000700000000000000" pitchFamily="2" charset="-52"/>
              </a:rPr>
              <a:t>. </a:t>
            </a:r>
            <a:r>
              <a:rPr lang="ru-RU" sz="2800" dirty="0" err="1">
                <a:latin typeface="Montserrat SemiBold" panose="00000700000000000000" pitchFamily="2" charset="-52"/>
              </a:rPr>
              <a:t>We</a:t>
            </a:r>
            <a:r>
              <a:rPr lang="ru-RU" sz="2800" dirty="0">
                <a:latin typeface="Montserrat SemiBold" panose="00000700000000000000" pitchFamily="2" charset="-52"/>
              </a:rPr>
              <a:t> </a:t>
            </a:r>
            <a:r>
              <a:rPr lang="ru-RU" sz="2800" dirty="0" err="1">
                <a:latin typeface="Montserrat SemiBold" panose="00000700000000000000" pitchFamily="2" charset="-52"/>
              </a:rPr>
              <a:t>participate</a:t>
            </a:r>
            <a:r>
              <a:rPr lang="ru-RU" sz="2800" dirty="0">
                <a:latin typeface="Montserrat SemiBold" panose="00000700000000000000" pitchFamily="2" charset="-52"/>
              </a:rPr>
              <a:t> </a:t>
            </a:r>
            <a:r>
              <a:rPr lang="ru-RU" sz="2800" dirty="0" err="1">
                <a:latin typeface="Montserrat SemiBold" panose="00000700000000000000" pitchFamily="2" charset="-52"/>
              </a:rPr>
              <a:t>in</a:t>
            </a:r>
            <a:r>
              <a:rPr lang="ru-RU" sz="2800" dirty="0">
                <a:latin typeface="Montserrat SemiBold" panose="00000700000000000000" pitchFamily="2" charset="-52"/>
              </a:rPr>
              <a:t> </a:t>
            </a:r>
            <a:r>
              <a:rPr lang="ru-RU" sz="2800" dirty="0" err="1">
                <a:latin typeface="Montserrat SemiBold" panose="00000700000000000000" pitchFamily="2" charset="-52"/>
              </a:rPr>
              <a:t>university</a:t>
            </a:r>
            <a:r>
              <a:rPr lang="ru-RU" sz="2800" dirty="0">
                <a:latin typeface="Montserrat SemiBold" panose="00000700000000000000" pitchFamily="2" charset="-52"/>
              </a:rPr>
              <a:t> </a:t>
            </a:r>
            <a:r>
              <a:rPr lang="ru-RU" sz="2800" dirty="0" err="1">
                <a:latin typeface="Montserrat SemiBold" panose="00000700000000000000" pitchFamily="2" charset="-52"/>
              </a:rPr>
              <a:t>and</a:t>
            </a:r>
            <a:r>
              <a:rPr lang="ru-RU" sz="2800" dirty="0">
                <a:latin typeface="Montserrat SemiBold" panose="00000700000000000000" pitchFamily="2" charset="-52"/>
              </a:rPr>
              <a:t> </a:t>
            </a:r>
            <a:r>
              <a:rPr lang="ru-RU" sz="2800" dirty="0" err="1">
                <a:latin typeface="Montserrat SemiBold" panose="00000700000000000000" pitchFamily="2" charset="-52"/>
              </a:rPr>
              <a:t>regional</a:t>
            </a:r>
            <a:r>
              <a:rPr lang="ru-RU" sz="2800" dirty="0">
                <a:latin typeface="Montserrat SemiBold" panose="00000700000000000000" pitchFamily="2" charset="-52"/>
              </a:rPr>
              <a:t> </a:t>
            </a:r>
            <a:r>
              <a:rPr lang="ru-RU" sz="2800" dirty="0" err="1">
                <a:latin typeface="Montserrat SemiBold" panose="00000700000000000000" pitchFamily="2" charset="-52"/>
              </a:rPr>
              <a:t>events</a:t>
            </a:r>
            <a:r>
              <a:rPr lang="ru-RU" sz="2800" dirty="0">
                <a:latin typeface="Montserrat SemiBold" panose="00000700000000000000" pitchFamily="2" charset="-52"/>
              </a:rPr>
              <a:t>, </a:t>
            </a:r>
            <a:r>
              <a:rPr lang="ru-RU" sz="2800" dirty="0" err="1">
                <a:latin typeface="Montserrat SemiBold" panose="00000700000000000000" pitchFamily="2" charset="-52"/>
              </a:rPr>
              <a:t>as</a:t>
            </a:r>
            <a:r>
              <a:rPr lang="ru-RU" sz="2800" dirty="0">
                <a:latin typeface="Montserrat SemiBold" panose="00000700000000000000" pitchFamily="2" charset="-52"/>
              </a:rPr>
              <a:t> </a:t>
            </a:r>
            <a:r>
              <a:rPr lang="ru-RU" sz="2800" dirty="0" err="1">
                <a:latin typeface="Montserrat SemiBold" panose="00000700000000000000" pitchFamily="2" charset="-52"/>
              </a:rPr>
              <a:t>well</a:t>
            </a:r>
            <a:r>
              <a:rPr lang="ru-RU" sz="2800" dirty="0">
                <a:latin typeface="Montserrat SemiBold" panose="00000700000000000000" pitchFamily="2" charset="-52"/>
              </a:rPr>
              <a:t> </a:t>
            </a:r>
            <a:r>
              <a:rPr lang="ru-RU" sz="2800" dirty="0" err="1">
                <a:latin typeface="Montserrat SemiBold" panose="00000700000000000000" pitchFamily="2" charset="-52"/>
              </a:rPr>
              <a:t>as</a:t>
            </a:r>
            <a:r>
              <a:rPr lang="ru-RU" sz="2800" dirty="0">
                <a:latin typeface="Montserrat SemiBold" panose="00000700000000000000" pitchFamily="2" charset="-52"/>
              </a:rPr>
              <a:t> </a:t>
            </a:r>
            <a:r>
              <a:rPr lang="ru-RU" sz="2800" dirty="0" err="1">
                <a:latin typeface="Montserrat SemiBold" panose="00000700000000000000" pitchFamily="2" charset="-52"/>
              </a:rPr>
              <a:t>in</a:t>
            </a:r>
            <a:r>
              <a:rPr lang="ru-RU" sz="2800" dirty="0">
                <a:latin typeface="Montserrat SemiBold" panose="00000700000000000000" pitchFamily="2" charset="-52"/>
              </a:rPr>
              <a:t> </a:t>
            </a:r>
            <a:r>
              <a:rPr lang="ru-RU" sz="2800" dirty="0" err="1">
                <a:latin typeface="Montserrat SemiBold" panose="00000700000000000000" pitchFamily="2" charset="-52"/>
              </a:rPr>
              <a:t>national</a:t>
            </a:r>
            <a:r>
              <a:rPr lang="ru-RU" sz="2800" dirty="0">
                <a:latin typeface="Montserrat SemiBold" panose="00000700000000000000" pitchFamily="2" charset="-52"/>
              </a:rPr>
              <a:t> </a:t>
            </a:r>
            <a:r>
              <a:rPr lang="ru-RU" sz="2800" dirty="0" err="1">
                <a:latin typeface="Montserrat SemiBold" panose="00000700000000000000" pitchFamily="2" charset="-52"/>
              </a:rPr>
              <a:t>and</a:t>
            </a:r>
            <a:r>
              <a:rPr lang="ru-RU" sz="2800" dirty="0">
                <a:latin typeface="Montserrat SemiBold" panose="00000700000000000000" pitchFamily="2" charset="-52"/>
              </a:rPr>
              <a:t> </a:t>
            </a:r>
            <a:r>
              <a:rPr lang="ru-RU" sz="2800" dirty="0" err="1">
                <a:latin typeface="Montserrat SemiBold" panose="00000700000000000000" pitchFamily="2" charset="-52"/>
              </a:rPr>
              <a:t>international</a:t>
            </a:r>
            <a:r>
              <a:rPr lang="ru-RU" sz="2800" dirty="0">
                <a:latin typeface="Montserrat SemiBold" panose="00000700000000000000" pitchFamily="2" charset="-52"/>
              </a:rPr>
              <a:t> </a:t>
            </a:r>
            <a:r>
              <a:rPr lang="ru-RU" sz="2800" dirty="0" err="1">
                <a:latin typeface="Montserrat SemiBold" panose="00000700000000000000" pitchFamily="2" charset="-52"/>
              </a:rPr>
              <a:t>ones</a:t>
            </a:r>
            <a:r>
              <a:rPr lang="ru-RU" sz="2800" dirty="0">
                <a:latin typeface="Montserrat SemiBold" panose="00000700000000000000" pitchFamily="2" charset="-5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5165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569A22A-67F7-4741-A068-AFFEC3812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061" y="3733735"/>
            <a:ext cx="3600000" cy="228208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384AED5-D59E-4E4F-8A57-6B79EC7C57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" b="5127"/>
          <a:stretch/>
        </p:blipFill>
        <p:spPr>
          <a:xfrm>
            <a:off x="471487" y="3746232"/>
            <a:ext cx="3388185" cy="228208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4B41D92-76D2-4F36-8234-518C165F54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883" y="3746232"/>
            <a:ext cx="3544276" cy="2282082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B8DDB3AD-C911-4582-8DBD-A99930EBA858}"/>
              </a:ext>
            </a:extLst>
          </p:cNvPr>
          <p:cNvGrpSpPr/>
          <p:nvPr/>
        </p:nvGrpSpPr>
        <p:grpSpPr>
          <a:xfrm>
            <a:off x="4471987" y="842183"/>
            <a:ext cx="3248025" cy="2076450"/>
            <a:chOff x="624213" y="573488"/>
            <a:chExt cx="3248025" cy="2076450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355304BF-1430-49DB-8F45-9D33C7D42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213" y="573488"/>
              <a:ext cx="3248025" cy="2076450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8F9003CC-6B3C-4095-B278-FF9B5DD798E6}"/>
                </a:ext>
              </a:extLst>
            </p:cNvPr>
            <p:cNvSpPr/>
            <p:nvPr/>
          </p:nvSpPr>
          <p:spPr>
            <a:xfrm>
              <a:off x="1091499" y="1511751"/>
              <a:ext cx="231345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dirty="0">
                  <a:latin typeface="Montserrat ExtraBold" panose="00000900000000000000" pitchFamily="2" charset="-52"/>
                </a:rPr>
                <a:t>Первенство по </a:t>
              </a:r>
            </a:p>
            <a:p>
              <a:pPr algn="ctr"/>
              <a:r>
                <a:rPr lang="ru-RU" dirty="0">
                  <a:latin typeface="Montserrat ExtraBold" panose="00000900000000000000" pitchFamily="2" charset="-52"/>
                </a:rPr>
                <a:t>лыжным гонкам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D54DE44C-E2E9-49C3-BFBE-D4DCF5508D84}"/>
              </a:ext>
            </a:extLst>
          </p:cNvPr>
          <p:cNvGrpSpPr/>
          <p:nvPr/>
        </p:nvGrpSpPr>
        <p:grpSpPr>
          <a:xfrm>
            <a:off x="471487" y="842183"/>
            <a:ext cx="3248025" cy="2076450"/>
            <a:chOff x="4458333" y="573488"/>
            <a:chExt cx="3248025" cy="2076450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1AB81E41-8F7E-42B4-BFB6-D68E27A03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58333" y="573488"/>
              <a:ext cx="3248025" cy="2076450"/>
            </a:xfrm>
            <a:prstGeom prst="rect">
              <a:avLst/>
            </a:prstGeom>
          </p:spPr>
        </p:pic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ED9E8B1B-4D9E-470E-9562-50E84BEF4189}"/>
                </a:ext>
              </a:extLst>
            </p:cNvPr>
            <p:cNvSpPr/>
            <p:nvPr/>
          </p:nvSpPr>
          <p:spPr>
            <a:xfrm>
              <a:off x="4657116" y="1697491"/>
              <a:ext cx="28504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dirty="0">
                  <a:solidFill>
                    <a:srgbClr val="000000"/>
                  </a:solidFill>
                  <a:latin typeface="Montserrat ExtraBold" panose="00000900000000000000" pitchFamily="2" charset="-52"/>
                </a:rPr>
                <a:t>«Холодные Старты» </a:t>
              </a:r>
              <a:endParaRPr lang="ru-RU" dirty="0">
                <a:effectLst/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36550A1A-0080-4C21-8A95-B9834386EB87}"/>
              </a:ext>
            </a:extLst>
          </p:cNvPr>
          <p:cNvGrpSpPr/>
          <p:nvPr/>
        </p:nvGrpSpPr>
        <p:grpSpPr>
          <a:xfrm>
            <a:off x="8472488" y="842183"/>
            <a:ext cx="3248025" cy="2076450"/>
            <a:chOff x="8314328" y="573488"/>
            <a:chExt cx="3248025" cy="2076450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F5E0D1EA-42B9-4531-A422-FD02BED2C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14328" y="573488"/>
              <a:ext cx="3248025" cy="2076450"/>
            </a:xfrm>
            <a:prstGeom prst="rect">
              <a:avLst/>
            </a:prstGeom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7E927399-3305-4E9C-BF2E-0E2A4C45C984}"/>
                </a:ext>
              </a:extLst>
            </p:cNvPr>
            <p:cNvSpPr/>
            <p:nvPr/>
          </p:nvSpPr>
          <p:spPr>
            <a:xfrm>
              <a:off x="8576064" y="1558991"/>
              <a:ext cx="277191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dirty="0">
                  <a:solidFill>
                    <a:srgbClr val="000000"/>
                  </a:solidFill>
                  <a:latin typeface="Montserrat ExtraBold" panose="00000900000000000000" pitchFamily="2" charset="-52"/>
                </a:rPr>
                <a:t>Спартакиада среди </a:t>
              </a:r>
            </a:p>
            <a:p>
              <a:pPr algn="ctr"/>
              <a:r>
                <a:rPr lang="ru-RU" dirty="0">
                  <a:solidFill>
                    <a:srgbClr val="000000"/>
                  </a:solidFill>
                  <a:latin typeface="Montserrat ExtraBold" panose="00000900000000000000" pitchFamily="2" charset="-52"/>
                </a:rPr>
                <a:t>первокурсников </a:t>
              </a:r>
              <a:endParaRPr lang="ru-RU" dirty="0">
                <a:effectLst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31DD7AA9-26DF-4411-B0D8-FC7E13E96861}"/>
              </a:ext>
            </a:extLst>
          </p:cNvPr>
          <p:cNvGrpSpPr/>
          <p:nvPr/>
        </p:nvGrpSpPr>
        <p:grpSpPr>
          <a:xfrm>
            <a:off x="10394552" y="6129000"/>
            <a:ext cx="1111585" cy="539574"/>
            <a:chOff x="9946119" y="5710233"/>
            <a:chExt cx="1666357" cy="848956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DA452B2E-E39F-45B1-8FB2-7287E0035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1000" y="5710233"/>
              <a:ext cx="701476" cy="848956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86A732B4-F1DF-4DAA-B860-012305AF6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6119" y="5839431"/>
              <a:ext cx="699838" cy="6998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9323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F244A19C-2E2B-4A0C-920E-406F7CD89D3A}"/>
              </a:ext>
            </a:extLst>
          </p:cNvPr>
          <p:cNvGrpSpPr/>
          <p:nvPr/>
        </p:nvGrpSpPr>
        <p:grpSpPr>
          <a:xfrm>
            <a:off x="503932" y="1180677"/>
            <a:ext cx="3248025" cy="2076450"/>
            <a:chOff x="485870" y="734267"/>
            <a:chExt cx="3248025" cy="207645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17A22843-BA2E-49F5-AE44-B26C2D00E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5870" y="734267"/>
              <a:ext cx="3248025" cy="2076450"/>
            </a:xfrm>
            <a:prstGeom prst="rect">
              <a:avLst/>
            </a:prstGeom>
          </p:spPr>
        </p:pic>
        <p:sp>
          <p:nvSpPr>
            <p:cNvPr id="6" name="Прямоугольник: скругленные противолежащие углы 5">
              <a:extLst>
                <a:ext uri="{FF2B5EF4-FFF2-40B4-BE49-F238E27FC236}">
                  <a16:creationId xmlns:a16="http://schemas.microsoft.com/office/drawing/2014/main" id="{9F9879B3-2E27-44E7-B7FF-4C4C35E65696}"/>
                </a:ext>
              </a:extLst>
            </p:cNvPr>
            <p:cNvSpPr/>
            <p:nvPr/>
          </p:nvSpPr>
          <p:spPr>
            <a:xfrm>
              <a:off x="1772382" y="914751"/>
              <a:ext cx="675000" cy="495000"/>
            </a:xfrm>
            <a:prstGeom prst="round2DiagRect">
              <a:avLst>
                <a:gd name="adj1" fmla="val 0"/>
                <a:gd name="adj2" fmla="val 2939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Montserrat ExtraBold" panose="00000900000000000000" pitchFamily="2" charset="-52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64528A7-396F-411A-B596-BF0D1292F530}"/>
                </a:ext>
              </a:extLst>
            </p:cNvPr>
            <p:cNvSpPr txBox="1"/>
            <p:nvPr/>
          </p:nvSpPr>
          <p:spPr>
            <a:xfrm>
              <a:off x="816325" y="1773750"/>
              <a:ext cx="25871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Montserrat ExtraBold" panose="00000900000000000000" pitchFamily="2" charset="-52"/>
                </a:rPr>
                <a:t>«</a:t>
              </a:r>
              <a:r>
                <a:rPr lang="ru-RU" sz="2400" dirty="0" err="1">
                  <a:latin typeface="Montserrat ExtraBold" panose="00000900000000000000" pitchFamily="2" charset="-52"/>
                </a:rPr>
                <a:t>АнгроНТИ</a:t>
              </a:r>
              <a:r>
                <a:rPr lang="ru-RU" sz="2400" dirty="0">
                  <a:latin typeface="Montserrat ExtraBold" panose="00000900000000000000" pitchFamily="2" charset="-52"/>
                </a:rPr>
                <a:t>»</a:t>
              </a: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1B443757-B9C7-4D9D-865D-E491D7880043}"/>
              </a:ext>
            </a:extLst>
          </p:cNvPr>
          <p:cNvGrpSpPr/>
          <p:nvPr/>
        </p:nvGrpSpPr>
        <p:grpSpPr>
          <a:xfrm>
            <a:off x="4477854" y="1181588"/>
            <a:ext cx="3248025" cy="2076450"/>
            <a:chOff x="485870" y="734267"/>
            <a:chExt cx="3248025" cy="207645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29E9B755-DC3E-46C9-B1B0-95F868BF1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5870" y="734267"/>
              <a:ext cx="3248025" cy="2076450"/>
            </a:xfrm>
            <a:prstGeom prst="rect">
              <a:avLst/>
            </a:prstGeom>
          </p:spPr>
        </p:pic>
        <p:sp>
          <p:nvSpPr>
            <p:cNvPr id="10" name="Прямоугольник: скругленные противолежащие углы 9">
              <a:extLst>
                <a:ext uri="{FF2B5EF4-FFF2-40B4-BE49-F238E27FC236}">
                  <a16:creationId xmlns:a16="http://schemas.microsoft.com/office/drawing/2014/main" id="{6B730EA4-EA8C-44B2-AD94-C90EE661269B}"/>
                </a:ext>
              </a:extLst>
            </p:cNvPr>
            <p:cNvSpPr/>
            <p:nvPr/>
          </p:nvSpPr>
          <p:spPr>
            <a:xfrm>
              <a:off x="1772382" y="914751"/>
              <a:ext cx="675000" cy="495000"/>
            </a:xfrm>
            <a:prstGeom prst="round2DiagRect">
              <a:avLst>
                <a:gd name="adj1" fmla="val 0"/>
                <a:gd name="adj2" fmla="val 2939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Montserrat ExtraBold" panose="00000900000000000000" pitchFamily="2" charset="-52"/>
                </a:rPr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CCC0954-5131-45C8-8252-E2831CDD677E}"/>
                </a:ext>
              </a:extLst>
            </p:cNvPr>
            <p:cNvSpPr txBox="1"/>
            <p:nvPr/>
          </p:nvSpPr>
          <p:spPr>
            <a:xfrm>
              <a:off x="619016" y="1587263"/>
              <a:ext cx="28176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latin typeface="Montserrat ExtraBold" panose="00000900000000000000" pitchFamily="2" charset="-52"/>
                </a:rPr>
                <a:t>Акция по благоустройству зимнего сада </a:t>
              </a: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7E313651-4D1F-4822-BEF1-05D24607575B}"/>
              </a:ext>
            </a:extLst>
          </p:cNvPr>
          <p:cNvGrpSpPr/>
          <p:nvPr/>
        </p:nvGrpSpPr>
        <p:grpSpPr>
          <a:xfrm>
            <a:off x="8451775" y="1181588"/>
            <a:ext cx="3248025" cy="2076450"/>
            <a:chOff x="485870" y="734267"/>
            <a:chExt cx="3248025" cy="2076450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033211B0-72A8-4E5B-BA1F-9781ACAA2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5870" y="734267"/>
              <a:ext cx="3248025" cy="2076450"/>
            </a:xfrm>
            <a:prstGeom prst="rect">
              <a:avLst/>
            </a:prstGeom>
          </p:spPr>
        </p:pic>
        <p:sp>
          <p:nvSpPr>
            <p:cNvPr id="14" name="Прямоугольник: скругленные противолежащие углы 13">
              <a:extLst>
                <a:ext uri="{FF2B5EF4-FFF2-40B4-BE49-F238E27FC236}">
                  <a16:creationId xmlns:a16="http://schemas.microsoft.com/office/drawing/2014/main" id="{440BA826-19E1-478E-881D-03A003C749F4}"/>
                </a:ext>
              </a:extLst>
            </p:cNvPr>
            <p:cNvSpPr/>
            <p:nvPr/>
          </p:nvSpPr>
          <p:spPr>
            <a:xfrm>
              <a:off x="1772382" y="914751"/>
              <a:ext cx="675000" cy="495000"/>
            </a:xfrm>
            <a:prstGeom prst="round2DiagRect">
              <a:avLst>
                <a:gd name="adj1" fmla="val 0"/>
                <a:gd name="adj2" fmla="val 2939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Montserrat ExtraBold" panose="00000900000000000000" pitchFamily="2" charset="-52"/>
                </a:rPr>
                <a:t>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69D556F-3678-442D-98EE-AD0DB7BC64D4}"/>
                </a:ext>
              </a:extLst>
            </p:cNvPr>
            <p:cNvSpPr txBox="1"/>
            <p:nvPr/>
          </p:nvSpPr>
          <p:spPr>
            <a:xfrm>
              <a:off x="752997" y="1502472"/>
              <a:ext cx="271377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Montserrat ExtraBold" panose="00000900000000000000" pitchFamily="2" charset="-52"/>
                </a:rPr>
                <a:t>Универсиада по летним и зимним видам спорта на Кубок Главы РБ</a:t>
              </a:r>
            </a:p>
          </p:txBody>
        </p:sp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9458C23-38CF-44A4-81B8-DDF493BF3B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3" t="31859" r="8567"/>
          <a:stretch/>
        </p:blipFill>
        <p:spPr>
          <a:xfrm>
            <a:off x="8451775" y="3789000"/>
            <a:ext cx="3268738" cy="22725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0BA68E6-DAC2-457D-9070-41481682AD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t="9669" r="8309" b="8802"/>
          <a:stretch/>
        </p:blipFill>
        <p:spPr>
          <a:xfrm>
            <a:off x="4477854" y="3781865"/>
            <a:ext cx="3268738" cy="2272500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FF4CC87-E1F4-4511-94FD-75C64E030909}"/>
              </a:ext>
            </a:extLst>
          </p:cNvPr>
          <p:cNvGrpSpPr/>
          <p:nvPr/>
        </p:nvGrpSpPr>
        <p:grpSpPr>
          <a:xfrm>
            <a:off x="10394552" y="6129000"/>
            <a:ext cx="1111585" cy="539574"/>
            <a:chOff x="9946119" y="5710233"/>
            <a:chExt cx="1666357" cy="848956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A3054570-DC45-4B8D-B143-AB5BF6DB7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1000" y="5710233"/>
              <a:ext cx="701476" cy="848956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F9168493-78FC-49A9-B8FC-890B40700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6119" y="5839431"/>
              <a:ext cx="699838" cy="699838"/>
            </a:xfrm>
            <a:prstGeom prst="rect">
              <a:avLst/>
            </a:prstGeom>
          </p:spPr>
        </p:pic>
      </p:grp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364914F-D710-4AA9-8EB4-CB2DB95681A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2" t="3395"/>
          <a:stretch/>
        </p:blipFill>
        <p:spPr>
          <a:xfrm>
            <a:off x="482452" y="3808198"/>
            <a:ext cx="3269505" cy="22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18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5E157337-C885-4F33-AD4A-9374A98BFC68}"/>
              </a:ext>
            </a:extLst>
          </p:cNvPr>
          <p:cNvSpPr/>
          <p:nvPr/>
        </p:nvSpPr>
        <p:spPr>
          <a:xfrm>
            <a:off x="672262" y="234000"/>
            <a:ext cx="3893738" cy="787500"/>
          </a:xfrm>
          <a:prstGeom prst="roundRect">
            <a:avLst/>
          </a:prstGeom>
          <a:solidFill>
            <a:schemeClr val="accent2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B6C465E8-B049-492E-A87B-D4B14640BF35}"/>
              </a:ext>
            </a:extLst>
          </p:cNvPr>
          <p:cNvGrpSpPr/>
          <p:nvPr/>
        </p:nvGrpSpPr>
        <p:grpSpPr>
          <a:xfrm>
            <a:off x="831000" y="366140"/>
            <a:ext cx="5085000" cy="787500"/>
            <a:chOff x="831000" y="366140"/>
            <a:chExt cx="5085000" cy="787500"/>
          </a:xfrm>
        </p:grpSpPr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561F5F63-0191-498D-81AF-00F9F90D707B}"/>
                </a:ext>
              </a:extLst>
            </p:cNvPr>
            <p:cNvSpPr/>
            <p:nvPr/>
          </p:nvSpPr>
          <p:spPr>
            <a:xfrm>
              <a:off x="1040270" y="366140"/>
              <a:ext cx="3684468" cy="787500"/>
            </a:xfrm>
            <a:prstGeom prst="roundRect">
              <a:avLst/>
            </a:prstGeom>
            <a:solidFill>
              <a:schemeClr val="accent2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97DAB9-6A97-4A00-A479-E8748DDFDEE8}"/>
                </a:ext>
              </a:extLst>
            </p:cNvPr>
            <p:cNvSpPr txBox="1"/>
            <p:nvPr/>
          </p:nvSpPr>
          <p:spPr>
            <a:xfrm>
              <a:off x="831000" y="366140"/>
              <a:ext cx="5085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Montserrat ExtraBold" panose="00000900000000000000" pitchFamily="2" charset="-52"/>
                </a:rPr>
                <a:t>НАШИ ПРОЕКТЫ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57C9619-9BF2-4250-B857-32F993E374C8}"/>
              </a:ext>
            </a:extLst>
          </p:cNvPr>
          <p:cNvSpPr txBox="1"/>
          <p:nvPr/>
        </p:nvSpPr>
        <p:spPr>
          <a:xfrm>
            <a:off x="1596000" y="1215420"/>
            <a:ext cx="486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>
                <a:latin typeface="Montserrat SemiBold" panose="00000700000000000000" pitchFamily="2" charset="-52"/>
              </a:rPr>
              <a:t>Республиканский молодежный образовательный форум «</a:t>
            </a:r>
            <a:r>
              <a:rPr lang="en-US" sz="2400" i="1" dirty="0" err="1">
                <a:latin typeface="Montserrat SemiBold" panose="00000700000000000000" pitchFamily="2" charset="-52"/>
              </a:rPr>
              <a:t>Voluntarii</a:t>
            </a:r>
            <a:r>
              <a:rPr lang="en-US" sz="2400" i="1" dirty="0">
                <a:latin typeface="Montserrat SemiBold" panose="00000700000000000000" pitchFamily="2" charset="-52"/>
              </a:rPr>
              <a:t> </a:t>
            </a:r>
            <a:r>
              <a:rPr lang="en-US" sz="2400" i="1" dirty="0" err="1">
                <a:latin typeface="Montserrat SemiBold" panose="00000700000000000000" pitchFamily="2" charset="-52"/>
              </a:rPr>
              <a:t>terras</a:t>
            </a:r>
            <a:r>
              <a:rPr lang="ru-RU" sz="2400" i="1" dirty="0">
                <a:latin typeface="Montserrat SemiBold" panose="00000700000000000000" pitchFamily="2" charset="-52"/>
              </a:rPr>
              <a:t>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33895C-BF41-4441-85B7-2FC48424F7E3}"/>
              </a:ext>
            </a:extLst>
          </p:cNvPr>
          <p:cNvSpPr txBox="1"/>
          <p:nvPr/>
        </p:nvSpPr>
        <p:spPr>
          <a:xfrm>
            <a:off x="852916" y="3377348"/>
            <a:ext cx="56161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ru-RU" sz="2000" dirty="0">
                <a:latin typeface="Montserrat Medium" panose="00000600000000000000" pitchFamily="2" charset="-52"/>
              </a:rPr>
            </a:br>
            <a:r>
              <a:rPr lang="ru-RU" sz="2000" dirty="0">
                <a:latin typeface="Montserrat Medium" panose="00000600000000000000" pitchFamily="2" charset="-52"/>
              </a:rPr>
              <a:t>На форуме были проведены тренинги, мастер-классы, лекции, направленные на обучение молодежи основным навыкам первой помощи, правилам поведения при пожарах, ЧС, правильному общению с людьми, имеющими ограничения по здоровью.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BC9AD940-5280-435F-8194-FDAD90EC5D65}"/>
              </a:ext>
            </a:extLst>
          </p:cNvPr>
          <p:cNvGrpSpPr/>
          <p:nvPr/>
        </p:nvGrpSpPr>
        <p:grpSpPr>
          <a:xfrm>
            <a:off x="852916" y="5952286"/>
            <a:ext cx="1111585" cy="539574"/>
            <a:chOff x="9946119" y="5710233"/>
            <a:chExt cx="1666357" cy="848956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A41CBD8-8525-408A-9B3F-BD89A6E18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1000" y="5710233"/>
              <a:ext cx="701476" cy="848956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BABB4186-E0A8-45E1-B868-7DFF33C3E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6119" y="5839431"/>
              <a:ext cx="699838" cy="699838"/>
            </a:xfrm>
            <a:prstGeom prst="rect">
              <a:avLst/>
            </a:prstGeom>
          </p:spPr>
        </p:pic>
      </p:grp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B8E805C-2999-48A4-BAB3-0A7C1BD68B5A}"/>
              </a:ext>
            </a:extLst>
          </p:cNvPr>
          <p:cNvSpPr/>
          <p:nvPr/>
        </p:nvSpPr>
        <p:spPr>
          <a:xfrm>
            <a:off x="852916" y="3177293"/>
            <a:ext cx="63337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Montserrat SemiBold" panose="00000700000000000000" pitchFamily="2" charset="-52"/>
              </a:rPr>
              <a:t>Обучение добровольцев </a:t>
            </a:r>
            <a:r>
              <a:rPr lang="ru-RU" sz="2000" i="1" dirty="0">
                <a:latin typeface="Montserrat SemiBold" panose="00000700000000000000" pitchFamily="2" charset="-52"/>
              </a:rPr>
              <a:t>ВУЗов</a:t>
            </a:r>
            <a:r>
              <a:rPr lang="ru-RU" sz="2000" dirty="0">
                <a:latin typeface="Montserrat SemiBold" panose="00000700000000000000" pitchFamily="2" charset="-52"/>
              </a:rPr>
              <a:t> и </a:t>
            </a:r>
            <a:r>
              <a:rPr lang="ru-RU" sz="2000" i="1" dirty="0" err="1">
                <a:latin typeface="Montserrat SemiBold" panose="00000700000000000000" pitchFamily="2" charset="-52"/>
              </a:rPr>
              <a:t>СУЗов</a:t>
            </a:r>
            <a:r>
              <a:rPr lang="ru-RU" sz="2000" dirty="0">
                <a:latin typeface="Montserrat SemiBold" panose="00000700000000000000" pitchFamily="2" charset="-52"/>
              </a:rPr>
              <a:t> РБ. 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76125E4-D62B-4526-A8AB-7CC7E7D39CCC}"/>
              </a:ext>
            </a:extLst>
          </p:cNvPr>
          <p:cNvSpPr/>
          <p:nvPr/>
        </p:nvSpPr>
        <p:spPr>
          <a:xfrm rot="5400000">
            <a:off x="-1384959" y="2699959"/>
            <a:ext cx="3320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Montserrat Light" panose="00000400000000000000" pitchFamily="2" charset="-52"/>
              </a:rPr>
              <a:t>Быть волонтером - модно!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B3237D63-D360-4B87-B6D3-A5E2CD33F26E}"/>
              </a:ext>
            </a:extLst>
          </p:cNvPr>
          <p:cNvCxnSpPr>
            <a:cxnSpLocks/>
          </p:cNvCxnSpPr>
          <p:nvPr/>
        </p:nvCxnSpPr>
        <p:spPr>
          <a:xfrm>
            <a:off x="246000" y="4544695"/>
            <a:ext cx="0" cy="189930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FB776F-6940-4482-9773-9BC88025CE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701" y="294225"/>
            <a:ext cx="4243964" cy="28282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D755686-EE43-4514-8AE2-AED5591D81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859" y="3551195"/>
            <a:ext cx="4284803" cy="279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2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F2AFA15-99F8-4D90-8CB1-D08C3463E526}"/>
              </a:ext>
            </a:extLst>
          </p:cNvPr>
          <p:cNvSpPr/>
          <p:nvPr/>
        </p:nvSpPr>
        <p:spPr>
          <a:xfrm rot="19146987">
            <a:off x="6926834" y="1733238"/>
            <a:ext cx="2449110" cy="24491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1C08779-172B-4FB6-ABA5-473926FF834C}"/>
              </a:ext>
            </a:extLst>
          </p:cNvPr>
          <p:cNvSpPr/>
          <p:nvPr/>
        </p:nvSpPr>
        <p:spPr>
          <a:xfrm rot="19146987">
            <a:off x="8647917" y="490560"/>
            <a:ext cx="1467988" cy="146798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33E4AA3-30B7-4D48-B8FB-45BCA06C9B3D}"/>
              </a:ext>
            </a:extLst>
          </p:cNvPr>
          <p:cNvSpPr/>
          <p:nvPr/>
        </p:nvSpPr>
        <p:spPr>
          <a:xfrm rot="19146987">
            <a:off x="9543786" y="1888820"/>
            <a:ext cx="970102" cy="93837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DAC1DD3-463C-4084-ACCE-DE9218877524}"/>
              </a:ext>
            </a:extLst>
          </p:cNvPr>
          <p:cNvSpPr/>
          <p:nvPr/>
        </p:nvSpPr>
        <p:spPr>
          <a:xfrm>
            <a:off x="672262" y="234000"/>
            <a:ext cx="3893738" cy="787500"/>
          </a:xfrm>
          <a:prstGeom prst="roundRect">
            <a:avLst/>
          </a:prstGeom>
          <a:solidFill>
            <a:schemeClr val="accent2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1FF655E-DEAA-493C-96F6-D8F8FD0A534C}"/>
              </a:ext>
            </a:extLst>
          </p:cNvPr>
          <p:cNvSpPr/>
          <p:nvPr/>
        </p:nvSpPr>
        <p:spPr>
          <a:xfrm>
            <a:off x="471488" y="-1791000"/>
            <a:ext cx="6390000" cy="1530000"/>
          </a:xfrm>
          <a:prstGeom prst="roundRect">
            <a:avLst/>
          </a:prstGeom>
          <a:solidFill>
            <a:schemeClr val="accent2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10E2C68-7FBE-428B-A817-69FE4D66F798}"/>
              </a:ext>
            </a:extLst>
          </p:cNvPr>
          <p:cNvSpPr/>
          <p:nvPr/>
        </p:nvSpPr>
        <p:spPr>
          <a:xfrm>
            <a:off x="-6369000" y="684000"/>
            <a:ext cx="666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Montserrat ExtraBold" panose="00000900000000000000" pitchFamily="2" charset="-52"/>
              </a:rPr>
              <a:t>Основной идеологией волонтерского центра является теплая, дружеская атмосфера внутри коллектива, а также помощь окружающим в разных видах деятельности.</a:t>
            </a:r>
            <a:endParaRPr lang="ru-RU" dirty="0">
              <a:latin typeface="Montserrat ExtraBold" panose="00000900000000000000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2BBC09-9365-4717-92F2-5DD3E024B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000" y="1630276"/>
            <a:ext cx="3778424" cy="3778424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13128881-D60C-4923-BBEE-EEA33A65947E}"/>
              </a:ext>
            </a:extLst>
          </p:cNvPr>
          <p:cNvGrpSpPr/>
          <p:nvPr/>
        </p:nvGrpSpPr>
        <p:grpSpPr>
          <a:xfrm>
            <a:off x="655772" y="6084426"/>
            <a:ext cx="1111585" cy="539574"/>
            <a:chOff x="9946119" y="5710233"/>
            <a:chExt cx="1666357" cy="848956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3E96E6BA-1AE4-4577-8EAA-3C96CE52B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1000" y="5710233"/>
              <a:ext cx="701476" cy="848956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5AAAE5EC-B771-4364-B419-42BB05582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6119" y="5839431"/>
              <a:ext cx="699838" cy="699838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CF9B54F-CB90-4153-A5A7-02133FB7AC67}"/>
              </a:ext>
            </a:extLst>
          </p:cNvPr>
          <p:cNvSpPr txBox="1"/>
          <p:nvPr/>
        </p:nvSpPr>
        <p:spPr>
          <a:xfrm>
            <a:off x="1463770" y="1780780"/>
            <a:ext cx="396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Montserrat SemiBold" panose="00000700000000000000" pitchFamily="2" charset="-52"/>
              </a:rPr>
              <a:t>«Школа Волонтеров» БГАУ 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C98F83BD-A422-49E3-93A9-EE2F3718127E}"/>
              </a:ext>
            </a:extLst>
          </p:cNvPr>
          <p:cNvGrpSpPr/>
          <p:nvPr/>
        </p:nvGrpSpPr>
        <p:grpSpPr>
          <a:xfrm>
            <a:off x="831000" y="366140"/>
            <a:ext cx="5085000" cy="787500"/>
            <a:chOff x="831000" y="366140"/>
            <a:chExt cx="5085000" cy="787500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B1CDF5EF-D168-401F-AC4D-B9A22CE49D41}"/>
                </a:ext>
              </a:extLst>
            </p:cNvPr>
            <p:cNvSpPr/>
            <p:nvPr/>
          </p:nvSpPr>
          <p:spPr>
            <a:xfrm>
              <a:off x="1040270" y="366140"/>
              <a:ext cx="3684468" cy="787500"/>
            </a:xfrm>
            <a:prstGeom prst="roundRect">
              <a:avLst/>
            </a:prstGeom>
            <a:solidFill>
              <a:schemeClr val="accent2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AFC3675-C9DF-414F-AE98-C0426ADA1682}"/>
                </a:ext>
              </a:extLst>
            </p:cNvPr>
            <p:cNvSpPr txBox="1"/>
            <p:nvPr/>
          </p:nvSpPr>
          <p:spPr>
            <a:xfrm>
              <a:off x="831000" y="366140"/>
              <a:ext cx="5085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Montserrat ExtraBold" panose="00000900000000000000" pitchFamily="2" charset="-52"/>
                </a:rPr>
                <a:t>НАШИ ПРОЕКТЫ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37FB66A-1C7D-4AE9-8D22-D3838A16FF36}"/>
              </a:ext>
            </a:extLst>
          </p:cNvPr>
          <p:cNvSpPr txBox="1"/>
          <p:nvPr/>
        </p:nvSpPr>
        <p:spPr>
          <a:xfrm>
            <a:off x="1456313" y="3106358"/>
            <a:ext cx="4185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Montserrat Medium" panose="00000600000000000000" pitchFamily="2" charset="-52"/>
              </a:rPr>
              <a:t>В «Школе Волонтеров» спикеры рассказывали о важности волонтерского движения. Так же уделили отдельное внимание ораторским навыкам и софт-</a:t>
            </a:r>
            <a:r>
              <a:rPr lang="ru-RU" sz="2000" dirty="0" err="1">
                <a:latin typeface="Montserrat Medium" panose="00000600000000000000" pitchFamily="2" charset="-52"/>
              </a:rPr>
              <a:t>скилс</a:t>
            </a:r>
            <a:r>
              <a:rPr lang="ru-RU" sz="2000" dirty="0">
                <a:latin typeface="Montserrat Medium" panose="00000600000000000000" pitchFamily="2" charset="-52"/>
              </a:rPr>
              <a:t>. 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C7EA49-D850-48F6-AF75-2C7E4BBD24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6" t="25322"/>
          <a:stretch/>
        </p:blipFill>
        <p:spPr>
          <a:xfrm>
            <a:off x="6765317" y="627750"/>
            <a:ext cx="5598770" cy="6409297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168B254-0FF6-4721-962D-5B0E3B2B3D42}"/>
              </a:ext>
            </a:extLst>
          </p:cNvPr>
          <p:cNvSpPr/>
          <p:nvPr/>
        </p:nvSpPr>
        <p:spPr>
          <a:xfrm rot="5400000">
            <a:off x="-1384959" y="2699959"/>
            <a:ext cx="3320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Montserrat Light" panose="00000400000000000000" pitchFamily="2" charset="-52"/>
              </a:rPr>
              <a:t>Быть волонтером - модно!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AA9A133C-99A3-4020-93CC-007B80881EA4}"/>
              </a:ext>
            </a:extLst>
          </p:cNvPr>
          <p:cNvCxnSpPr>
            <a:cxnSpLocks/>
          </p:cNvCxnSpPr>
          <p:nvPr/>
        </p:nvCxnSpPr>
        <p:spPr>
          <a:xfrm>
            <a:off x="246000" y="4544695"/>
            <a:ext cx="0" cy="189930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4456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D7F7B3-4A7D-4586-BAF1-8CEF37CC4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000" y="1630276"/>
            <a:ext cx="3778424" cy="377842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447B10E-FDD6-42C5-90C9-8B1E84F14843}"/>
              </a:ext>
            </a:extLst>
          </p:cNvPr>
          <p:cNvSpPr/>
          <p:nvPr/>
        </p:nvSpPr>
        <p:spPr>
          <a:xfrm rot="5400000">
            <a:off x="-1384959" y="2699959"/>
            <a:ext cx="3320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Montserrat Light" panose="00000400000000000000" pitchFamily="2" charset="-52"/>
              </a:rPr>
              <a:t>Быть волонтером - модно!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BEE0F04-A508-44AE-BAEE-D54FFD14810D}"/>
              </a:ext>
            </a:extLst>
          </p:cNvPr>
          <p:cNvCxnSpPr>
            <a:cxnSpLocks/>
          </p:cNvCxnSpPr>
          <p:nvPr/>
        </p:nvCxnSpPr>
        <p:spPr>
          <a:xfrm>
            <a:off x="246000" y="4544695"/>
            <a:ext cx="0" cy="189930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F553B6E-1064-4662-B965-F25E52CC0750}"/>
              </a:ext>
            </a:extLst>
          </p:cNvPr>
          <p:cNvSpPr/>
          <p:nvPr/>
        </p:nvSpPr>
        <p:spPr>
          <a:xfrm>
            <a:off x="994888" y="45326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Montserrat ExtraBold" panose="00000900000000000000" pitchFamily="2" charset="-52"/>
              </a:rPr>
              <a:t>Основной идеологией волонтерского центра является: </a:t>
            </a:r>
            <a:endParaRPr lang="ru-RU" sz="2400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27BFC491-86D7-4958-889D-ADFA9A561E60}"/>
              </a:ext>
            </a:extLst>
          </p:cNvPr>
          <p:cNvGrpSpPr/>
          <p:nvPr/>
        </p:nvGrpSpPr>
        <p:grpSpPr>
          <a:xfrm>
            <a:off x="1911000" y="1790217"/>
            <a:ext cx="6096000" cy="3259828"/>
            <a:chOff x="1866000" y="2068504"/>
            <a:chExt cx="6096000" cy="3259828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CA540263-AB03-41B8-A7C1-196BF6A2072E}"/>
                </a:ext>
              </a:extLst>
            </p:cNvPr>
            <p:cNvSpPr/>
            <p:nvPr/>
          </p:nvSpPr>
          <p:spPr>
            <a:xfrm>
              <a:off x="1866000" y="2068504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ru-RU" dirty="0">
                  <a:solidFill>
                    <a:srgbClr val="000000"/>
                  </a:solidFill>
                  <a:latin typeface="Montserrat SemiBold" panose="00000700000000000000" pitchFamily="2" charset="-52"/>
                </a:rPr>
                <a:t>Теплая и дружеская атмосфера внутри коллектива</a:t>
              </a:r>
              <a:endParaRPr lang="ru-RU" dirty="0">
                <a:latin typeface="Montserrat SemiBold" panose="00000700000000000000" pitchFamily="2" charset="-52"/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ABECCF58-6858-41AF-A495-0F4344E91D76}"/>
                </a:ext>
              </a:extLst>
            </p:cNvPr>
            <p:cNvSpPr/>
            <p:nvPr/>
          </p:nvSpPr>
          <p:spPr>
            <a:xfrm>
              <a:off x="1866000" y="3058682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ru-RU" dirty="0">
                  <a:solidFill>
                    <a:srgbClr val="000000"/>
                  </a:solidFill>
                  <a:latin typeface="Montserrat SemiBold" panose="00000700000000000000" pitchFamily="2" charset="-52"/>
                </a:rPr>
                <a:t>помощь окружающим в разных видах деятельности</a:t>
              </a:r>
              <a:endParaRPr lang="ru-RU" dirty="0">
                <a:latin typeface="Montserrat SemiBold" panose="00000700000000000000" pitchFamily="2" charset="-52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179EC99-577C-4D22-92E3-EC964057929E}"/>
                </a:ext>
              </a:extLst>
            </p:cNvPr>
            <p:cNvSpPr txBox="1"/>
            <p:nvPr/>
          </p:nvSpPr>
          <p:spPr>
            <a:xfrm>
              <a:off x="1866000" y="3968823"/>
              <a:ext cx="48599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Montserrat SemiBold" panose="00000700000000000000" pitchFamily="2" charset="-52"/>
                </a:rPr>
                <a:t>Агитация молодого поколения в волонтерскую деятельность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DF786B-092E-4CEA-9E6A-5ECB9764839A}"/>
                </a:ext>
              </a:extLst>
            </p:cNvPr>
            <p:cNvSpPr txBox="1"/>
            <p:nvPr/>
          </p:nvSpPr>
          <p:spPr>
            <a:xfrm>
              <a:off x="1866000" y="4959000"/>
              <a:ext cx="42299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Montserrat SemiBold" panose="00000700000000000000" pitchFamily="2" charset="-52"/>
                </a:rPr>
                <a:t>Развитие нравственных качеств </a:t>
              </a:r>
            </a:p>
          </p:txBody>
        </p:sp>
      </p:grp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0D618CDC-5900-4C79-AADC-7BBEAE427950}"/>
              </a:ext>
            </a:extLst>
          </p:cNvPr>
          <p:cNvCxnSpPr>
            <a:cxnSpLocks/>
          </p:cNvCxnSpPr>
          <p:nvPr/>
        </p:nvCxnSpPr>
        <p:spPr>
          <a:xfrm>
            <a:off x="1371000" y="2113382"/>
            <a:ext cx="0" cy="275199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1A0E0976-ADAD-4D1E-80EC-D9A92C670DB3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1371000" y="4865379"/>
            <a:ext cx="540000" cy="286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7393E51A-4C2F-409A-8F00-5AA0E831B6E9}"/>
              </a:ext>
            </a:extLst>
          </p:cNvPr>
          <p:cNvCxnSpPr>
            <a:cxnSpLocks/>
          </p:cNvCxnSpPr>
          <p:nvPr/>
        </p:nvCxnSpPr>
        <p:spPr>
          <a:xfrm flipH="1">
            <a:off x="1378419" y="3990478"/>
            <a:ext cx="540000" cy="286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B36F7C41-08EE-4D30-88BD-3364978586B2}"/>
              </a:ext>
            </a:extLst>
          </p:cNvPr>
          <p:cNvCxnSpPr>
            <a:cxnSpLocks/>
          </p:cNvCxnSpPr>
          <p:nvPr/>
        </p:nvCxnSpPr>
        <p:spPr>
          <a:xfrm flipH="1">
            <a:off x="1378419" y="3103560"/>
            <a:ext cx="540000" cy="286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167A69D2-DBFB-4774-BB20-A63236C23B7C}"/>
              </a:ext>
            </a:extLst>
          </p:cNvPr>
          <p:cNvCxnSpPr>
            <a:cxnSpLocks/>
          </p:cNvCxnSpPr>
          <p:nvPr/>
        </p:nvCxnSpPr>
        <p:spPr>
          <a:xfrm flipH="1">
            <a:off x="1378419" y="2102786"/>
            <a:ext cx="540000" cy="286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Овал 24">
            <a:extLst>
              <a:ext uri="{FF2B5EF4-FFF2-40B4-BE49-F238E27FC236}">
                <a16:creationId xmlns:a16="http://schemas.microsoft.com/office/drawing/2014/main" id="{90ECF7B7-786A-4D89-ABD4-155AAAFA2EA9}"/>
              </a:ext>
            </a:extLst>
          </p:cNvPr>
          <p:cNvSpPr/>
          <p:nvPr/>
        </p:nvSpPr>
        <p:spPr>
          <a:xfrm>
            <a:off x="3879003" y="5675351"/>
            <a:ext cx="2159994" cy="2159994"/>
          </a:xfrm>
          <a:prstGeom prst="ellipse">
            <a:avLst/>
          </a:prstGeom>
          <a:solidFill>
            <a:schemeClr val="accent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1EE5AD0-F461-4788-BF4B-17E62A64BD95}"/>
              </a:ext>
            </a:extLst>
          </p:cNvPr>
          <p:cNvSpPr/>
          <p:nvPr/>
        </p:nvSpPr>
        <p:spPr>
          <a:xfrm>
            <a:off x="5464390" y="4855029"/>
            <a:ext cx="2879992" cy="28799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E3444539-07C7-4F70-A77E-53FD823CF7E5}"/>
              </a:ext>
            </a:extLst>
          </p:cNvPr>
          <p:cNvSpPr/>
          <p:nvPr/>
        </p:nvSpPr>
        <p:spPr>
          <a:xfrm>
            <a:off x="10956000" y="-1035000"/>
            <a:ext cx="2070000" cy="2070000"/>
          </a:xfrm>
          <a:prstGeom prst="ellipse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E20D76D-56D8-4A76-9380-4D5B849DDD70}"/>
              </a:ext>
            </a:extLst>
          </p:cNvPr>
          <p:cNvGrpSpPr/>
          <p:nvPr/>
        </p:nvGrpSpPr>
        <p:grpSpPr>
          <a:xfrm>
            <a:off x="655772" y="6084426"/>
            <a:ext cx="1111585" cy="539574"/>
            <a:chOff x="9946119" y="5710233"/>
            <a:chExt cx="1666357" cy="848956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6018A915-EBD1-433F-8BA9-15AC7ECFA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1000" y="5710233"/>
              <a:ext cx="701476" cy="848956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6DD142B1-313B-4414-BF3E-3ABD2AA6C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6119" y="5839431"/>
              <a:ext cx="699838" cy="6998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1776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6493F474-04EF-4925-BC52-35E3D68E8729}"/>
              </a:ext>
            </a:extLst>
          </p:cNvPr>
          <p:cNvSpPr/>
          <p:nvPr/>
        </p:nvSpPr>
        <p:spPr>
          <a:xfrm>
            <a:off x="1641000" y="526500"/>
            <a:ext cx="3127500" cy="1485000"/>
          </a:xfrm>
          <a:prstGeom prst="roundRect">
            <a:avLst/>
          </a:prstGeom>
          <a:solidFill>
            <a:schemeClr val="accent2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2C072CD0-0E23-428F-9828-946B45F87E13}"/>
              </a:ext>
            </a:extLst>
          </p:cNvPr>
          <p:cNvSpPr/>
          <p:nvPr/>
        </p:nvSpPr>
        <p:spPr>
          <a:xfrm>
            <a:off x="1213500" y="324000"/>
            <a:ext cx="3217338" cy="1485000"/>
          </a:xfrm>
          <a:prstGeom prst="roundRect">
            <a:avLst/>
          </a:prstGeom>
          <a:solidFill>
            <a:schemeClr val="accent2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7D85E0-1E08-46CD-B602-A5D77B09B033}"/>
              </a:ext>
            </a:extLst>
          </p:cNvPr>
          <p:cNvSpPr txBox="1"/>
          <p:nvPr/>
        </p:nvSpPr>
        <p:spPr>
          <a:xfrm>
            <a:off x="1641000" y="526500"/>
            <a:ext cx="427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Montserrat ExtraBold" panose="00000900000000000000" pitchFamily="2" charset="-52"/>
              </a:rPr>
              <a:t>НАША</a:t>
            </a:r>
            <a:br>
              <a:rPr lang="ru-RU" sz="2800" dirty="0">
                <a:latin typeface="Montserrat ExtraBold" panose="00000900000000000000" pitchFamily="2" charset="-52"/>
              </a:rPr>
            </a:br>
            <a:r>
              <a:rPr lang="ru-RU" sz="2800" dirty="0">
                <a:latin typeface="Montserrat ExtraBold" panose="00000900000000000000" pitchFamily="2" charset="-52"/>
              </a:rPr>
              <a:t>КОМАНДА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74FA3B5-713D-46C7-B1ED-169ABB728371}"/>
              </a:ext>
            </a:extLst>
          </p:cNvPr>
          <p:cNvSpPr/>
          <p:nvPr/>
        </p:nvSpPr>
        <p:spPr>
          <a:xfrm>
            <a:off x="5376000" y="384933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Montserrat SemiBold" panose="00000700000000000000" pitchFamily="2" charset="-52"/>
              </a:rPr>
              <a:t>Каждый из нас индивидуален, у каждого из нас свой опыт </a:t>
            </a:r>
            <a:r>
              <a:rPr lang="ru-RU" dirty="0" err="1">
                <a:solidFill>
                  <a:srgbClr val="000000"/>
                </a:solidFill>
                <a:latin typeface="Montserrat SemiBold" panose="00000700000000000000" pitchFamily="2" charset="-52"/>
              </a:rPr>
              <a:t>волонтёрства</a:t>
            </a:r>
            <a:r>
              <a:rPr lang="ru-RU" dirty="0">
                <a:solidFill>
                  <a:srgbClr val="000000"/>
                </a:solidFill>
                <a:latin typeface="Montserrat SemiBold" panose="00000700000000000000" pitchFamily="2" charset="-52"/>
              </a:rPr>
              <a:t>, но все мы объединены одной целью - распространение волонтёрского движения в стенах нашего университета</a:t>
            </a:r>
            <a:endParaRPr lang="ru-RU" dirty="0">
              <a:latin typeface="Montserrat SemiBold" panose="00000700000000000000" pitchFamily="2" charset="-52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B3BACEA-ABB5-4FF8-B765-103485E649AD}"/>
              </a:ext>
            </a:extLst>
          </p:cNvPr>
          <p:cNvSpPr/>
          <p:nvPr/>
        </p:nvSpPr>
        <p:spPr>
          <a:xfrm>
            <a:off x="5376000" y="1849153"/>
            <a:ext cx="4903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Montserrat Medium" panose="00000600000000000000" pitchFamily="2" charset="-52"/>
              </a:rPr>
              <a:t>Руководитель ВЦ - Габдуллина Алина 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5721D1E-854B-4A67-942B-28A69C14A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18" y="2507834"/>
            <a:ext cx="1016482" cy="912286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B5DF2E4-B1A1-4E1C-B6F1-34FC6FAC649D}"/>
              </a:ext>
            </a:extLst>
          </p:cNvPr>
          <p:cNvSpPr/>
          <p:nvPr/>
        </p:nvSpPr>
        <p:spPr>
          <a:xfrm>
            <a:off x="1588718" y="2660496"/>
            <a:ext cx="549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Montserrat Medium" panose="00000600000000000000" pitchFamily="2" charset="-52"/>
              </a:rPr>
              <a:t>Руководитель </a:t>
            </a:r>
            <a:r>
              <a:rPr lang="ru-RU" sz="1600" dirty="0" err="1">
                <a:solidFill>
                  <a:srgbClr val="000000"/>
                </a:solidFill>
                <a:latin typeface="Montserrat Medium" panose="00000600000000000000" pitchFamily="2" charset="-52"/>
              </a:rPr>
              <a:t>АТиЛХ</a:t>
            </a:r>
            <a:r>
              <a:rPr lang="ru-RU" sz="1600" dirty="0">
                <a:solidFill>
                  <a:srgbClr val="000000"/>
                </a:solidFill>
                <a:latin typeface="Montserrat Medium" panose="00000600000000000000" pitchFamily="2" charset="-52"/>
              </a:rPr>
              <a:t> - Борис Софья</a:t>
            </a:r>
            <a:br>
              <a:rPr lang="ru-RU" sz="1600" dirty="0">
                <a:solidFill>
                  <a:srgbClr val="000000"/>
                </a:solidFill>
                <a:latin typeface="Montserrat Medium" panose="00000600000000000000" pitchFamily="2" charset="-52"/>
              </a:rPr>
            </a:br>
            <a:r>
              <a:rPr lang="ru-RU" sz="1600" dirty="0">
                <a:solidFill>
                  <a:srgbClr val="000000"/>
                </a:solidFill>
                <a:latin typeface="Montserrat Medium" panose="00000600000000000000" pitchFamily="2" charset="-52"/>
              </a:rPr>
              <a:t>Заместитель </a:t>
            </a:r>
            <a:r>
              <a:rPr lang="ru-RU" sz="1600" dirty="0" err="1">
                <a:solidFill>
                  <a:srgbClr val="000000"/>
                </a:solidFill>
                <a:latin typeface="Montserrat Medium" panose="00000600000000000000" pitchFamily="2" charset="-52"/>
              </a:rPr>
              <a:t>Рук.АТиЛХ</a:t>
            </a:r>
            <a:r>
              <a:rPr lang="ru-RU" sz="1600" dirty="0">
                <a:solidFill>
                  <a:srgbClr val="000000"/>
                </a:solidFill>
                <a:latin typeface="Montserrat Medium" panose="00000600000000000000" pitchFamily="2" charset="-52"/>
              </a:rPr>
              <a:t> </a:t>
            </a:r>
            <a:r>
              <a:rPr lang="ru-RU" sz="1600" dirty="0" err="1">
                <a:latin typeface="Montserrat Medium" panose="00000600000000000000" pitchFamily="2" charset="-52"/>
              </a:rPr>
              <a:t>Суфиева</a:t>
            </a:r>
            <a:r>
              <a:rPr lang="ru-RU" sz="1600" dirty="0">
                <a:latin typeface="Montserrat Medium" panose="00000600000000000000" pitchFamily="2" charset="-52"/>
              </a:rPr>
              <a:t> Эльвина</a:t>
            </a:r>
            <a:endParaRPr lang="ru-RU" sz="16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E0F7106-627F-4943-97B4-31F400455B54}"/>
              </a:ext>
            </a:extLst>
          </p:cNvPr>
          <p:cNvSpPr/>
          <p:nvPr/>
        </p:nvSpPr>
        <p:spPr>
          <a:xfrm>
            <a:off x="1588718" y="3706067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Montserrat Medium" panose="00000600000000000000" pitchFamily="2" charset="-52"/>
              </a:rPr>
              <a:t>Руководитель </a:t>
            </a:r>
            <a:r>
              <a:rPr lang="ru-RU" sz="1600" dirty="0" err="1">
                <a:solidFill>
                  <a:srgbClr val="000000"/>
                </a:solidFill>
                <a:latin typeface="Montserrat Medium" panose="00000600000000000000" pitchFamily="2" charset="-52"/>
              </a:rPr>
              <a:t>БТиВМ</a:t>
            </a:r>
            <a:r>
              <a:rPr lang="ru-RU" sz="1600" dirty="0">
                <a:solidFill>
                  <a:srgbClr val="000000"/>
                </a:solidFill>
                <a:latin typeface="Montserrat Medium" panose="00000600000000000000" pitchFamily="2" charset="-52"/>
              </a:rPr>
              <a:t> - Губайдуллина Аделина Заместитель </a:t>
            </a:r>
            <a:r>
              <a:rPr lang="ru-RU" sz="1600" dirty="0" err="1">
                <a:solidFill>
                  <a:srgbClr val="000000"/>
                </a:solidFill>
                <a:latin typeface="Montserrat Medium" panose="00000600000000000000" pitchFamily="2" charset="-52"/>
              </a:rPr>
              <a:t>Рук.БТиВМ</a:t>
            </a:r>
            <a:r>
              <a:rPr lang="ru-RU" sz="1600" dirty="0">
                <a:solidFill>
                  <a:srgbClr val="000000"/>
                </a:solidFill>
                <a:latin typeface="Montserrat Medium" panose="00000600000000000000" pitchFamily="2" charset="-52"/>
              </a:rPr>
              <a:t> - </a:t>
            </a:r>
            <a:r>
              <a:rPr lang="ru-RU" sz="1600" dirty="0" err="1">
                <a:solidFill>
                  <a:srgbClr val="000000"/>
                </a:solidFill>
                <a:latin typeface="Montserrat Medium" panose="00000600000000000000" pitchFamily="2" charset="-52"/>
              </a:rPr>
              <a:t>Чермакова</a:t>
            </a:r>
            <a:r>
              <a:rPr lang="ru-RU" sz="1600" dirty="0">
                <a:solidFill>
                  <a:srgbClr val="000000"/>
                </a:solidFill>
                <a:latin typeface="Montserrat Medium" panose="00000600000000000000" pitchFamily="2" charset="-52"/>
              </a:rPr>
              <a:t> Ольга </a:t>
            </a:r>
            <a:endParaRPr lang="ru-RU" sz="160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A305D3F-064D-486E-BABB-7BD2CDEAF0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8" t="39264" r="25249" b="11055"/>
          <a:stretch/>
        </p:blipFill>
        <p:spPr>
          <a:xfrm>
            <a:off x="624518" y="3383999"/>
            <a:ext cx="1016482" cy="1196325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80D5733-2829-4C04-A899-D55496539B9B}"/>
              </a:ext>
            </a:extLst>
          </p:cNvPr>
          <p:cNvSpPr/>
          <p:nvPr/>
        </p:nvSpPr>
        <p:spPr>
          <a:xfrm>
            <a:off x="1592630" y="473018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Montserrat Medium" panose="00000600000000000000" pitchFamily="2" charset="-52"/>
              </a:rPr>
              <a:t>Руководитель </a:t>
            </a:r>
            <a:r>
              <a:rPr lang="ru-RU" sz="1600" dirty="0" err="1">
                <a:solidFill>
                  <a:srgbClr val="000000"/>
                </a:solidFill>
                <a:latin typeface="Montserrat Medium" panose="00000600000000000000" pitchFamily="2" charset="-52"/>
              </a:rPr>
              <a:t>МиЦИ</a:t>
            </a:r>
            <a:r>
              <a:rPr lang="ru-RU" sz="1600" dirty="0">
                <a:solidFill>
                  <a:srgbClr val="000000"/>
                </a:solidFill>
                <a:latin typeface="Montserrat Medium" panose="00000600000000000000" pitchFamily="2" charset="-52"/>
              </a:rPr>
              <a:t> - Тужилов Борис </a:t>
            </a:r>
            <a:br>
              <a:rPr lang="ru-RU" sz="1600" dirty="0">
                <a:solidFill>
                  <a:srgbClr val="000000"/>
                </a:solidFill>
                <a:latin typeface="Montserrat Medium" panose="00000600000000000000" pitchFamily="2" charset="-52"/>
              </a:rPr>
            </a:br>
            <a:r>
              <a:rPr lang="ru-RU" sz="1600" dirty="0">
                <a:solidFill>
                  <a:srgbClr val="000000"/>
                </a:solidFill>
                <a:latin typeface="Montserrat Medium" panose="00000600000000000000" pitchFamily="2" charset="-52"/>
              </a:rPr>
              <a:t>Заместитель </a:t>
            </a:r>
            <a:r>
              <a:rPr lang="ru-RU" sz="1600" dirty="0" err="1">
                <a:solidFill>
                  <a:srgbClr val="000000"/>
                </a:solidFill>
                <a:latin typeface="Montserrat Medium" panose="00000600000000000000" pitchFamily="2" charset="-52"/>
              </a:rPr>
              <a:t>Рук.МиЦИ</a:t>
            </a:r>
            <a:r>
              <a:rPr lang="ru-RU" sz="1600" dirty="0">
                <a:solidFill>
                  <a:srgbClr val="000000"/>
                </a:solidFill>
                <a:latin typeface="Montserrat Medium" panose="00000600000000000000" pitchFamily="2" charset="-52"/>
              </a:rPr>
              <a:t> - </a:t>
            </a:r>
            <a:r>
              <a:rPr lang="ru-RU" sz="1600" dirty="0" err="1">
                <a:solidFill>
                  <a:srgbClr val="000000"/>
                </a:solidFill>
                <a:latin typeface="Montserrat Medium" panose="00000600000000000000" pitchFamily="2" charset="-52"/>
              </a:rPr>
              <a:t>Уразбахтин</a:t>
            </a:r>
            <a:r>
              <a:rPr lang="ru-RU" sz="1600" dirty="0">
                <a:solidFill>
                  <a:srgbClr val="000000"/>
                </a:solidFill>
                <a:latin typeface="Montserrat Medium" panose="00000600000000000000" pitchFamily="2" charset="-52"/>
              </a:rPr>
              <a:t> Радик</a:t>
            </a:r>
            <a:endParaRPr lang="ru-RU" sz="1600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6CCB8E6-B7FB-438D-8E64-3A64532514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8" t="37327" r="14239" b="5613"/>
          <a:stretch/>
        </p:blipFill>
        <p:spPr>
          <a:xfrm>
            <a:off x="595256" y="4527556"/>
            <a:ext cx="954832" cy="89281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4198FAB-9BC5-4EDD-A05E-963A6C5DF2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6" t="14567" r="11111" b="14567"/>
          <a:stretch/>
        </p:blipFill>
        <p:spPr>
          <a:xfrm>
            <a:off x="6533120" y="2524049"/>
            <a:ext cx="878712" cy="80243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072825-FE7F-4F88-BC53-F6D9EA69BF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80" y="5452025"/>
            <a:ext cx="1177164" cy="1177164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EE170877-59E7-474A-AF82-86C587F6351E}"/>
              </a:ext>
            </a:extLst>
          </p:cNvPr>
          <p:cNvSpPr/>
          <p:nvPr/>
        </p:nvSpPr>
        <p:spPr>
          <a:xfrm>
            <a:off x="1588718" y="573291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Montserrat Medium" panose="00000600000000000000" pitchFamily="2" charset="-52"/>
              </a:rPr>
              <a:t>Руководитель ФПС - </a:t>
            </a:r>
            <a:r>
              <a:rPr lang="ru-RU" sz="1600" dirty="0" err="1">
                <a:solidFill>
                  <a:srgbClr val="000000"/>
                </a:solidFill>
                <a:latin typeface="Montserrat Medium" panose="00000600000000000000" pitchFamily="2" charset="-52"/>
              </a:rPr>
              <a:t>Подрядова</a:t>
            </a:r>
            <a:r>
              <a:rPr lang="ru-RU" sz="1600" dirty="0">
                <a:solidFill>
                  <a:srgbClr val="000000"/>
                </a:solidFill>
                <a:latin typeface="Montserrat Medium" panose="00000600000000000000" pitchFamily="2" charset="-52"/>
              </a:rPr>
              <a:t> Анна </a:t>
            </a:r>
            <a:br>
              <a:rPr lang="ru-RU" sz="1600" dirty="0">
                <a:solidFill>
                  <a:srgbClr val="000000"/>
                </a:solidFill>
                <a:latin typeface="Montserrat Medium" panose="00000600000000000000" pitchFamily="2" charset="-52"/>
              </a:rPr>
            </a:br>
            <a:r>
              <a:rPr lang="ru-RU" sz="1600" dirty="0">
                <a:solidFill>
                  <a:srgbClr val="000000"/>
                </a:solidFill>
                <a:latin typeface="Montserrat Medium" panose="00000600000000000000" pitchFamily="2" charset="-52"/>
              </a:rPr>
              <a:t>Заместитель </a:t>
            </a:r>
            <a:r>
              <a:rPr lang="ru-RU" sz="1600" dirty="0" err="1">
                <a:solidFill>
                  <a:srgbClr val="000000"/>
                </a:solidFill>
                <a:latin typeface="Montserrat Medium" panose="00000600000000000000" pitchFamily="2" charset="-52"/>
              </a:rPr>
              <a:t>Рук.ФПС</a:t>
            </a:r>
            <a:r>
              <a:rPr lang="ru-RU" sz="1600" dirty="0">
                <a:solidFill>
                  <a:srgbClr val="000000"/>
                </a:solidFill>
                <a:latin typeface="Montserrat Medium" panose="00000600000000000000" pitchFamily="2" charset="-52"/>
              </a:rPr>
              <a:t> - Тимергазин Арсен </a:t>
            </a:r>
            <a:endParaRPr lang="ru-RU" sz="1600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BF92E32-C5C9-4EFE-A845-C0939497E904}"/>
              </a:ext>
            </a:extLst>
          </p:cNvPr>
          <p:cNvSpPr/>
          <p:nvPr/>
        </p:nvSpPr>
        <p:spPr>
          <a:xfrm>
            <a:off x="7503706" y="2547362"/>
            <a:ext cx="45590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Montserrat Medium" panose="00000600000000000000" pitchFamily="2" charset="-52"/>
              </a:rPr>
              <a:t>Руководитель Эконома. - Сидорова Ксения  Заместитель </a:t>
            </a:r>
            <a:r>
              <a:rPr lang="ru-RU" sz="1600" dirty="0" err="1">
                <a:solidFill>
                  <a:srgbClr val="000000"/>
                </a:solidFill>
                <a:latin typeface="Montserrat Medium" panose="00000600000000000000" pitchFamily="2" charset="-52"/>
              </a:rPr>
              <a:t>Рук.Эконома</a:t>
            </a:r>
            <a:r>
              <a:rPr lang="ru-RU" sz="1600" dirty="0">
                <a:solidFill>
                  <a:srgbClr val="000000"/>
                </a:solidFill>
                <a:latin typeface="Montserrat Medium" panose="00000600000000000000" pitchFamily="2" charset="-52"/>
              </a:rPr>
              <a:t>. - </a:t>
            </a:r>
            <a:r>
              <a:rPr lang="ru-RU" sz="1600" dirty="0" err="1">
                <a:solidFill>
                  <a:srgbClr val="000000"/>
                </a:solidFill>
                <a:latin typeface="Montserrat Medium" panose="00000600000000000000" pitchFamily="2" charset="-52"/>
              </a:rPr>
              <a:t>Оганисян</a:t>
            </a:r>
            <a:r>
              <a:rPr lang="ru-RU" sz="1600" dirty="0">
                <a:solidFill>
                  <a:srgbClr val="000000"/>
                </a:solidFill>
                <a:latin typeface="Montserrat Medium" panose="00000600000000000000" pitchFamily="2" charset="-52"/>
              </a:rPr>
              <a:t> Анита </a:t>
            </a:r>
            <a:endParaRPr lang="ru-RU" sz="1600" dirty="0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02AFADB-37C7-4768-BD50-83ED303E84F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3" t="44360" r="31628" b="20357"/>
          <a:stretch/>
        </p:blipFill>
        <p:spPr>
          <a:xfrm>
            <a:off x="6521793" y="4024206"/>
            <a:ext cx="913284" cy="854076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0B99CCC0-C779-493C-B16C-A1EE61B969AD}"/>
              </a:ext>
            </a:extLst>
          </p:cNvPr>
          <p:cNvSpPr/>
          <p:nvPr/>
        </p:nvSpPr>
        <p:spPr>
          <a:xfrm>
            <a:off x="7522106" y="3896974"/>
            <a:ext cx="45222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Montserrat Medium" panose="00000600000000000000" pitchFamily="2" charset="-52"/>
              </a:rPr>
              <a:t>Руководитель Энерго - Ковалик Анастасия </a:t>
            </a:r>
            <a:br>
              <a:rPr lang="ru-RU" sz="1600" dirty="0">
                <a:solidFill>
                  <a:srgbClr val="000000"/>
                </a:solidFill>
                <a:latin typeface="Montserrat Medium" panose="00000600000000000000" pitchFamily="2" charset="-52"/>
              </a:rPr>
            </a:br>
            <a:r>
              <a:rPr lang="ru-RU" sz="1600" dirty="0">
                <a:solidFill>
                  <a:srgbClr val="000000"/>
                </a:solidFill>
                <a:latin typeface="Montserrat Medium" panose="00000600000000000000" pitchFamily="2" charset="-52"/>
              </a:rPr>
              <a:t>Заместитель </a:t>
            </a:r>
            <a:r>
              <a:rPr lang="ru-RU" sz="1600" dirty="0" err="1">
                <a:solidFill>
                  <a:srgbClr val="000000"/>
                </a:solidFill>
                <a:latin typeface="Montserrat Medium" panose="00000600000000000000" pitchFamily="2" charset="-52"/>
              </a:rPr>
              <a:t>Рук.Энерго</a:t>
            </a:r>
            <a:r>
              <a:rPr lang="ru-RU" sz="1600" dirty="0">
                <a:solidFill>
                  <a:srgbClr val="000000"/>
                </a:solidFill>
                <a:latin typeface="Montserrat Medium" panose="00000600000000000000" pitchFamily="2" charset="-52"/>
              </a:rPr>
              <a:t> Нигматуллина Юлия</a:t>
            </a:r>
            <a:endParaRPr lang="ru-RU" sz="1600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DDC900B7-CAFB-4DBF-869A-7389DE205716}"/>
              </a:ext>
            </a:extLst>
          </p:cNvPr>
          <p:cNvSpPr/>
          <p:nvPr/>
        </p:nvSpPr>
        <p:spPr>
          <a:xfrm>
            <a:off x="7438336" y="5240472"/>
            <a:ext cx="46897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Montserrat Medium" panose="00000600000000000000" pitchFamily="2" charset="-52"/>
              </a:rPr>
              <a:t>Руководитель ФПТ - </a:t>
            </a:r>
            <a:r>
              <a:rPr lang="ru-RU" sz="1600" dirty="0" err="1">
                <a:solidFill>
                  <a:srgbClr val="000000"/>
                </a:solidFill>
                <a:latin typeface="Montserrat Medium" panose="00000600000000000000" pitchFamily="2" charset="-52"/>
              </a:rPr>
              <a:t>Мухамедьярова</a:t>
            </a:r>
            <a:r>
              <a:rPr lang="ru-RU" sz="1600" dirty="0">
                <a:solidFill>
                  <a:srgbClr val="000000"/>
                </a:solidFill>
                <a:latin typeface="Montserrat Medium" panose="00000600000000000000" pitchFamily="2" charset="-52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Montserrat Medium" panose="00000600000000000000" pitchFamily="2" charset="-52"/>
              </a:rPr>
              <a:t>Гульнур</a:t>
            </a:r>
            <a:br>
              <a:rPr lang="ru-RU" sz="1600" dirty="0">
                <a:solidFill>
                  <a:srgbClr val="000000"/>
                </a:solidFill>
                <a:latin typeface="Montserrat Medium" panose="00000600000000000000" pitchFamily="2" charset="-52"/>
              </a:rPr>
            </a:br>
            <a:r>
              <a:rPr lang="ru-RU" sz="1600" dirty="0">
                <a:solidFill>
                  <a:srgbClr val="000000"/>
                </a:solidFill>
                <a:latin typeface="Montserrat Medium" panose="00000600000000000000" pitchFamily="2" charset="-52"/>
              </a:rPr>
              <a:t>Заместитель </a:t>
            </a:r>
            <a:r>
              <a:rPr lang="ru-RU" sz="1600" dirty="0" err="1">
                <a:solidFill>
                  <a:srgbClr val="000000"/>
                </a:solidFill>
                <a:latin typeface="Montserrat Medium" panose="00000600000000000000" pitchFamily="2" charset="-52"/>
              </a:rPr>
              <a:t>Рук.ФПТ</a:t>
            </a:r>
            <a:r>
              <a:rPr lang="ru-RU" sz="1600" dirty="0">
                <a:solidFill>
                  <a:srgbClr val="000000"/>
                </a:solidFill>
                <a:latin typeface="Montserrat Medium" panose="00000600000000000000" pitchFamily="2" charset="-52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Montserrat Medium" panose="00000600000000000000" pitchFamily="2" charset="-52"/>
              </a:rPr>
              <a:t>Гильманова</a:t>
            </a:r>
            <a:r>
              <a:rPr lang="ru-RU" sz="1600" dirty="0">
                <a:solidFill>
                  <a:srgbClr val="000000"/>
                </a:solidFill>
                <a:latin typeface="Montserrat Medium" panose="00000600000000000000" pitchFamily="2" charset="-52"/>
              </a:rPr>
              <a:t> Розалия</a:t>
            </a:r>
            <a:endParaRPr lang="ru-RU" sz="1600" dirty="0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2A442AD-7521-46B0-866B-BD85C3A52E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5" t="17848" r="26317" b="20576"/>
          <a:stretch/>
        </p:blipFill>
        <p:spPr>
          <a:xfrm>
            <a:off x="6533120" y="5296242"/>
            <a:ext cx="918862" cy="85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34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1758</TotalTime>
  <Words>565</Words>
  <Application>Microsoft Office PowerPoint</Application>
  <PresentationFormat>Широкоэкранный</PresentationFormat>
  <Paragraphs>66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Montserrat ExtraBold</vt:lpstr>
      <vt:lpstr>Montserrat Light</vt:lpstr>
      <vt:lpstr>Montserrat Medium</vt:lpstr>
      <vt:lpstr>Montserrat SemiBold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alinagabdullina27@gmail.ru</cp:lastModifiedBy>
  <cp:revision>42</cp:revision>
  <dcterms:created xsi:type="dcterms:W3CDTF">2020-06-06T17:14:33Z</dcterms:created>
  <dcterms:modified xsi:type="dcterms:W3CDTF">2023-03-06T15:48:16Z</dcterms:modified>
</cp:coreProperties>
</file>