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4630400" cy="8229600"/>
  <p:notesSz cx="8229600" cy="14630400"/>
  <p:embeddedFontLst>
    <p:embeddedFont>
      <p:font typeface="Petrona"/>
      <p:regular r:id="rId14"/>
    </p:embeddedFont>
    <p:embeddedFont>
      <p:font typeface="Petrona"/>
      <p:regular r:id="rId15"/>
    </p:embeddedFont>
    <p:embeddedFont>
      <p:font typeface="Petrona"/>
      <p:regular r:id="rId16"/>
    </p:embeddedFont>
    <p:embeddedFont>
      <p:font typeface="Petrona"/>
      <p:regular r:id="rId17"/>
    </p:embeddedFont>
    <p:embeddedFont>
      <p:font typeface="Inter"/>
      <p:regular r:id="rId18"/>
    </p:embeddedFont>
    <p:embeddedFont>
      <p:font typeface="Inter"/>
      <p:regular r:id="rId19"/>
    </p:embeddedFont>
    <p:embeddedFont>
      <p:font typeface="Inter"/>
      <p:regular r:id="rId20"/>
    </p:embeddedFont>
    <p:embeddedFont>
      <p:font typeface="Inter"/>
      <p:regular r:id="rId21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4" Type="http://schemas.openxmlformats.org/officeDocument/2006/relationships/font" Target="fonts/font1.fntdata"/><Relationship Id="rId15" Type="http://schemas.openxmlformats.org/officeDocument/2006/relationships/font" Target="fonts/font2.fntdata"/><Relationship Id="rId16" Type="http://schemas.openxmlformats.org/officeDocument/2006/relationships/font" Target="fonts/font3.fntdata"/><Relationship Id="rId17" Type="http://schemas.openxmlformats.org/officeDocument/2006/relationships/font" Target="fonts/font4.fntdata"/><Relationship Id="rId18" Type="http://schemas.openxmlformats.org/officeDocument/2006/relationships/font" Target="fonts/font5.fntdata"/><Relationship Id="rId19" Type="http://schemas.openxmlformats.org/officeDocument/2006/relationships/font" Target="fonts/font6.fntdata"/><Relationship Id="rId20" Type="http://schemas.openxmlformats.org/officeDocument/2006/relationships/font" Target="fonts/font7.fntdata"/><Relationship Id="rId2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2" Type="http://schemas.openxmlformats.org/officeDocument/2006/relationships/image" Target="../media/image-1002-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2" Type="http://schemas.openxmlformats.org/officeDocument/2006/relationships/image" Target="../media/image-1003-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2" Type="http://schemas.openxmlformats.org/officeDocument/2006/relationships/image" Target="../media/image-1004-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2" Type="http://schemas.openxmlformats.org/officeDocument/2006/relationships/image" Target="../media/image-1005-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2" Type="http://schemas.openxmlformats.org/officeDocument/2006/relationships/image" Target="../media/image-1006-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2" Type="http://schemas.openxmlformats.org/officeDocument/2006/relationships/image" Target="../media/image-1007-2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2" Type="http://schemas.openxmlformats.org/officeDocument/2006/relationships/image" Target="../media/image-1008-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8.xml"/><Relationship Id="rId5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656046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850"/>
              </a:lnSpc>
              <a:buNone/>
            </a:pPr>
            <a:r>
              <a:rPr lang="en-US" sz="4650" b="1" spc="-94" kern="0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Добровольчество в Спортивной школе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793790" y="4484727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Добро пожаловать! Сегодня мы расскажем вам о том, как Спортивная школа мотивирует учащихся к волонтерской работе. Вы узнаете о ценности добровольчества.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45863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850"/>
              </a:lnSpc>
              <a:buNone/>
            </a:pPr>
            <a:r>
              <a:rPr lang="en-US" sz="4650" b="1" spc="-94" kern="0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Роль волонтеров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345709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900"/>
              </a:lnSpc>
              <a:buNone/>
            </a:pPr>
            <a:r>
              <a:rPr lang="en-US" sz="2300" b="1" spc="-47" kern="0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Помощь тренерам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93790" y="4055983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Волонтеры помогают тренерам в проведении тренировок, организации спортивных мероприятий и других задачах.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457099"/>
            <a:ext cx="3978116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900"/>
              </a:lnSpc>
              <a:buNone/>
            </a:pPr>
            <a:r>
              <a:rPr lang="en-US" sz="2300" b="1" spc="-47" kern="0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Содействие в организации</a:t>
            </a:r>
            <a:endParaRPr lang="en-US" sz="2300" dirty="0"/>
          </a:p>
        </p:txBody>
      </p:sp>
      <p:sp>
        <p:nvSpPr>
          <p:cNvPr id="6" name="Text 4"/>
          <p:cNvSpPr/>
          <p:nvPr/>
        </p:nvSpPr>
        <p:spPr>
          <a:xfrm>
            <a:off x="5332928" y="4428053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Волонтеры помогают в организации спортивных мероприятий: регистрация участников, распределение ролей.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457099"/>
            <a:ext cx="3299698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900"/>
              </a:lnSpc>
              <a:buNone/>
            </a:pPr>
            <a:r>
              <a:rPr lang="en-US" sz="2300" b="1" spc="-47" kern="0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Поддержка учащихся</a:t>
            </a:r>
            <a:endParaRPr lang="en-US" sz="2300" dirty="0"/>
          </a:p>
        </p:txBody>
      </p:sp>
      <p:sp>
        <p:nvSpPr>
          <p:cNvPr id="8" name="Text 6"/>
          <p:cNvSpPr/>
          <p:nvPr/>
        </p:nvSpPr>
        <p:spPr>
          <a:xfrm>
            <a:off x="9872067" y="4055983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Волонтеры оказывают помощь в организации соревнований и создают дружественную атмосферу.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0154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4384" y="3417808"/>
            <a:ext cx="8335685" cy="735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750"/>
              </a:lnSpc>
              <a:buNone/>
            </a:pPr>
            <a:r>
              <a:rPr lang="en-US" sz="4600" b="1" spc="-93" kern="0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Виды волонтерской работы</a:t>
            </a:r>
            <a:endParaRPr lang="en-US" sz="4600" dirty="0"/>
          </a:p>
        </p:txBody>
      </p:sp>
      <p:sp>
        <p:nvSpPr>
          <p:cNvPr id="4" name="Shape 1"/>
          <p:cNvSpPr/>
          <p:nvPr/>
        </p:nvSpPr>
        <p:spPr>
          <a:xfrm>
            <a:off x="784384" y="4489252"/>
            <a:ext cx="4204454" cy="3125629"/>
          </a:xfrm>
          <a:prstGeom prst="roundRect">
            <a:avLst>
              <a:gd name="adj" fmla="val 3012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16079" y="4720947"/>
            <a:ext cx="3741063" cy="7353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2300" b="1" spc="-46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Спортивные мероприятия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1016079" y="5590699"/>
            <a:ext cx="3741063" cy="17924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spc="-35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Помощь в организации и проведении спортивных соревнований, от турниров по настольному теннису до футбольных матчей.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2913" y="4489252"/>
            <a:ext cx="4204454" cy="3125629"/>
          </a:xfrm>
          <a:prstGeom prst="roundRect">
            <a:avLst>
              <a:gd name="adj" fmla="val 3012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44609" y="4720947"/>
            <a:ext cx="3236833" cy="3676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2300" b="1" spc="-46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Социальные проекты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5444609" y="5223034"/>
            <a:ext cx="3741063" cy="17924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spc="-35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Организация спортивных мероприятий для детей из неблагополучных семей, участие в проектах по пропаганде здорового образа жизни.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1443" y="4489252"/>
            <a:ext cx="4204454" cy="3125629"/>
          </a:xfrm>
          <a:prstGeom prst="roundRect">
            <a:avLst>
              <a:gd name="adj" fmla="val 3012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873139" y="4720947"/>
            <a:ext cx="3316129" cy="3676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2300" b="1" spc="-46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Общественная работа</a:t>
            </a:r>
            <a:endParaRPr lang="en-US" sz="2300" dirty="0"/>
          </a:p>
        </p:txBody>
      </p:sp>
      <p:sp>
        <p:nvSpPr>
          <p:cNvPr id="12" name="Text 9"/>
          <p:cNvSpPr/>
          <p:nvPr/>
        </p:nvSpPr>
        <p:spPr>
          <a:xfrm>
            <a:off x="9873139" y="5223034"/>
            <a:ext cx="3741063" cy="1433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spc="-35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Участие в благоустройстве спортивных объектов, посещение ветеранов спорта, проведение акций по популяризации спорта.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67489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850"/>
              </a:lnSpc>
              <a:buNone/>
            </a:pPr>
            <a:r>
              <a:rPr lang="en-US" sz="4650" b="1" spc="-94" kern="0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Преимущества для учащихся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793790" y="295132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76074" y="3027759"/>
            <a:ext cx="145733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00"/>
              </a:lnSpc>
              <a:buNone/>
            </a:pPr>
            <a:r>
              <a:rPr lang="en-US" sz="2800" b="1" spc="-56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1530906" y="2951321"/>
            <a:ext cx="2927747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900"/>
              </a:lnSpc>
              <a:buNone/>
            </a:pPr>
            <a:r>
              <a:rPr lang="en-US" sz="2300" b="1" spc="-47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Развитие лидерских качеств</a:t>
            </a:r>
            <a:endParaRPr lang="en-US" sz="2300" dirty="0"/>
          </a:p>
        </p:txBody>
      </p:sp>
      <p:sp>
        <p:nvSpPr>
          <p:cNvPr id="7" name="Text 4"/>
          <p:cNvSpPr/>
          <p:nvPr/>
        </p:nvSpPr>
        <p:spPr>
          <a:xfrm>
            <a:off x="1530906" y="3831550"/>
            <a:ext cx="29277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Волонтерство позволяет учащимся развивать лидерские качества, управлять временем и работать в команде.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295132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842867" y="3027759"/>
            <a:ext cx="195382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00"/>
              </a:lnSpc>
              <a:buNone/>
            </a:pPr>
            <a:r>
              <a:rPr lang="en-US" sz="2800" b="1" spc="-56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800" dirty="0"/>
          </a:p>
        </p:txBody>
      </p:sp>
      <p:sp>
        <p:nvSpPr>
          <p:cNvPr id="10" name="Text 7"/>
          <p:cNvSpPr/>
          <p:nvPr/>
        </p:nvSpPr>
        <p:spPr>
          <a:xfrm>
            <a:off x="5422583" y="2951321"/>
            <a:ext cx="2927747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900"/>
              </a:lnSpc>
              <a:buNone/>
            </a:pPr>
            <a:r>
              <a:rPr lang="en-US" sz="2300" b="1" spc="-47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Обретение новых навыков</a:t>
            </a:r>
            <a:endParaRPr lang="en-US" sz="2300" dirty="0"/>
          </a:p>
        </p:txBody>
      </p:sp>
      <p:sp>
        <p:nvSpPr>
          <p:cNvPr id="11" name="Text 8"/>
          <p:cNvSpPr/>
          <p:nvPr/>
        </p:nvSpPr>
        <p:spPr>
          <a:xfrm>
            <a:off x="5422583" y="3831550"/>
            <a:ext cx="29277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Волонтеры получают практический опыт работы в различных сферах, что полезно при построении карьеры.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612802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51428" y="6204466"/>
            <a:ext cx="195024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00"/>
              </a:lnSpc>
              <a:buNone/>
            </a:pPr>
            <a:r>
              <a:rPr lang="en-US" sz="2800" b="1" spc="-56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800" dirty="0"/>
          </a:p>
        </p:txBody>
      </p:sp>
      <p:sp>
        <p:nvSpPr>
          <p:cNvPr id="14" name="Text 11"/>
          <p:cNvSpPr/>
          <p:nvPr/>
        </p:nvSpPr>
        <p:spPr>
          <a:xfrm>
            <a:off x="1530906" y="6128028"/>
            <a:ext cx="5509260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900"/>
              </a:lnSpc>
              <a:buNone/>
            </a:pPr>
            <a:r>
              <a:rPr lang="en-US" sz="2300" b="1" spc="-47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Увеличение шансов на поступление</a:t>
            </a:r>
            <a:endParaRPr lang="en-US" sz="2300" dirty="0"/>
          </a:p>
        </p:txBody>
      </p:sp>
      <p:sp>
        <p:nvSpPr>
          <p:cNvPr id="15" name="Text 12"/>
          <p:cNvSpPr/>
          <p:nvPr/>
        </p:nvSpPr>
        <p:spPr>
          <a:xfrm>
            <a:off x="1530906" y="6636187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Опыт волонтерства в спортивной школе увеличивает шансы учащихся на поступление в вузы и колледжи.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41534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850"/>
              </a:lnSpc>
              <a:buNone/>
            </a:pPr>
            <a:r>
              <a:rPr lang="en-US" sz="4650" b="1" spc="-94" kern="0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Опыт реализованных проектов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6605111" y="2670215"/>
            <a:ext cx="30480" cy="4717733"/>
          </a:xfrm>
          <a:prstGeom prst="roundRect">
            <a:avLst>
              <a:gd name="adj" fmla="val 312558"/>
            </a:avLst>
          </a:prstGeom>
          <a:solidFill>
            <a:srgbClr val="48367C"/>
          </a:solidFill>
          <a:ln/>
        </p:spPr>
      </p:sp>
      <p:sp>
        <p:nvSpPr>
          <p:cNvPr id="5" name="Shape 2"/>
          <p:cNvSpPr/>
          <p:nvPr/>
        </p:nvSpPr>
        <p:spPr>
          <a:xfrm>
            <a:off x="6845022" y="3165277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48367C"/>
          </a:solidFill>
          <a:ln/>
        </p:spPr>
      </p:sp>
      <p:sp>
        <p:nvSpPr>
          <p:cNvPr id="6" name="Shape 3"/>
          <p:cNvSpPr/>
          <p:nvPr/>
        </p:nvSpPr>
        <p:spPr>
          <a:xfrm>
            <a:off x="6365200" y="292536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547485" y="3001804"/>
            <a:ext cx="145733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00"/>
              </a:lnSpc>
              <a:buNone/>
            </a:pPr>
            <a:r>
              <a:rPr lang="en-US" sz="2800" b="1" spc="-56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800" dirty="0"/>
          </a:p>
        </p:txBody>
      </p:sp>
      <p:sp>
        <p:nvSpPr>
          <p:cNvPr id="8" name="Text 5"/>
          <p:cNvSpPr/>
          <p:nvPr/>
        </p:nvSpPr>
        <p:spPr>
          <a:xfrm>
            <a:off x="7867888" y="2897029"/>
            <a:ext cx="596872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 прошлом году волонтеры организовали благотворительный забег в поддержку детей с ограниченными возможностями.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6845022" y="4934426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48367C"/>
          </a:solidFill>
          <a:ln/>
        </p:spPr>
      </p:sp>
      <p:sp>
        <p:nvSpPr>
          <p:cNvPr id="10" name="Shape 7"/>
          <p:cNvSpPr/>
          <p:nvPr/>
        </p:nvSpPr>
        <p:spPr>
          <a:xfrm>
            <a:off x="6365200" y="469451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22601" y="4770953"/>
            <a:ext cx="195382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00"/>
              </a:lnSpc>
              <a:buNone/>
            </a:pPr>
            <a:r>
              <a:rPr lang="en-US" sz="2800" b="1" spc="-56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800" dirty="0"/>
          </a:p>
        </p:txBody>
      </p:sp>
      <p:sp>
        <p:nvSpPr>
          <p:cNvPr id="12" name="Text 9"/>
          <p:cNvSpPr/>
          <p:nvPr/>
        </p:nvSpPr>
        <p:spPr>
          <a:xfrm>
            <a:off x="7867888" y="4666178"/>
            <a:ext cx="596872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Проект "Здоровый образ жизни" включает в себя проведение спортивных акций, лекций и мастер-классов для жителей города.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6845022" y="6703576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48367C"/>
          </a:solidFill>
          <a:ln/>
        </p:spPr>
      </p:sp>
      <p:sp>
        <p:nvSpPr>
          <p:cNvPr id="14" name="Shape 11"/>
          <p:cNvSpPr/>
          <p:nvPr/>
        </p:nvSpPr>
        <p:spPr>
          <a:xfrm>
            <a:off x="6365200" y="646366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522839" y="6540103"/>
            <a:ext cx="195024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00"/>
              </a:lnSpc>
              <a:buNone/>
            </a:pPr>
            <a:r>
              <a:rPr lang="en-US" sz="2800" b="1" spc="-56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800" dirty="0"/>
          </a:p>
        </p:txBody>
      </p:sp>
      <p:sp>
        <p:nvSpPr>
          <p:cNvPr id="16" name="Text 13"/>
          <p:cNvSpPr/>
          <p:nvPr/>
        </p:nvSpPr>
        <p:spPr>
          <a:xfrm>
            <a:off x="7867888" y="6435328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 рамках проекта "Спорт для всех" волонтеры организовали спортивные площадки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83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6882" y="602456"/>
            <a:ext cx="7610237" cy="1437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650"/>
              </a:lnSpc>
              <a:buNone/>
            </a:pPr>
            <a:r>
              <a:rPr lang="en-US" sz="4500" b="1" spc="-91" kern="0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Взаимодействие с сообществом</a:t>
            </a:r>
            <a:endParaRPr lang="en-US" sz="45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82" y="2368868"/>
            <a:ext cx="1095494" cy="175283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90988" y="2587943"/>
            <a:ext cx="4142780" cy="359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50" b="1" spc="-45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Проведение мастер-классов</a:t>
            </a:r>
            <a:endParaRPr lang="en-US" sz="2250" dirty="0"/>
          </a:p>
        </p:txBody>
      </p:sp>
      <p:sp>
        <p:nvSpPr>
          <p:cNvPr id="6" name="Text 2"/>
          <p:cNvSpPr/>
          <p:nvPr/>
        </p:nvSpPr>
        <p:spPr>
          <a:xfrm>
            <a:off x="2190988" y="3078718"/>
            <a:ext cx="6186130" cy="701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spc="-35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Учащиеся проводят мастер-классы по спортивным дисциплинам для детей из местных школ.</a:t>
            </a:r>
            <a:endParaRPr lang="en-US" sz="17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82" y="4121706"/>
            <a:ext cx="1095494" cy="175283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190988" y="4340781"/>
            <a:ext cx="4750118" cy="359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50" b="1" spc="-45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Поддержка местных инициатив</a:t>
            </a:r>
            <a:endParaRPr lang="en-US" sz="2250" dirty="0"/>
          </a:p>
        </p:txBody>
      </p:sp>
      <p:sp>
        <p:nvSpPr>
          <p:cNvPr id="9" name="Text 4"/>
          <p:cNvSpPr/>
          <p:nvPr/>
        </p:nvSpPr>
        <p:spPr>
          <a:xfrm>
            <a:off x="2190988" y="4831556"/>
            <a:ext cx="6186130" cy="3505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spc="-35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Волонтеры участвуют в местных спортивных инициативах.</a:t>
            </a:r>
            <a:endParaRPr lang="en-US" sz="17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82" y="5874544"/>
            <a:ext cx="1095494" cy="175283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190988" y="6093619"/>
            <a:ext cx="3955137" cy="359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50" b="1" spc="-45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Благотворительные акции</a:t>
            </a:r>
            <a:endParaRPr lang="en-US" sz="2250" dirty="0"/>
          </a:p>
        </p:txBody>
      </p:sp>
      <p:sp>
        <p:nvSpPr>
          <p:cNvPr id="12" name="Text 6"/>
          <p:cNvSpPr/>
          <p:nvPr/>
        </p:nvSpPr>
        <p:spPr>
          <a:xfrm>
            <a:off x="2190988" y="6584394"/>
            <a:ext cx="6186130" cy="701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spc="-35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Волонтеры проводят благотворительные акции в поддержку некоммерческих организаций.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27735"/>
            <a:ext cx="70640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850"/>
              </a:lnSpc>
              <a:buNone/>
            </a:pPr>
            <a:r>
              <a:rPr lang="en-US" sz="4650" b="1" spc="-94" kern="0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Награды и достижения</a:t>
            </a:r>
            <a:endParaRPr lang="en-US" sz="46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348" y="2125623"/>
            <a:ext cx="2152055" cy="168759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96452" y="2961680"/>
            <a:ext cx="11572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b="1" spc="-45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2783324"/>
            <a:ext cx="6222087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spc="-47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Премия за лучший волонтерский проект</a:t>
            </a:r>
            <a:endParaRPr lang="en-US" sz="2300" dirty="0"/>
          </a:p>
        </p:txBody>
      </p:sp>
      <p:sp>
        <p:nvSpPr>
          <p:cNvPr id="6" name="Shape 3"/>
          <p:cNvSpPr/>
          <p:nvPr/>
        </p:nvSpPr>
        <p:spPr>
          <a:xfrm>
            <a:off x="5187077" y="3826312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48367C"/>
          </a:solidFill>
          <a:ln/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381" y="3869888"/>
            <a:ext cx="4304109" cy="168759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76807" y="4486870"/>
            <a:ext cx="15501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b="1" spc="-45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6433304" y="4096703"/>
            <a:ext cx="405979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spc="-47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Благодарственные письма</a:t>
            </a:r>
            <a:endParaRPr lang="en-US" sz="2300" dirty="0"/>
          </a:p>
        </p:txBody>
      </p:sp>
      <p:sp>
        <p:nvSpPr>
          <p:cNvPr id="10" name="Text 6"/>
          <p:cNvSpPr/>
          <p:nvPr/>
        </p:nvSpPr>
        <p:spPr>
          <a:xfrm>
            <a:off x="6433304" y="4604861"/>
            <a:ext cx="717649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Учащимся выдаются благодарственные письма за активное участие в волонтерских проектах.</a:t>
            </a:r>
            <a:endParaRPr lang="en-US" sz="1750" dirty="0"/>
          </a:p>
        </p:txBody>
      </p:sp>
      <p:sp>
        <p:nvSpPr>
          <p:cNvPr id="11" name="Shape 7"/>
          <p:cNvSpPr/>
          <p:nvPr/>
        </p:nvSpPr>
        <p:spPr>
          <a:xfrm>
            <a:off x="6263164" y="5570577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48367C"/>
          </a:solidFill>
          <a:ln/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4" y="5614154"/>
            <a:ext cx="6456164" cy="1687592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976926" y="6231136"/>
            <a:ext cx="15478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b="1" spc="-45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7509272" y="5840968"/>
            <a:ext cx="3663791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spc="-47" kern="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Повышение мотивации</a:t>
            </a:r>
            <a:endParaRPr lang="en-US" sz="2300" dirty="0"/>
          </a:p>
        </p:txBody>
      </p:sp>
      <p:sp>
        <p:nvSpPr>
          <p:cNvPr id="15" name="Text 10"/>
          <p:cNvSpPr/>
          <p:nvPr/>
        </p:nvSpPr>
        <p:spPr>
          <a:xfrm>
            <a:off x="7509272" y="6349127"/>
            <a:ext cx="610052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Участие в волонтерстве повышает мотивацию учащихся к учебе и спортивным тренировкам.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2024-12-09T06:32:39Z</dcterms:created>
  <dcterms:modified xsi:type="dcterms:W3CDTF">2024-12-09T06:32:39Z</dcterms:modified>
</cp:coreProperties>
</file>